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Assistant"/>
      <p:regular r:id="rId17"/>
      <p:bold r:id="rId18"/>
    </p:embeddedFont>
    <p:embeddedFont>
      <p:font typeface="Oswald SemiBold"/>
      <p:regular r:id="rId19"/>
      <p:bold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JtOoe4pYKtCGxQpgmPqRqy1KU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SemiBold-bold.fntdata"/><Relationship Id="rId22" Type="http://schemas.openxmlformats.org/officeDocument/2006/relationships/font" Target="fonts/Oswald-bold.fntdata"/><Relationship Id="rId21" Type="http://schemas.openxmlformats.org/officeDocument/2006/relationships/font" Target="fonts/Oswald-regular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ssistant-regular.fntdata"/><Relationship Id="rId16" Type="http://schemas.openxmlformats.org/officeDocument/2006/relationships/slide" Target="slides/slide12.xml"/><Relationship Id="rId19" Type="http://schemas.openxmlformats.org/officeDocument/2006/relationships/font" Target="fonts/OswaldSemiBold-regular.fntdata"/><Relationship Id="rId1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 txBox="1"/>
          <p:nvPr>
            <p:ph idx="1" type="body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4:notes"/>
          <p:cNvSpPr/>
          <p:nvPr>
            <p:ph idx="2" type="sldImg"/>
          </p:nvPr>
        </p:nvSpPr>
        <p:spPr>
          <a:xfrm>
            <a:off x="417513" y="701675"/>
            <a:ext cx="6242050" cy="351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Title">
  <p:cSld name="Light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4400" y="5014164"/>
            <a:ext cx="3454400" cy="15610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5"/>
          <p:cNvSpPr txBox="1"/>
          <p:nvPr>
            <p:ph idx="1" type="body"/>
          </p:nvPr>
        </p:nvSpPr>
        <p:spPr>
          <a:xfrm>
            <a:off x="914400" y="939800"/>
            <a:ext cx="7569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rgbClr val="BE2D2D"/>
              </a:buClr>
              <a:buSzPts val="8800"/>
              <a:buFont typeface="Arial"/>
              <a:buNone/>
              <a:defRPr b="0" i="0" sz="8800" u="none" cap="none" strike="noStrike">
                <a:solidFill>
                  <a:srgbClr val="BE2D2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2" type="body"/>
          </p:nvPr>
        </p:nvSpPr>
        <p:spPr>
          <a:xfrm>
            <a:off x="914400" y="4089400"/>
            <a:ext cx="76200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D2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D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3" type="body"/>
          </p:nvPr>
        </p:nvSpPr>
        <p:spPr>
          <a:xfrm>
            <a:off x="914400" y="5867400"/>
            <a:ext cx="55880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rgbClr val="000D2F"/>
              </a:buClr>
              <a:buSzPts val="2933"/>
              <a:buFont typeface="Arial"/>
              <a:buNone/>
              <a:defRPr b="0" i="0" sz="2933" u="none" cap="none" strike="noStrike">
                <a:solidFill>
                  <a:srgbClr val="000D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hree Points">
  <p:cSld name="1_Three Poin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762000" y="4326855"/>
            <a:ext cx="454556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2" type="body"/>
          </p:nvPr>
        </p:nvSpPr>
        <p:spPr>
          <a:xfrm>
            <a:off x="6451600" y="14986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4"/>
          <p:cNvSpPr txBox="1"/>
          <p:nvPr>
            <p:ph idx="3" type="body"/>
          </p:nvPr>
        </p:nvSpPr>
        <p:spPr>
          <a:xfrm>
            <a:off x="6451600" y="202614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4"/>
          <p:cNvSpPr txBox="1"/>
          <p:nvPr>
            <p:ph idx="4" type="body"/>
          </p:nvPr>
        </p:nvSpPr>
        <p:spPr>
          <a:xfrm>
            <a:off x="6471684" y="319946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4"/>
          <p:cNvSpPr txBox="1"/>
          <p:nvPr>
            <p:ph idx="5" type="body"/>
          </p:nvPr>
        </p:nvSpPr>
        <p:spPr>
          <a:xfrm>
            <a:off x="6471684" y="372700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4"/>
          <p:cNvSpPr txBox="1"/>
          <p:nvPr>
            <p:ph idx="6" type="body"/>
          </p:nvPr>
        </p:nvSpPr>
        <p:spPr>
          <a:xfrm>
            <a:off x="6431516" y="490032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4"/>
          <p:cNvSpPr txBox="1"/>
          <p:nvPr>
            <p:ph idx="7" type="body"/>
          </p:nvPr>
        </p:nvSpPr>
        <p:spPr>
          <a:xfrm>
            <a:off x="6431516" y="542786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4"/>
          <p:cNvSpPr/>
          <p:nvPr>
            <p:ph idx="8" type="pic"/>
          </p:nvPr>
        </p:nvSpPr>
        <p:spPr>
          <a:xfrm>
            <a:off x="0" y="0"/>
            <a:ext cx="55372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-Content">
  <p:cSld name="1_Two-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558801" y="990600"/>
            <a:ext cx="51815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2D2D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BE2D2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5"/>
          <p:cNvSpPr txBox="1"/>
          <p:nvPr>
            <p:ph idx="2" type="body"/>
          </p:nvPr>
        </p:nvSpPr>
        <p:spPr>
          <a:xfrm>
            <a:off x="558801" y="2717800"/>
            <a:ext cx="5181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5"/>
          <p:cNvSpPr/>
          <p:nvPr>
            <p:ph idx="3" type="pic"/>
          </p:nvPr>
        </p:nvSpPr>
        <p:spPr>
          <a:xfrm>
            <a:off x="6553200" y="0"/>
            <a:ext cx="56388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Text Boxes">
  <p:cSld name="1_Two Text Boxe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idx="1" type="body"/>
          </p:nvPr>
        </p:nvSpPr>
        <p:spPr>
          <a:xfrm>
            <a:off x="1168400" y="566035"/>
            <a:ext cx="581556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6"/>
          <p:cNvSpPr txBox="1"/>
          <p:nvPr>
            <p:ph idx="2" type="body"/>
          </p:nvPr>
        </p:nvSpPr>
        <p:spPr>
          <a:xfrm>
            <a:off x="1168400" y="1697719"/>
            <a:ext cx="5815569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>
                <a:srgbClr val="BE2D2D"/>
              </a:buClr>
              <a:buSzPts val="2533"/>
              <a:buFont typeface="Arial"/>
              <a:buNone/>
              <a:defRPr b="1" i="0" sz="2533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3" type="body"/>
          </p:nvPr>
        </p:nvSpPr>
        <p:spPr>
          <a:xfrm>
            <a:off x="1168400" y="3246883"/>
            <a:ext cx="4521201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6"/>
          <p:cNvSpPr txBox="1"/>
          <p:nvPr>
            <p:ph idx="4" type="body"/>
          </p:nvPr>
        </p:nvSpPr>
        <p:spPr>
          <a:xfrm>
            <a:off x="1168400" y="3784600"/>
            <a:ext cx="4521201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142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6"/>
          <p:cNvSpPr txBox="1"/>
          <p:nvPr>
            <p:ph idx="5" type="body"/>
          </p:nvPr>
        </p:nvSpPr>
        <p:spPr>
          <a:xfrm>
            <a:off x="6502400" y="3246883"/>
            <a:ext cx="4521201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6"/>
          <p:cNvSpPr txBox="1"/>
          <p:nvPr>
            <p:ph idx="6" type="body"/>
          </p:nvPr>
        </p:nvSpPr>
        <p:spPr>
          <a:xfrm>
            <a:off x="6502400" y="3784600"/>
            <a:ext cx="4521201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142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oints - Dark">
  <p:cSld name="Three Points - Dar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idx="1" type="body"/>
          </p:nvPr>
        </p:nvSpPr>
        <p:spPr>
          <a:xfrm>
            <a:off x="1376892" y="4431414"/>
            <a:ext cx="393067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7"/>
          <p:cNvSpPr txBox="1"/>
          <p:nvPr>
            <p:ph idx="2" type="body"/>
          </p:nvPr>
        </p:nvSpPr>
        <p:spPr>
          <a:xfrm>
            <a:off x="5994400" y="998361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7"/>
          <p:cNvSpPr txBox="1"/>
          <p:nvPr>
            <p:ph idx="3" type="body"/>
          </p:nvPr>
        </p:nvSpPr>
        <p:spPr>
          <a:xfrm>
            <a:off x="5994400" y="1525909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7"/>
          <p:cNvSpPr txBox="1"/>
          <p:nvPr>
            <p:ph idx="4" type="body"/>
          </p:nvPr>
        </p:nvSpPr>
        <p:spPr>
          <a:xfrm>
            <a:off x="5994400" y="27686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7"/>
          <p:cNvSpPr txBox="1"/>
          <p:nvPr>
            <p:ph idx="5" type="body"/>
          </p:nvPr>
        </p:nvSpPr>
        <p:spPr>
          <a:xfrm>
            <a:off x="5994400" y="329614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7"/>
          <p:cNvSpPr txBox="1"/>
          <p:nvPr>
            <p:ph idx="6" type="body"/>
          </p:nvPr>
        </p:nvSpPr>
        <p:spPr>
          <a:xfrm>
            <a:off x="5994400" y="4564267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7"/>
          <p:cNvSpPr txBox="1"/>
          <p:nvPr>
            <p:ph idx="7" type="body"/>
          </p:nvPr>
        </p:nvSpPr>
        <p:spPr>
          <a:xfrm>
            <a:off x="5994400" y="5091814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oints - Light">
  <p:cSld name="Three Points - L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idx="1" type="body"/>
          </p:nvPr>
        </p:nvSpPr>
        <p:spPr>
          <a:xfrm>
            <a:off x="1376892" y="4431414"/>
            <a:ext cx="393067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8"/>
          <p:cNvSpPr txBox="1"/>
          <p:nvPr>
            <p:ph idx="2" type="body"/>
          </p:nvPr>
        </p:nvSpPr>
        <p:spPr>
          <a:xfrm>
            <a:off x="5994400" y="998361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8"/>
          <p:cNvSpPr txBox="1"/>
          <p:nvPr>
            <p:ph idx="3" type="body"/>
          </p:nvPr>
        </p:nvSpPr>
        <p:spPr>
          <a:xfrm>
            <a:off x="5994400" y="1525909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8"/>
          <p:cNvSpPr txBox="1"/>
          <p:nvPr>
            <p:ph idx="4" type="body"/>
          </p:nvPr>
        </p:nvSpPr>
        <p:spPr>
          <a:xfrm>
            <a:off x="5994400" y="27686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8"/>
          <p:cNvSpPr txBox="1"/>
          <p:nvPr>
            <p:ph idx="5" type="body"/>
          </p:nvPr>
        </p:nvSpPr>
        <p:spPr>
          <a:xfrm>
            <a:off x="5994400" y="329614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8"/>
          <p:cNvSpPr txBox="1"/>
          <p:nvPr>
            <p:ph idx="6" type="body"/>
          </p:nvPr>
        </p:nvSpPr>
        <p:spPr>
          <a:xfrm>
            <a:off x="5994400" y="4564267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8"/>
          <p:cNvSpPr txBox="1"/>
          <p:nvPr>
            <p:ph idx="7" type="body"/>
          </p:nvPr>
        </p:nvSpPr>
        <p:spPr>
          <a:xfrm>
            <a:off x="5994400" y="5091814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Main Ideas">
  <p:cSld name="Four Main Idea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/>
          <p:nvPr/>
        </p:nvSpPr>
        <p:spPr>
          <a:xfrm>
            <a:off x="976372" y="4909688"/>
            <a:ext cx="3759925" cy="1262512"/>
          </a:xfrm>
          <a:prstGeom prst="rect">
            <a:avLst/>
          </a:prstGeom>
          <a:solidFill>
            <a:srgbClr val="254E72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9"/>
          <p:cNvSpPr/>
          <p:nvPr/>
        </p:nvSpPr>
        <p:spPr>
          <a:xfrm>
            <a:off x="976372" y="2999740"/>
            <a:ext cx="3759925" cy="1262512"/>
          </a:xfrm>
          <a:prstGeom prst="rect">
            <a:avLst/>
          </a:prstGeom>
          <a:solidFill>
            <a:srgbClr val="254E72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9"/>
          <p:cNvSpPr/>
          <p:nvPr/>
        </p:nvSpPr>
        <p:spPr>
          <a:xfrm>
            <a:off x="5300160" y="4909688"/>
            <a:ext cx="3759925" cy="1262512"/>
          </a:xfrm>
          <a:prstGeom prst="rect">
            <a:avLst/>
          </a:prstGeom>
          <a:solidFill>
            <a:srgbClr val="254E72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9"/>
          <p:cNvSpPr/>
          <p:nvPr/>
        </p:nvSpPr>
        <p:spPr>
          <a:xfrm>
            <a:off x="5300160" y="2999740"/>
            <a:ext cx="3759925" cy="1262512"/>
          </a:xfrm>
          <a:prstGeom prst="rect">
            <a:avLst/>
          </a:prstGeom>
          <a:solidFill>
            <a:srgbClr val="254E72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9"/>
          <p:cNvSpPr txBox="1"/>
          <p:nvPr>
            <p:ph idx="1" type="body"/>
          </p:nvPr>
        </p:nvSpPr>
        <p:spPr>
          <a:xfrm>
            <a:off x="976372" y="787400"/>
            <a:ext cx="581556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9"/>
          <p:cNvSpPr txBox="1"/>
          <p:nvPr>
            <p:ph idx="2" type="body"/>
          </p:nvPr>
        </p:nvSpPr>
        <p:spPr>
          <a:xfrm>
            <a:off x="1433933" y="3249394"/>
            <a:ext cx="2844800" cy="763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9"/>
          <p:cNvSpPr txBox="1"/>
          <p:nvPr>
            <p:ph idx="3" type="body"/>
          </p:nvPr>
        </p:nvSpPr>
        <p:spPr>
          <a:xfrm>
            <a:off x="5757721" y="3249394"/>
            <a:ext cx="2844800" cy="763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9"/>
          <p:cNvSpPr txBox="1"/>
          <p:nvPr>
            <p:ph idx="4" type="body"/>
          </p:nvPr>
        </p:nvSpPr>
        <p:spPr>
          <a:xfrm>
            <a:off x="5757721" y="5159342"/>
            <a:ext cx="2844800" cy="763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9"/>
          <p:cNvSpPr txBox="1"/>
          <p:nvPr>
            <p:ph idx="5" type="body"/>
          </p:nvPr>
        </p:nvSpPr>
        <p:spPr>
          <a:xfrm>
            <a:off x="1433933" y="5159342"/>
            <a:ext cx="2844800" cy="763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Text/Two Pic">
  <p:cSld name="1_Two Text/Two Pic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/>
          <p:nvPr>
            <p:ph idx="1" type="body"/>
          </p:nvPr>
        </p:nvSpPr>
        <p:spPr>
          <a:xfrm>
            <a:off x="1473200" y="358962"/>
            <a:ext cx="4142015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30"/>
          <p:cNvSpPr txBox="1"/>
          <p:nvPr>
            <p:ph idx="2" type="body"/>
          </p:nvPr>
        </p:nvSpPr>
        <p:spPr>
          <a:xfrm>
            <a:off x="1473200" y="896679"/>
            <a:ext cx="4142015" cy="2024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142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0"/>
          <p:cNvSpPr txBox="1"/>
          <p:nvPr>
            <p:ph idx="3" type="body"/>
          </p:nvPr>
        </p:nvSpPr>
        <p:spPr>
          <a:xfrm>
            <a:off x="1476745" y="3937000"/>
            <a:ext cx="4142015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30"/>
          <p:cNvSpPr txBox="1"/>
          <p:nvPr>
            <p:ph idx="4" type="body"/>
          </p:nvPr>
        </p:nvSpPr>
        <p:spPr>
          <a:xfrm>
            <a:off x="1476745" y="4474718"/>
            <a:ext cx="4142015" cy="2024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142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30"/>
          <p:cNvSpPr/>
          <p:nvPr>
            <p:ph idx="5" type="pic"/>
          </p:nvPr>
        </p:nvSpPr>
        <p:spPr>
          <a:xfrm>
            <a:off x="6576786" y="0"/>
            <a:ext cx="5615214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0"/>
          <p:cNvSpPr/>
          <p:nvPr>
            <p:ph idx="6" type="pic"/>
          </p:nvPr>
        </p:nvSpPr>
        <p:spPr>
          <a:xfrm>
            <a:off x="6554340" y="3429000"/>
            <a:ext cx="5615214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Points">
  <p:cSld name="Four Poin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/>
          <p:nvPr>
            <p:ph idx="1" type="body"/>
          </p:nvPr>
        </p:nvSpPr>
        <p:spPr>
          <a:xfrm>
            <a:off x="514154" y="685800"/>
            <a:ext cx="2909466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31"/>
          <p:cNvSpPr txBox="1"/>
          <p:nvPr>
            <p:ph idx="2" type="body"/>
          </p:nvPr>
        </p:nvSpPr>
        <p:spPr>
          <a:xfrm>
            <a:off x="4521200" y="685800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31"/>
          <p:cNvSpPr txBox="1"/>
          <p:nvPr>
            <p:ph idx="3" type="body"/>
          </p:nvPr>
        </p:nvSpPr>
        <p:spPr>
          <a:xfrm>
            <a:off x="4877047" y="1576552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31"/>
          <p:cNvSpPr txBox="1"/>
          <p:nvPr>
            <p:ph idx="4" type="body"/>
          </p:nvPr>
        </p:nvSpPr>
        <p:spPr>
          <a:xfrm>
            <a:off x="4521200" y="3557294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31"/>
          <p:cNvSpPr txBox="1"/>
          <p:nvPr>
            <p:ph idx="5" type="body"/>
          </p:nvPr>
        </p:nvSpPr>
        <p:spPr>
          <a:xfrm>
            <a:off x="4877047" y="4448046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31"/>
          <p:cNvSpPr txBox="1"/>
          <p:nvPr>
            <p:ph idx="6" type="body"/>
          </p:nvPr>
        </p:nvSpPr>
        <p:spPr>
          <a:xfrm>
            <a:off x="8398357" y="679302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31"/>
          <p:cNvSpPr txBox="1"/>
          <p:nvPr>
            <p:ph idx="7" type="body"/>
          </p:nvPr>
        </p:nvSpPr>
        <p:spPr>
          <a:xfrm>
            <a:off x="8754204" y="1570054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1"/>
          <p:cNvSpPr txBox="1"/>
          <p:nvPr>
            <p:ph idx="8" type="body"/>
          </p:nvPr>
        </p:nvSpPr>
        <p:spPr>
          <a:xfrm>
            <a:off x="8374729" y="3563792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1"/>
          <p:cNvSpPr txBox="1"/>
          <p:nvPr>
            <p:ph idx="9" type="body"/>
          </p:nvPr>
        </p:nvSpPr>
        <p:spPr>
          <a:xfrm>
            <a:off x="8730576" y="4454544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Points 1 - Inverse">
  <p:cSld name="Four Points 1 - Invers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/>
          <p:nvPr>
            <p:ph idx="1" type="body"/>
          </p:nvPr>
        </p:nvSpPr>
        <p:spPr>
          <a:xfrm>
            <a:off x="8890000" y="829208"/>
            <a:ext cx="2909466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32"/>
          <p:cNvSpPr txBox="1"/>
          <p:nvPr>
            <p:ph idx="2" type="body"/>
          </p:nvPr>
        </p:nvSpPr>
        <p:spPr>
          <a:xfrm>
            <a:off x="558553" y="840766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2"/>
          <p:cNvSpPr txBox="1"/>
          <p:nvPr>
            <p:ph idx="3" type="body"/>
          </p:nvPr>
        </p:nvSpPr>
        <p:spPr>
          <a:xfrm>
            <a:off x="914400" y="1731518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32"/>
          <p:cNvSpPr txBox="1"/>
          <p:nvPr>
            <p:ph idx="4" type="body"/>
          </p:nvPr>
        </p:nvSpPr>
        <p:spPr>
          <a:xfrm>
            <a:off x="558553" y="3712260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2"/>
          <p:cNvSpPr txBox="1"/>
          <p:nvPr>
            <p:ph idx="5" type="body"/>
          </p:nvPr>
        </p:nvSpPr>
        <p:spPr>
          <a:xfrm>
            <a:off x="914400" y="4603012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32"/>
          <p:cNvSpPr txBox="1"/>
          <p:nvPr>
            <p:ph idx="6" type="body"/>
          </p:nvPr>
        </p:nvSpPr>
        <p:spPr>
          <a:xfrm>
            <a:off x="4435711" y="834268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32"/>
          <p:cNvSpPr txBox="1"/>
          <p:nvPr>
            <p:ph idx="7" type="body"/>
          </p:nvPr>
        </p:nvSpPr>
        <p:spPr>
          <a:xfrm>
            <a:off x="4791557" y="1725020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32"/>
          <p:cNvSpPr txBox="1"/>
          <p:nvPr>
            <p:ph idx="8" type="body"/>
          </p:nvPr>
        </p:nvSpPr>
        <p:spPr>
          <a:xfrm>
            <a:off x="4412083" y="3718758"/>
            <a:ext cx="3467043" cy="75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32"/>
          <p:cNvSpPr txBox="1"/>
          <p:nvPr>
            <p:ph idx="9" type="body"/>
          </p:nvPr>
        </p:nvSpPr>
        <p:spPr>
          <a:xfrm>
            <a:off x="4767930" y="4609510"/>
            <a:ext cx="3047753" cy="172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Points 2 - Inverse">
  <p:cSld name="Four Points 2 - Invers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/>
          <p:nvPr>
            <p:ph idx="1" type="body"/>
          </p:nvPr>
        </p:nvSpPr>
        <p:spPr>
          <a:xfrm>
            <a:off x="8890000" y="715108"/>
            <a:ext cx="2909466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3"/>
          <p:cNvSpPr txBox="1"/>
          <p:nvPr>
            <p:ph idx="2" type="body"/>
          </p:nvPr>
        </p:nvSpPr>
        <p:spPr>
          <a:xfrm>
            <a:off x="660400" y="715108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3"/>
          <p:cNvSpPr txBox="1"/>
          <p:nvPr>
            <p:ph idx="3" type="body"/>
          </p:nvPr>
        </p:nvSpPr>
        <p:spPr>
          <a:xfrm>
            <a:off x="1081233" y="1273909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3"/>
          <p:cNvSpPr txBox="1"/>
          <p:nvPr>
            <p:ph idx="4" type="body"/>
          </p:nvPr>
        </p:nvSpPr>
        <p:spPr>
          <a:xfrm>
            <a:off x="660400" y="2239108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3"/>
          <p:cNvSpPr txBox="1"/>
          <p:nvPr>
            <p:ph idx="5" type="body"/>
          </p:nvPr>
        </p:nvSpPr>
        <p:spPr>
          <a:xfrm>
            <a:off x="1081233" y="2797909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3"/>
          <p:cNvSpPr txBox="1"/>
          <p:nvPr>
            <p:ph idx="6" type="body"/>
          </p:nvPr>
        </p:nvSpPr>
        <p:spPr>
          <a:xfrm>
            <a:off x="660400" y="3763108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3"/>
          <p:cNvSpPr txBox="1"/>
          <p:nvPr>
            <p:ph idx="7" type="body"/>
          </p:nvPr>
        </p:nvSpPr>
        <p:spPr>
          <a:xfrm>
            <a:off x="1081233" y="4321909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33"/>
          <p:cNvSpPr txBox="1"/>
          <p:nvPr>
            <p:ph idx="8" type="body"/>
          </p:nvPr>
        </p:nvSpPr>
        <p:spPr>
          <a:xfrm>
            <a:off x="660400" y="5287108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3"/>
          <p:cNvSpPr txBox="1"/>
          <p:nvPr>
            <p:ph idx="9" type="body"/>
          </p:nvPr>
        </p:nvSpPr>
        <p:spPr>
          <a:xfrm>
            <a:off x="1081233" y="5845909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Text/Picture">
  <p:cSld name="Dark Text/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711200" y="694763"/>
            <a:ext cx="581556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2" type="body"/>
          </p:nvPr>
        </p:nvSpPr>
        <p:spPr>
          <a:xfrm>
            <a:off x="711200" y="1815998"/>
            <a:ext cx="5815569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rgbClr val="BE2D2D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3" type="body"/>
          </p:nvPr>
        </p:nvSpPr>
        <p:spPr>
          <a:xfrm>
            <a:off x="711201" y="2677917"/>
            <a:ext cx="5909803" cy="2666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0"/>
          <p:cNvSpPr/>
          <p:nvPr>
            <p:ph idx="4" type="pic"/>
          </p:nvPr>
        </p:nvSpPr>
        <p:spPr>
          <a:xfrm>
            <a:off x="7241067" y="1468438"/>
            <a:ext cx="4229100" cy="39211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Points Alt 2">
  <p:cSld name="Four Points Al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/>
          <p:nvPr/>
        </p:nvSpPr>
        <p:spPr>
          <a:xfrm>
            <a:off x="989367" y="2052308"/>
            <a:ext cx="4890952" cy="187165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976371" y="803468"/>
            <a:ext cx="664362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D2F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D2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34"/>
          <p:cNvSpPr txBox="1"/>
          <p:nvPr>
            <p:ph idx="2" type="body"/>
          </p:nvPr>
        </p:nvSpPr>
        <p:spPr>
          <a:xfrm>
            <a:off x="1426867" y="2360911"/>
            <a:ext cx="4013589" cy="38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4"/>
          <p:cNvSpPr txBox="1"/>
          <p:nvPr>
            <p:ph idx="3" type="body"/>
          </p:nvPr>
        </p:nvSpPr>
        <p:spPr>
          <a:xfrm>
            <a:off x="1428048" y="2882422"/>
            <a:ext cx="4013589" cy="809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5677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4"/>
          <p:cNvSpPr/>
          <p:nvPr/>
        </p:nvSpPr>
        <p:spPr>
          <a:xfrm>
            <a:off x="6311681" y="2052308"/>
            <a:ext cx="4890952" cy="187165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4"/>
          <p:cNvSpPr txBox="1"/>
          <p:nvPr>
            <p:ph idx="4" type="body"/>
          </p:nvPr>
        </p:nvSpPr>
        <p:spPr>
          <a:xfrm>
            <a:off x="6749182" y="2360911"/>
            <a:ext cx="4013589" cy="38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4"/>
          <p:cNvSpPr txBox="1"/>
          <p:nvPr>
            <p:ph idx="5" type="body"/>
          </p:nvPr>
        </p:nvSpPr>
        <p:spPr>
          <a:xfrm>
            <a:off x="6750363" y="2882422"/>
            <a:ext cx="4013589" cy="809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5677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4"/>
          <p:cNvSpPr/>
          <p:nvPr/>
        </p:nvSpPr>
        <p:spPr>
          <a:xfrm>
            <a:off x="989367" y="4360001"/>
            <a:ext cx="4890952" cy="187165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4"/>
          <p:cNvSpPr txBox="1"/>
          <p:nvPr>
            <p:ph idx="6" type="body"/>
          </p:nvPr>
        </p:nvSpPr>
        <p:spPr>
          <a:xfrm>
            <a:off x="1426867" y="4668604"/>
            <a:ext cx="4013589" cy="38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7" type="body"/>
          </p:nvPr>
        </p:nvSpPr>
        <p:spPr>
          <a:xfrm>
            <a:off x="1428048" y="5190116"/>
            <a:ext cx="4013589" cy="809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5677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/>
          <p:nvPr/>
        </p:nvSpPr>
        <p:spPr>
          <a:xfrm>
            <a:off x="6348819" y="4360001"/>
            <a:ext cx="4890952" cy="187165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4"/>
          <p:cNvSpPr txBox="1"/>
          <p:nvPr>
            <p:ph idx="8" type="body"/>
          </p:nvPr>
        </p:nvSpPr>
        <p:spPr>
          <a:xfrm>
            <a:off x="6786319" y="4668604"/>
            <a:ext cx="4013589" cy="38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34"/>
          <p:cNvSpPr txBox="1"/>
          <p:nvPr>
            <p:ph idx="9" type="body"/>
          </p:nvPr>
        </p:nvSpPr>
        <p:spPr>
          <a:xfrm>
            <a:off x="6787500" y="5190116"/>
            <a:ext cx="4013589" cy="809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5677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/>
          <p:nvPr>
            <p:ph idx="1" type="body"/>
          </p:nvPr>
        </p:nvSpPr>
        <p:spPr>
          <a:xfrm>
            <a:off x="1550712" y="825988"/>
            <a:ext cx="581556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5"/>
          <p:cNvSpPr txBox="1"/>
          <p:nvPr>
            <p:ph idx="2" type="body"/>
          </p:nvPr>
        </p:nvSpPr>
        <p:spPr>
          <a:xfrm>
            <a:off x="1555985" y="5295653"/>
            <a:ext cx="2532031" cy="329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1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5"/>
          <p:cNvSpPr txBox="1"/>
          <p:nvPr>
            <p:ph idx="3" type="body"/>
          </p:nvPr>
        </p:nvSpPr>
        <p:spPr>
          <a:xfrm>
            <a:off x="1550712" y="5721836"/>
            <a:ext cx="2532031" cy="5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5"/>
          <p:cNvSpPr txBox="1"/>
          <p:nvPr>
            <p:ph idx="4" type="body"/>
          </p:nvPr>
        </p:nvSpPr>
        <p:spPr>
          <a:xfrm>
            <a:off x="4888121" y="5295653"/>
            <a:ext cx="2532031" cy="329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1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5"/>
          <p:cNvSpPr txBox="1"/>
          <p:nvPr>
            <p:ph idx="5" type="body"/>
          </p:nvPr>
        </p:nvSpPr>
        <p:spPr>
          <a:xfrm>
            <a:off x="4882847" y="5721836"/>
            <a:ext cx="2532031" cy="5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35"/>
          <p:cNvSpPr txBox="1"/>
          <p:nvPr>
            <p:ph idx="6" type="body"/>
          </p:nvPr>
        </p:nvSpPr>
        <p:spPr>
          <a:xfrm>
            <a:off x="8222072" y="5264745"/>
            <a:ext cx="2532031" cy="329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1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35"/>
          <p:cNvSpPr txBox="1"/>
          <p:nvPr>
            <p:ph idx="7" type="body"/>
          </p:nvPr>
        </p:nvSpPr>
        <p:spPr>
          <a:xfrm>
            <a:off x="8216799" y="5690927"/>
            <a:ext cx="2532031" cy="582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35"/>
          <p:cNvSpPr/>
          <p:nvPr>
            <p:ph idx="8" type="pic"/>
          </p:nvPr>
        </p:nvSpPr>
        <p:spPr>
          <a:xfrm>
            <a:off x="1555986" y="2984949"/>
            <a:ext cx="2505075" cy="1967442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35"/>
          <p:cNvSpPr/>
          <p:nvPr>
            <p:ph idx="9" type="pic"/>
          </p:nvPr>
        </p:nvSpPr>
        <p:spPr>
          <a:xfrm>
            <a:off x="4882848" y="2998307"/>
            <a:ext cx="2505075" cy="1967442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35"/>
          <p:cNvSpPr/>
          <p:nvPr>
            <p:ph idx="13" type="pic"/>
          </p:nvPr>
        </p:nvSpPr>
        <p:spPr>
          <a:xfrm>
            <a:off x="8206167" y="2981569"/>
            <a:ext cx="2505075" cy="19674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Dark">
  <p:cSld name="Closing Dar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194" y="3342094"/>
            <a:ext cx="2825809" cy="127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6"/>
          <p:cNvSpPr txBox="1"/>
          <p:nvPr>
            <p:ph idx="1" type="body"/>
          </p:nvPr>
        </p:nvSpPr>
        <p:spPr>
          <a:xfrm>
            <a:off x="5599826" y="1570211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6"/>
          <p:cNvSpPr txBox="1"/>
          <p:nvPr>
            <p:ph idx="2" type="body"/>
          </p:nvPr>
        </p:nvSpPr>
        <p:spPr>
          <a:xfrm>
            <a:off x="5599826" y="2097759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3" type="body"/>
          </p:nvPr>
        </p:nvSpPr>
        <p:spPr>
          <a:xfrm>
            <a:off x="5599826" y="3138893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4" type="body"/>
          </p:nvPr>
        </p:nvSpPr>
        <p:spPr>
          <a:xfrm>
            <a:off x="5599826" y="3666441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6"/>
          <p:cNvSpPr txBox="1"/>
          <p:nvPr>
            <p:ph idx="5" type="body"/>
          </p:nvPr>
        </p:nvSpPr>
        <p:spPr>
          <a:xfrm>
            <a:off x="5599826" y="46990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36"/>
          <p:cNvSpPr txBox="1"/>
          <p:nvPr>
            <p:ph idx="6" type="body"/>
          </p:nvPr>
        </p:nvSpPr>
        <p:spPr>
          <a:xfrm>
            <a:off x="5599826" y="5226548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6"/>
          <p:cNvSpPr txBox="1"/>
          <p:nvPr/>
        </p:nvSpPr>
        <p:spPr>
          <a:xfrm>
            <a:off x="1253194" y="2097759"/>
            <a:ext cx="3725206" cy="705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FEFFFF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sing Light">
  <p:cSld name="1_Closing L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194" y="3276600"/>
            <a:ext cx="3048000" cy="137737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7"/>
          <p:cNvSpPr txBox="1"/>
          <p:nvPr/>
        </p:nvSpPr>
        <p:spPr>
          <a:xfrm>
            <a:off x="1253194" y="2097759"/>
            <a:ext cx="3725206" cy="705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D2F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7"/>
          <p:cNvSpPr txBox="1"/>
          <p:nvPr>
            <p:ph idx="1" type="body"/>
          </p:nvPr>
        </p:nvSpPr>
        <p:spPr>
          <a:xfrm>
            <a:off x="5599826" y="1570211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37"/>
          <p:cNvSpPr txBox="1"/>
          <p:nvPr>
            <p:ph idx="2" type="body"/>
          </p:nvPr>
        </p:nvSpPr>
        <p:spPr>
          <a:xfrm>
            <a:off x="5599826" y="2097759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D2F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D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37"/>
          <p:cNvSpPr txBox="1"/>
          <p:nvPr>
            <p:ph idx="3" type="body"/>
          </p:nvPr>
        </p:nvSpPr>
        <p:spPr>
          <a:xfrm>
            <a:off x="5599826" y="3138893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7"/>
          <p:cNvSpPr txBox="1"/>
          <p:nvPr>
            <p:ph idx="4" type="body"/>
          </p:nvPr>
        </p:nvSpPr>
        <p:spPr>
          <a:xfrm>
            <a:off x="5599826" y="3666441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D2F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D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7"/>
          <p:cNvSpPr txBox="1"/>
          <p:nvPr>
            <p:ph idx="5" type="body"/>
          </p:nvPr>
        </p:nvSpPr>
        <p:spPr>
          <a:xfrm>
            <a:off x="5599826" y="46990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7"/>
          <p:cNvSpPr txBox="1"/>
          <p:nvPr>
            <p:ph idx="6" type="body"/>
          </p:nvPr>
        </p:nvSpPr>
        <p:spPr>
          <a:xfrm>
            <a:off x="5599826" y="5226548"/>
            <a:ext cx="4820709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D2F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D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 Dar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Points Alt">
  <p:cSld name="Four Points Al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508000" y="685800"/>
            <a:ext cx="2909466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2" type="body"/>
          </p:nvPr>
        </p:nvSpPr>
        <p:spPr>
          <a:xfrm>
            <a:off x="4572000" y="685800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6"/>
          <p:cNvSpPr txBox="1"/>
          <p:nvPr>
            <p:ph idx="3" type="body"/>
          </p:nvPr>
        </p:nvSpPr>
        <p:spPr>
          <a:xfrm>
            <a:off x="4992833" y="1244601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6"/>
          <p:cNvSpPr txBox="1"/>
          <p:nvPr>
            <p:ph idx="4" type="body"/>
          </p:nvPr>
        </p:nvSpPr>
        <p:spPr>
          <a:xfrm>
            <a:off x="4572000" y="2209800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5" type="body"/>
          </p:nvPr>
        </p:nvSpPr>
        <p:spPr>
          <a:xfrm>
            <a:off x="4992833" y="2768601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6" type="body"/>
          </p:nvPr>
        </p:nvSpPr>
        <p:spPr>
          <a:xfrm>
            <a:off x="4572000" y="3733800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idx="7" type="body"/>
          </p:nvPr>
        </p:nvSpPr>
        <p:spPr>
          <a:xfrm>
            <a:off x="4992833" y="4292601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8" type="body"/>
          </p:nvPr>
        </p:nvSpPr>
        <p:spPr>
          <a:xfrm>
            <a:off x="4572000" y="5257800"/>
            <a:ext cx="6959600" cy="38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6"/>
          <p:cNvSpPr txBox="1"/>
          <p:nvPr>
            <p:ph idx="9" type="body"/>
          </p:nvPr>
        </p:nvSpPr>
        <p:spPr>
          <a:xfrm>
            <a:off x="4992833" y="5816601"/>
            <a:ext cx="6117935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553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ext/Picture">
  <p:cSld name="Main Text/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737631" y="330200"/>
            <a:ext cx="454556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2" type="body"/>
          </p:nvPr>
        </p:nvSpPr>
        <p:spPr>
          <a:xfrm>
            <a:off x="737659" y="2565400"/>
            <a:ext cx="6120341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rgbClr val="BE2D2D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7"/>
          <p:cNvSpPr txBox="1"/>
          <p:nvPr>
            <p:ph idx="3" type="body"/>
          </p:nvPr>
        </p:nvSpPr>
        <p:spPr>
          <a:xfrm>
            <a:off x="737659" y="3581400"/>
            <a:ext cx="6120341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7"/>
          <p:cNvSpPr/>
          <p:nvPr>
            <p:ph idx="4" type="pic"/>
          </p:nvPr>
        </p:nvSpPr>
        <p:spPr>
          <a:xfrm>
            <a:off x="7225241" y="1163638"/>
            <a:ext cx="4229100" cy="39211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oints Light - Inverse">
  <p:cSld name="Three Points Light - Invers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6959600" y="4626853"/>
            <a:ext cx="393067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2" type="body"/>
          </p:nvPr>
        </p:nvSpPr>
        <p:spPr>
          <a:xfrm>
            <a:off x="965200" y="1193800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3" type="body"/>
          </p:nvPr>
        </p:nvSpPr>
        <p:spPr>
          <a:xfrm>
            <a:off x="965200" y="1721347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4" type="body"/>
          </p:nvPr>
        </p:nvSpPr>
        <p:spPr>
          <a:xfrm>
            <a:off x="965200" y="2964039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9"/>
          <p:cNvSpPr txBox="1"/>
          <p:nvPr>
            <p:ph idx="5" type="body"/>
          </p:nvPr>
        </p:nvSpPr>
        <p:spPr>
          <a:xfrm>
            <a:off x="965200" y="3491586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idx="6" type="body"/>
          </p:nvPr>
        </p:nvSpPr>
        <p:spPr>
          <a:xfrm>
            <a:off x="965200" y="4759705"/>
            <a:ext cx="4820709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BE2D2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7" type="body"/>
          </p:nvPr>
        </p:nvSpPr>
        <p:spPr>
          <a:xfrm>
            <a:off x="965200" y="5287253"/>
            <a:ext cx="4820709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our Points w/ Bullets">
  <p:cSld name="1_Four Points w/ Bulle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1371600" y="4749800"/>
            <a:ext cx="393067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5461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5461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5461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546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»"/>
              <a:defRPr b="0" i="0" sz="5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8"/>
          <p:cNvSpPr txBox="1"/>
          <p:nvPr>
            <p:ph idx="2" type="body"/>
          </p:nvPr>
        </p:nvSpPr>
        <p:spPr>
          <a:xfrm>
            <a:off x="5638800" y="939800"/>
            <a:ext cx="6197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Noto Sans"/>
              <a:buChar char="▪"/>
              <a:defRPr b="1" i="0" sz="2400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4045" lvl="1" marL="914400" marR="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133"/>
              <a:buFont typeface="Noto Sans"/>
              <a:buChar char="▪"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ight">
  <p:cSld name="Blank L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Title">
  <p:cSld name="Dark 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16801" y="5023294"/>
            <a:ext cx="3290071" cy="148464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914400" y="1019461"/>
            <a:ext cx="7620000" cy="2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rgbClr val="BE2D2D"/>
              </a:buClr>
              <a:buSzPts val="8800"/>
              <a:buFont typeface="Arial"/>
              <a:buNone/>
              <a:defRPr b="0" i="0" sz="8800" u="none" cap="none" strike="noStrike">
                <a:solidFill>
                  <a:srgbClr val="BE2D2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E2D2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BE2D2D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BE2D2D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914400" y="4089400"/>
            <a:ext cx="76200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2"/>
          <p:cNvSpPr txBox="1"/>
          <p:nvPr>
            <p:ph idx="3" type="body"/>
          </p:nvPr>
        </p:nvSpPr>
        <p:spPr>
          <a:xfrm>
            <a:off x="914400" y="5867400"/>
            <a:ext cx="55880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chemeClr val="lt1"/>
              </a:buClr>
              <a:buSzPts val="2933"/>
              <a:buFont typeface="Arial"/>
              <a:buNone/>
              <a:defRPr b="0" i="0" sz="29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762000" y="1905000"/>
            <a:ext cx="508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3"/>
          <p:cNvSpPr txBox="1"/>
          <p:nvPr>
            <p:ph idx="2" type="body"/>
          </p:nvPr>
        </p:nvSpPr>
        <p:spPr>
          <a:xfrm>
            <a:off x="762000" y="2057400"/>
            <a:ext cx="4622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2D2D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BE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3"/>
          <p:cNvSpPr/>
          <p:nvPr>
            <p:ph idx="3" type="pic"/>
          </p:nvPr>
        </p:nvSpPr>
        <p:spPr>
          <a:xfrm>
            <a:off x="7772400" y="660400"/>
            <a:ext cx="3251200" cy="553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nrckids.org/CFOC/Database/4.3.2" TargetMode="External"/><Relationship Id="rId4" Type="http://schemas.openxmlformats.org/officeDocument/2006/relationships/hyperlink" Target="https://www.aap.org/en/patient-care/healthy-active-living-for-families/toddler-food-and-feeding" TargetMode="External"/><Relationship Id="rId9" Type="http://schemas.openxmlformats.org/officeDocument/2006/relationships/hyperlink" Target="https://portal.ct.gov/SDE/Nutrition/CACFP-Child-Care-Centers" TargetMode="External"/><Relationship Id="rId5" Type="http://schemas.openxmlformats.org/officeDocument/2006/relationships/hyperlink" Target="https://fns-prod.azureedge.us/sites/default/files/tn/Supplement_E.PDF" TargetMode="External"/><Relationship Id="rId6" Type="http://schemas.openxmlformats.org/officeDocument/2006/relationships/hyperlink" Target="https://fns-prod.azureedge.us/sites/default/files/cacfp/CACFP05-2017os.pdf" TargetMode="External"/><Relationship Id="rId7" Type="http://schemas.openxmlformats.org/officeDocument/2006/relationships/hyperlink" Target="https://theicn.org/may-2022-mealtime-memo-nutrition-education-for-young-children-6/" TargetMode="External"/><Relationship Id="rId8" Type="http://schemas.openxmlformats.org/officeDocument/2006/relationships/hyperlink" Target="https://portal.ct.gov/SDE/Nutrition/CACFP-Child-Care-Center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/>
          <p:nvPr>
            <p:ph idx="1" type="body"/>
          </p:nvPr>
        </p:nvSpPr>
        <p:spPr>
          <a:xfrm>
            <a:off x="914399" y="1505606"/>
            <a:ext cx="819806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D2D"/>
              </a:buClr>
              <a:buSzPts val="8800"/>
              <a:buNone/>
            </a:pPr>
            <a:r>
              <a:rPr lang="en-US"/>
              <a:t>Feeding Scenarios: Toddlers (Ages 1-2)</a:t>
            </a:r>
            <a:endParaRPr/>
          </a:p>
        </p:txBody>
      </p:sp>
      <p:sp>
        <p:nvSpPr>
          <p:cNvPr id="185" name="Google Shape;185;p1"/>
          <p:cNvSpPr txBox="1"/>
          <p:nvPr/>
        </p:nvSpPr>
        <p:spPr>
          <a:xfrm>
            <a:off x="846525" y="6244575"/>
            <a:ext cx="160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64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February 2023</a:t>
            </a:r>
            <a:endParaRPr b="0" i="0" sz="1400" u="none" cap="none" strike="noStrike">
              <a:solidFill>
                <a:srgbClr val="00164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 txBox="1"/>
          <p:nvPr>
            <p:ph idx="1" type="body"/>
          </p:nvPr>
        </p:nvSpPr>
        <p:spPr>
          <a:xfrm>
            <a:off x="5052993" y="553545"/>
            <a:ext cx="2086014" cy="924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en-US"/>
              <a:t>Choices</a:t>
            </a:r>
            <a:endParaRPr/>
          </a:p>
        </p:txBody>
      </p:sp>
      <p:sp>
        <p:nvSpPr>
          <p:cNvPr id="252" name="Google Shape;252;p11"/>
          <p:cNvSpPr txBox="1"/>
          <p:nvPr>
            <p:ph idx="2" type="body"/>
          </p:nvPr>
        </p:nvSpPr>
        <p:spPr>
          <a:xfrm>
            <a:off x="1705300" y="1791175"/>
            <a:ext cx="83916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11" lvl="0" marL="22861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▪"/>
            </a:pPr>
            <a:r>
              <a:rPr b="0" lang="en-US" sz="2800">
                <a:solidFill>
                  <a:srgbClr val="000000"/>
                </a:solidFill>
              </a:rPr>
              <a:t>Giving a child a choice of 2 foods gives them some autonomy and pride in making a decision</a:t>
            </a:r>
            <a:endParaRPr b="0">
              <a:solidFill>
                <a:srgbClr val="000000"/>
              </a:solidFill>
            </a:endParaRPr>
          </a:p>
          <a:p>
            <a:pPr indent="-228611" lvl="0" marL="228611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rgbClr val="000000"/>
              </a:buClr>
              <a:buSzPts val="2800"/>
              <a:buChar char="▪"/>
            </a:pPr>
            <a:r>
              <a:rPr b="0" lang="en-US" sz="2800">
                <a:solidFill>
                  <a:srgbClr val="000000"/>
                </a:solidFill>
              </a:rPr>
              <a:t>The choices should be of equal nutritional value</a:t>
            </a:r>
            <a:endParaRPr b="0">
              <a:solidFill>
                <a:srgbClr val="000000"/>
              </a:solidFill>
            </a:endParaRPr>
          </a:p>
          <a:p>
            <a:pPr indent="-190509" lvl="1" marL="495325" rtl="0" algn="l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0000"/>
              </a:buClr>
              <a:buSzPts val="2800"/>
              <a:buChar char="▪"/>
            </a:pPr>
            <a:r>
              <a:rPr lang="en-US" sz="2800">
                <a:solidFill>
                  <a:srgbClr val="000000"/>
                </a:solidFill>
              </a:rPr>
              <a:t> “Do you want peas or green beans, pasta or rice, goldfish or saltines?”</a:t>
            </a:r>
            <a:endParaRPr>
              <a:solidFill>
                <a:srgbClr val="000000"/>
              </a:solidFill>
            </a:endParaRPr>
          </a:p>
          <a:p>
            <a:pPr indent="-76211" lvl="0" marL="228611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rgbClr val="BE2D2D"/>
              </a:buClr>
              <a:buSzPts val="2400"/>
              <a:buFont typeface="Noto Sans"/>
              <a:buNone/>
            </a:pPr>
            <a:r>
              <a:t/>
            </a:r>
            <a:endParaRPr/>
          </a:p>
        </p:txBody>
      </p:sp>
      <p:pic>
        <p:nvPicPr>
          <p:cNvPr descr="A pile of gummy candies&#10;&#10;Description automatically generated with medium confidence" id="253" name="Google Shape;2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7625" y="3968375"/>
            <a:ext cx="4345100" cy="2889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/>
          <p:nvPr>
            <p:ph idx="1" type="body"/>
          </p:nvPr>
        </p:nvSpPr>
        <p:spPr>
          <a:xfrm>
            <a:off x="1345344" y="571725"/>
            <a:ext cx="73407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en-US"/>
              <a:t>Resources and References</a:t>
            </a:r>
            <a:endParaRPr/>
          </a:p>
        </p:txBody>
      </p:sp>
      <p:sp>
        <p:nvSpPr>
          <p:cNvPr id="259" name="Google Shape;259;p12"/>
          <p:cNvSpPr txBox="1"/>
          <p:nvPr>
            <p:ph idx="2" type="body"/>
          </p:nvPr>
        </p:nvSpPr>
        <p:spPr>
          <a:xfrm>
            <a:off x="1214575" y="1459925"/>
            <a:ext cx="10818300" cy="4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161" lvl="0" marL="22861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"/>
              <a:buChar char="▪"/>
            </a:pPr>
            <a:r>
              <a:rPr lang="en-US" sz="1700">
                <a:solidFill>
                  <a:schemeClr val="accent2"/>
                </a:solidFill>
              </a:rPr>
              <a:t>Caring for Our Children National Standards Chapter 4: Nutrition and Food Service. 4.3. Requirements for Special Groups or Ages of Children: 4.3.2 Nutrition for Toddlers and Preschoolers: </a:t>
            </a:r>
            <a:r>
              <a:rPr lang="en-US" sz="17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https://nrckids.org/CFOC/Database/4.3.2</a:t>
            </a:r>
            <a:endParaRPr sz="1700">
              <a:solidFill>
                <a:schemeClr val="accent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900">
              <a:solidFill>
                <a:schemeClr val="accent2"/>
              </a:solidFill>
            </a:endParaRPr>
          </a:p>
          <a:p>
            <a:pPr indent="-184161" lvl="0" marL="22861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"/>
              <a:buChar char="▪"/>
            </a:pPr>
            <a:r>
              <a:rPr lang="en-US" sz="1700">
                <a:solidFill>
                  <a:schemeClr val="accent2"/>
                </a:solidFill>
              </a:rPr>
              <a:t>American Academy of Pediatrics, Toddler Food and Feeding: </a:t>
            </a:r>
            <a:r>
              <a:rPr lang="en-US" sz="17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https://www.aap.org/en/patient-care/healthy-active-living-for-families/toddler-food-and-feeding</a:t>
            </a:r>
            <a:endParaRPr sz="1700">
              <a:solidFill>
                <a:schemeClr val="accent2"/>
              </a:solidFill>
            </a:endParaRPr>
          </a:p>
          <a:p>
            <a:pPr indent="-184161" lvl="0" marL="228611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"/>
              <a:buChar char="▪"/>
            </a:pPr>
            <a:r>
              <a:rPr lang="en-US" sz="1700">
                <a:solidFill>
                  <a:schemeClr val="accent2"/>
                </a:solidFill>
              </a:rPr>
              <a:t>USDA Provider Handbook for the Child and Adult Care Food Program, Supplement E: Support Family Style Meals: </a:t>
            </a:r>
            <a:r>
              <a:rPr lang="en-US" sz="17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https://fns-prod.azureedge.us/sites/default/files/tn/Supplement_E.PDF</a:t>
            </a:r>
            <a:endParaRPr sz="1700">
              <a:solidFill>
                <a:schemeClr val="accent2"/>
              </a:solidFill>
            </a:endParaRPr>
          </a:p>
          <a:p>
            <a:pPr indent="-184161" lvl="0" marL="228611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▪"/>
            </a:pPr>
            <a:r>
              <a:rPr lang="en-US" sz="1700">
                <a:solidFill>
                  <a:schemeClr val="accent2"/>
                </a:solidFill>
              </a:rPr>
              <a:t>USDA, Offer Versus Serve and Family Style Meals in the CACFP, December 2016: </a:t>
            </a:r>
            <a:r>
              <a:rPr lang="en-US" sz="1700" u="sng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https://fns-prod.azureedge.us/sites/default/files/cacfp/CACFP05-2017os.pdf</a:t>
            </a:r>
            <a:endParaRPr sz="1700">
              <a:solidFill>
                <a:schemeClr val="accent2"/>
              </a:solidFill>
            </a:endParaRPr>
          </a:p>
          <a:p>
            <a:pPr indent="-184161" lvl="0" marL="228611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▪"/>
            </a:pPr>
            <a:r>
              <a:rPr lang="en-US" sz="170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Institute of Child Nutrition, August 2022 Mealtime Memo: Choosy Eate</a:t>
            </a:r>
            <a:r>
              <a:rPr lang="en-US" sz="170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rs: </a:t>
            </a:r>
            <a:r>
              <a:rPr lang="en-US" sz="1700" u="sng">
                <a:solidFill>
                  <a:srgbClr val="BE2D2D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https://theicn.org/may-2022-mealtime-memo-nutrition-education-for-young-children-6/</a:t>
            </a:r>
            <a:endParaRPr sz="1700">
              <a:solidFill>
                <a:srgbClr val="BE2D2D"/>
              </a:solidFill>
            </a:endParaRPr>
          </a:p>
          <a:p>
            <a:pPr indent="-184161" lvl="0" marL="228611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▪"/>
            </a:pPr>
            <a:r>
              <a:rPr lang="en-US" sz="1700">
                <a:solidFill>
                  <a:schemeClr val="accent2"/>
                </a:solidFill>
              </a:rPr>
              <a:t>For more information on CACFP requirements please visit:</a:t>
            </a:r>
            <a:r>
              <a:rPr lang="en-US" sz="1700">
                <a:solidFill>
                  <a:schemeClr val="accent2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700" u="sng">
                <a:solidFill>
                  <a:schemeClr val="accent2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https://portal.ct.gov/SDE/Nutrition/CACFP-Child-Care-Centers</a:t>
            </a:r>
            <a:r>
              <a:rPr lang="en-US" sz="1700">
                <a:solidFill>
                  <a:schemeClr val="accent2"/>
                </a:solidFill>
              </a:rPr>
              <a:t>. Before implementing any changes to your program’s food and nutrition policies or practices, contact your CACFP representative to ensure you are meeting all rules and regulations.</a:t>
            </a:r>
            <a:endParaRPr sz="1700">
              <a:solidFill>
                <a:schemeClr val="accent2"/>
              </a:solidFill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883325" y="5999225"/>
            <a:ext cx="1081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Disclosure:</a:t>
            </a:r>
            <a:r>
              <a:rPr b="1" i="1" lang="en-US" sz="16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The information in this module is based on a variety of sources listed above. It highlights key points relevant to this topic, but is not exhaustive. Please refer to the above resources for more information.</a:t>
            </a:r>
            <a:endParaRPr b="1" i="1" sz="16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265" name="Google Shape;2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5102" y="2444750"/>
            <a:ext cx="4356100" cy="1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"/>
          <p:cNvSpPr txBox="1"/>
          <p:nvPr/>
        </p:nvSpPr>
        <p:spPr>
          <a:xfrm>
            <a:off x="3763617" y="1298582"/>
            <a:ext cx="4664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1640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 txBox="1"/>
          <p:nvPr/>
        </p:nvSpPr>
        <p:spPr>
          <a:xfrm>
            <a:off x="2984375" y="5008125"/>
            <a:ext cx="62232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64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Made possible with funding from 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64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Centers for Disease Control and Prevention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9" lvl="0" marL="22861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164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16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font, logo, graphics&#10;&#10;Description automatically generated" id="268" name="Google Shape;26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4141" y="2520787"/>
            <a:ext cx="2141416" cy="2280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>
            <p:ph idx="1" type="body"/>
          </p:nvPr>
        </p:nvSpPr>
        <p:spPr>
          <a:xfrm>
            <a:off x="1816538" y="697774"/>
            <a:ext cx="8558924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/>
              <a:t>Allowing Children to Make Decisions</a:t>
            </a:r>
            <a:endParaRPr/>
          </a:p>
        </p:txBody>
      </p:sp>
      <p:sp>
        <p:nvSpPr>
          <p:cNvPr id="191" name="Google Shape;191;p10"/>
          <p:cNvSpPr txBox="1"/>
          <p:nvPr>
            <p:ph idx="3" type="body"/>
          </p:nvPr>
        </p:nvSpPr>
        <p:spPr>
          <a:xfrm>
            <a:off x="343525" y="1786750"/>
            <a:ext cx="6809100" cy="4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/>
              <a:t>Ellyn Satter, RD states that there is a division of responsibility when feeding young children</a:t>
            </a:r>
            <a:endParaRPr sz="2333"/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/>
              <a:t>The adult’s role is to serve nutritious foods in a safe and nurturing environment</a:t>
            </a:r>
            <a:endParaRPr sz="2333"/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lang="en-US" sz="2400"/>
              <a:t>The child’s role is to choose which food and how much of it they want to consume (within reason)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There are multiple advantages to children and care providers when serving meals </a:t>
            </a:r>
            <a:r>
              <a:rPr b="1" i="1" lang="en-US" sz="2400"/>
              <a:t>family style</a:t>
            </a:r>
            <a:r>
              <a:rPr lang="en-US" sz="2400"/>
              <a:t> (i.e., food and beverages are placed in common serving bowls, pitchers, containers on the table)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</a:pPr>
            <a:r>
              <a:t/>
            </a:r>
            <a:endParaRPr/>
          </a:p>
        </p:txBody>
      </p:sp>
      <p:pic>
        <p:nvPicPr>
          <p:cNvPr descr="A picture containing outdoor object, playground, colorful&#10;&#10;Description automatically generated" id="192" name="Google Shape;192;p10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14127" r="14126" t="0"/>
          <a:stretch/>
        </p:blipFill>
        <p:spPr>
          <a:xfrm>
            <a:off x="7251700" y="2238375"/>
            <a:ext cx="4229100" cy="39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/>
          <p:nvPr>
            <p:ph idx="1" type="body"/>
          </p:nvPr>
        </p:nvSpPr>
        <p:spPr>
          <a:xfrm>
            <a:off x="508000" y="685800"/>
            <a:ext cx="2909466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Feeding Toddlers</a:t>
            </a: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670663" y="504786"/>
            <a:ext cx="4427768" cy="78574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10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5670665" y="1779106"/>
            <a:ext cx="4427768" cy="78574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10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"/>
          <p:cNvSpPr txBox="1"/>
          <p:nvPr/>
        </p:nvSpPr>
        <p:spPr>
          <a:xfrm>
            <a:off x="5670700" y="1966800"/>
            <a:ext cx="4427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5714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Self-feeding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5670664" y="3054372"/>
            <a:ext cx="4427768" cy="78574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10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5670664" y="5604905"/>
            <a:ext cx="4427768" cy="78574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10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5670664" y="4329638"/>
            <a:ext cx="4427768" cy="78574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10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"/>
          <p:cNvSpPr txBox="1"/>
          <p:nvPr/>
        </p:nvSpPr>
        <p:spPr>
          <a:xfrm>
            <a:off x="5670700" y="3241600"/>
            <a:ext cx="4427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5714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Choking Hazards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"/>
          <p:cNvSpPr txBox="1"/>
          <p:nvPr/>
        </p:nvSpPr>
        <p:spPr>
          <a:xfrm>
            <a:off x="5670700" y="4516862"/>
            <a:ext cx="4427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5714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Food Jags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"/>
          <p:cNvSpPr txBox="1"/>
          <p:nvPr/>
        </p:nvSpPr>
        <p:spPr>
          <a:xfrm>
            <a:off x="5670700" y="691050"/>
            <a:ext cx="4427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5714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Transitioning from Bottle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"/>
          <p:cNvSpPr txBox="1"/>
          <p:nvPr/>
        </p:nvSpPr>
        <p:spPr>
          <a:xfrm>
            <a:off x="5670700" y="5792137"/>
            <a:ext cx="4427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5714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Child-led Food Discussions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"/>
          <p:cNvSpPr txBox="1"/>
          <p:nvPr>
            <p:ph idx="1" type="body"/>
          </p:nvPr>
        </p:nvSpPr>
        <p:spPr>
          <a:xfrm>
            <a:off x="737631" y="330200"/>
            <a:ext cx="454556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/>
              <a:t>Transitioning from Bottle</a:t>
            </a:r>
            <a:endParaRPr/>
          </a:p>
        </p:txBody>
      </p:sp>
      <p:sp>
        <p:nvSpPr>
          <p:cNvPr id="213" name="Google Shape;213;p3"/>
          <p:cNvSpPr txBox="1"/>
          <p:nvPr>
            <p:ph idx="3" type="body"/>
          </p:nvPr>
        </p:nvSpPr>
        <p:spPr>
          <a:xfrm>
            <a:off x="737634" y="2380922"/>
            <a:ext cx="6120300" cy="3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>
                <a:solidFill>
                  <a:srgbClr val="000000"/>
                </a:solidFill>
              </a:rPr>
              <a:t>In general, infants may try drinking from a cup around 6 months of age and transition from a bottle around 12 to 18 months. 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>
                <a:solidFill>
                  <a:srgbClr val="000000"/>
                </a:solidFill>
              </a:rPr>
              <a:t>Signs a child may be ready to try drinking from a cup</a:t>
            </a:r>
            <a:r>
              <a:rPr b="1" lang="en-US" sz="2000">
                <a:solidFill>
                  <a:srgbClr val="000000"/>
                </a:solidFill>
              </a:rPr>
              <a:t>:</a:t>
            </a:r>
            <a:endParaRPr b="1" sz="1933">
              <a:solidFill>
                <a:srgbClr val="000000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▪"/>
            </a:pPr>
            <a:r>
              <a:rPr lang="en-US" sz="2200">
                <a:solidFill>
                  <a:srgbClr val="000000"/>
                </a:solidFill>
              </a:rPr>
              <a:t>Sitting upright by themselves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▪"/>
            </a:pPr>
            <a:r>
              <a:rPr lang="en-US" sz="2200">
                <a:solidFill>
                  <a:srgbClr val="000000"/>
                </a:solidFill>
              </a:rPr>
              <a:t>Sealing their lip on the cup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33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33"/>
              <a:buNone/>
            </a:pPr>
            <a:r>
              <a:rPr b="1" lang="en-US" sz="2200">
                <a:solidFill>
                  <a:srgbClr val="000000"/>
                </a:solidFill>
              </a:rPr>
              <a:t>Cups should not have lids.</a:t>
            </a:r>
            <a:endParaRPr b="1" sz="2200">
              <a:solidFill>
                <a:srgbClr val="000000"/>
              </a:solidFill>
            </a:endParaRPr>
          </a:p>
          <a:p>
            <a:pPr indent="-224344" lvl="1" marL="838225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Noto Sans"/>
              <a:buNone/>
            </a:pPr>
            <a:r>
              <a:t/>
            </a:r>
            <a:endParaRPr/>
          </a:p>
          <a:p>
            <a:pPr indent="-224344" lvl="1" marL="838225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Noto Sans"/>
              <a:buNone/>
            </a:pPr>
            <a:r>
              <a:t/>
            </a:r>
            <a:endParaRPr/>
          </a:p>
          <a:p>
            <a:pPr indent="-207454" lvl="0" marL="34290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Noto Sans"/>
              <a:buNone/>
            </a:pPr>
            <a:r>
              <a:t/>
            </a:r>
            <a:endParaRPr/>
          </a:p>
        </p:txBody>
      </p:sp>
      <p:pic>
        <p:nvPicPr>
          <p:cNvPr id="214" name="Google Shape;214;p3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22259" r="5536" t="0"/>
          <a:stretch/>
        </p:blipFill>
        <p:spPr>
          <a:xfrm>
            <a:off x="7225241" y="1163638"/>
            <a:ext cx="4229100" cy="39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0675" y="540275"/>
            <a:ext cx="6221351" cy="622135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/>
          <p:nvPr>
            <p:ph idx="1" type="body"/>
          </p:nvPr>
        </p:nvSpPr>
        <p:spPr>
          <a:xfrm>
            <a:off x="737631" y="330200"/>
            <a:ext cx="454556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/>
              <a:t>Transitioning to Table Foods</a:t>
            </a:r>
            <a:endParaRPr/>
          </a:p>
        </p:txBody>
      </p:sp>
      <p:sp>
        <p:nvSpPr>
          <p:cNvPr id="225" name="Google Shape;225;p6"/>
          <p:cNvSpPr txBox="1"/>
          <p:nvPr>
            <p:ph idx="3" type="body"/>
          </p:nvPr>
        </p:nvSpPr>
        <p:spPr>
          <a:xfrm>
            <a:off x="737650" y="2555875"/>
            <a:ext cx="6120300" cy="4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"/>
              <a:buChar char="▪"/>
            </a:pPr>
            <a:r>
              <a:rPr lang="en-US" sz="2300">
                <a:solidFill>
                  <a:srgbClr val="000000"/>
                </a:solidFill>
              </a:rPr>
              <a:t> When the infant starts to grab at the spoon or try to pick up the foods themselves, they are ready for table foods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"/>
              <a:buChar char="▪"/>
            </a:pPr>
            <a:r>
              <a:rPr lang="en-US" sz="2300">
                <a:solidFill>
                  <a:srgbClr val="000000"/>
                </a:solidFill>
              </a:rPr>
              <a:t> All foods should be soft and easy to grab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▪"/>
            </a:pPr>
            <a:r>
              <a:rPr lang="en-US" sz="2300">
                <a:solidFill>
                  <a:srgbClr val="000000"/>
                </a:solidFill>
              </a:rPr>
              <a:t> Foods like cheerios and puffs are good first finger foods, as they stick to wet hands and easily dissolve in the mouth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▪"/>
            </a:pPr>
            <a:r>
              <a:rPr lang="en-US" sz="2300">
                <a:solidFill>
                  <a:srgbClr val="000000"/>
                </a:solidFill>
              </a:rPr>
              <a:t> Children should always be fed while sitting in a high chair</a:t>
            </a:r>
            <a:endParaRPr sz="2233"/>
          </a:p>
        </p:txBody>
      </p:sp>
      <p:pic>
        <p:nvPicPr>
          <p:cNvPr descr="A child eating from a bowl&#10;&#10;Description automatically generated with medium confidence" id="226" name="Google Shape;226;p6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14037" r="14037" t="0"/>
          <a:stretch/>
        </p:blipFill>
        <p:spPr>
          <a:xfrm>
            <a:off x="7225241" y="1163638"/>
            <a:ext cx="4229100" cy="39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/>
          <p:nvPr>
            <p:ph idx="1" type="body"/>
          </p:nvPr>
        </p:nvSpPr>
        <p:spPr>
          <a:xfrm>
            <a:off x="737659" y="741034"/>
            <a:ext cx="4545569" cy="84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/>
              <a:t>Self-feeding</a:t>
            </a:r>
            <a:endParaRPr/>
          </a:p>
        </p:txBody>
      </p:sp>
      <p:sp>
        <p:nvSpPr>
          <p:cNvPr id="232" name="Google Shape;232;p7"/>
          <p:cNvSpPr txBox="1"/>
          <p:nvPr>
            <p:ph idx="3" type="body"/>
          </p:nvPr>
        </p:nvSpPr>
        <p:spPr>
          <a:xfrm>
            <a:off x="737659" y="2480441"/>
            <a:ext cx="6120300" cy="3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"/>
              <a:buChar char="▪"/>
            </a:pPr>
            <a:r>
              <a:rPr lang="en-US" sz="2200">
                <a:solidFill>
                  <a:srgbClr val="000000"/>
                </a:solidFill>
              </a:rPr>
              <a:t>Children will start self-feeding by using their hands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"/>
              <a:buChar char="▪"/>
            </a:pPr>
            <a:r>
              <a:rPr lang="en-US" sz="2200">
                <a:solidFill>
                  <a:srgbClr val="000000"/>
                </a:solidFill>
              </a:rPr>
              <a:t>You can begin introducing utensils after a child turns 1 year, but most children do not master the use of these until about 18 months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"/>
              <a:buChar char="▪"/>
            </a:pPr>
            <a:r>
              <a:rPr lang="en-US" sz="2200">
                <a:solidFill>
                  <a:srgbClr val="000000"/>
                </a:solidFill>
              </a:rPr>
              <a:t>To avoid frustration, try giving a spoon with foods that will likely stay on the spoon if flipped over, like applesauce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"/>
              <a:buChar char="▪"/>
            </a:pPr>
            <a:r>
              <a:rPr lang="en-US" sz="2200">
                <a:solidFill>
                  <a:srgbClr val="000000"/>
                </a:solidFill>
              </a:rPr>
              <a:t>Try to serve foods that are easy to scoop, like peas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A picture containing indoor, person, wall, sitting&#10;&#10;Description automatically generated" id="233" name="Google Shape;233;p7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14082" r="14082" t="0"/>
          <a:stretch/>
        </p:blipFill>
        <p:spPr>
          <a:xfrm>
            <a:off x="7225241" y="1163638"/>
            <a:ext cx="4229100" cy="39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/>
          <p:nvPr>
            <p:ph idx="1" type="body"/>
          </p:nvPr>
        </p:nvSpPr>
        <p:spPr>
          <a:xfrm>
            <a:off x="1019275" y="4257185"/>
            <a:ext cx="393067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en-US"/>
              <a:t>Food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en-US"/>
              <a:t>Jags</a:t>
            </a:r>
            <a:endParaRPr/>
          </a:p>
        </p:txBody>
      </p:sp>
      <p:sp>
        <p:nvSpPr>
          <p:cNvPr id="239" name="Google Shape;239;p8"/>
          <p:cNvSpPr txBox="1"/>
          <p:nvPr>
            <p:ph idx="2" type="body"/>
          </p:nvPr>
        </p:nvSpPr>
        <p:spPr>
          <a:xfrm>
            <a:off x="3087757" y="693683"/>
            <a:ext cx="8748643" cy="5580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D2D"/>
              </a:buClr>
              <a:buSzPts val="2800"/>
              <a:buNone/>
            </a:pPr>
            <a:r>
              <a:rPr lang="en-US" sz="2800"/>
              <a:t>A food jag is when a child will only eat the same food item, or a very small group of food items, prepared the same way every day for every meal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D2D"/>
              </a:buClr>
              <a:buSzPts val="2800"/>
              <a:buNone/>
            </a:pPr>
            <a:r>
              <a:rPr lang="en-US" sz="1300"/>
              <a:t> </a:t>
            </a:r>
            <a:endParaRPr sz="900"/>
          </a:p>
          <a:p>
            <a:pPr indent="-228611" lvl="0" marL="228611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0" i="0" lang="en-US">
                <a:solidFill>
                  <a:srgbClr val="000000"/>
                </a:solidFill>
              </a:rPr>
              <a:t>Keep offering a variety of foods, which </a:t>
            </a:r>
            <a:r>
              <a:rPr b="0" lang="en-US">
                <a:solidFill>
                  <a:srgbClr val="000000"/>
                </a:solidFill>
              </a:rPr>
              <a:t>could</a:t>
            </a:r>
            <a:r>
              <a:rPr b="0" i="0" lang="en-US">
                <a:solidFill>
                  <a:srgbClr val="000000"/>
                </a:solidFill>
              </a:rPr>
              <a:t> include different brands or flavors of </a:t>
            </a:r>
            <a:r>
              <a:rPr b="0" lang="en-US">
                <a:solidFill>
                  <a:srgbClr val="000000"/>
                </a:solidFill>
              </a:rPr>
              <a:t>the same</a:t>
            </a:r>
            <a:r>
              <a:rPr b="0" i="0" lang="en-US">
                <a:solidFill>
                  <a:srgbClr val="000000"/>
                </a:solidFill>
              </a:rPr>
              <a:t> item</a:t>
            </a:r>
            <a:endParaRPr>
              <a:solidFill>
                <a:srgbClr val="000000"/>
              </a:solidFill>
            </a:endParaRPr>
          </a:p>
          <a:p>
            <a:pPr indent="-228611" lvl="0" marL="228611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0" i="0" lang="en-US">
                <a:solidFill>
                  <a:srgbClr val="000000"/>
                </a:solidFill>
              </a:rPr>
              <a:t>Offer </a:t>
            </a:r>
            <a:r>
              <a:rPr b="0" lang="en-US">
                <a:solidFill>
                  <a:srgbClr val="000000"/>
                </a:solidFill>
              </a:rPr>
              <a:t>a</a:t>
            </a:r>
            <a:r>
              <a:rPr b="0" i="0" lang="en-US">
                <a:solidFill>
                  <a:srgbClr val="000000"/>
                </a:solidFill>
              </a:rPr>
              <a:t> “favorite food” alongside other foods</a:t>
            </a:r>
            <a:endParaRPr>
              <a:solidFill>
                <a:srgbClr val="000000"/>
              </a:solidFill>
            </a:endParaRPr>
          </a:p>
          <a:p>
            <a:pPr indent="-228611" lvl="0" marL="228611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0" i="0" lang="en-US">
                <a:solidFill>
                  <a:srgbClr val="000000"/>
                </a:solidFill>
              </a:rPr>
              <a:t>Try not to make a big deal of the behavior</a:t>
            </a:r>
            <a:endParaRPr>
              <a:solidFill>
                <a:srgbClr val="000000"/>
              </a:solidFill>
            </a:endParaRPr>
          </a:p>
          <a:p>
            <a:pPr indent="-228611" lvl="0" marL="228611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0" i="0" lang="en-US">
                <a:solidFill>
                  <a:srgbClr val="000000"/>
                </a:solidFill>
              </a:rPr>
              <a:t>Try not to use food as a reward or bribe</a:t>
            </a:r>
            <a:endParaRPr>
              <a:solidFill>
                <a:srgbClr val="000000"/>
              </a:solidFill>
            </a:endParaRPr>
          </a:p>
          <a:p>
            <a:pPr indent="-228611" lvl="0" marL="228611" rtl="0" algn="l">
              <a:lnSpc>
                <a:spcPct val="100000"/>
              </a:lnSpc>
              <a:spcBef>
                <a:spcPts val="1712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0" i="0" lang="en-US">
                <a:solidFill>
                  <a:srgbClr val="000000"/>
                </a:solidFill>
              </a:rPr>
              <a:t>Remember your feeding roles – you provide good nutritious food,</a:t>
            </a:r>
            <a:r>
              <a:rPr b="0" lang="en-US">
                <a:solidFill>
                  <a:srgbClr val="000000"/>
                </a:solidFill>
              </a:rPr>
              <a:t> and the</a:t>
            </a:r>
            <a:r>
              <a:rPr b="0" i="0" lang="en-US">
                <a:solidFill>
                  <a:srgbClr val="000000"/>
                </a:solidFill>
              </a:rPr>
              <a:t> child decides</a:t>
            </a:r>
            <a:r>
              <a:rPr b="0" lang="en-US">
                <a:solidFill>
                  <a:srgbClr val="000000"/>
                </a:solidFill>
              </a:rPr>
              <a:t> whether to eat it or not and how much he/she wants to eat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 txBox="1"/>
          <p:nvPr>
            <p:ph idx="1" type="body"/>
          </p:nvPr>
        </p:nvSpPr>
        <p:spPr>
          <a:xfrm>
            <a:off x="737631" y="330200"/>
            <a:ext cx="454556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/>
              <a:t>Toddler Eating Behaviors</a:t>
            </a:r>
            <a:endParaRPr/>
          </a:p>
        </p:txBody>
      </p:sp>
      <p:sp>
        <p:nvSpPr>
          <p:cNvPr id="245" name="Google Shape;245;p9"/>
          <p:cNvSpPr txBox="1"/>
          <p:nvPr>
            <p:ph idx="3" type="body"/>
          </p:nvPr>
        </p:nvSpPr>
        <p:spPr>
          <a:xfrm>
            <a:off x="737631" y="2304084"/>
            <a:ext cx="6120341" cy="392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"/>
              <a:buChar char="▪"/>
            </a:pPr>
            <a:r>
              <a:rPr lang="en-US" sz="2200">
                <a:solidFill>
                  <a:srgbClr val="000000"/>
                </a:solidFill>
              </a:rPr>
              <a:t>Other common childhood eating behaviors may include fear of new foods and refusal to eat what is served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"/>
              <a:buChar char="▪"/>
            </a:pPr>
            <a:r>
              <a:rPr lang="en-US" sz="2200">
                <a:solidFill>
                  <a:srgbClr val="000000"/>
                </a:solidFill>
              </a:rPr>
              <a:t>Some children will have aversions to certain foods. Continue to offer these foods in small quantities every few days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"/>
              <a:buChar char="▪"/>
            </a:pPr>
            <a:r>
              <a:rPr lang="en-US" sz="2200">
                <a:solidFill>
                  <a:srgbClr val="000000"/>
                </a:solidFill>
              </a:rPr>
              <a:t>Children often need exposure to a new food 15 or more times before they will accept the food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"/>
              <a:buChar char="▪"/>
            </a:pPr>
            <a:r>
              <a:rPr lang="en-US" sz="2200">
                <a:solidFill>
                  <a:srgbClr val="000000"/>
                </a:solidFill>
              </a:rPr>
              <a:t>Some children prefer only soft foods, or crunchy foods or avoid foods of different colors - this is normal toddler behavior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child, family&#10;&#10;Description automatically generated" id="246" name="Google Shape;246;p9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14078" r="14077" t="0"/>
          <a:stretch/>
        </p:blipFill>
        <p:spPr>
          <a:xfrm>
            <a:off x="7225241" y="1163638"/>
            <a:ext cx="4229100" cy="39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udd Center Theme">
  <a:themeElements>
    <a:clrScheme name="Rudd Color Pallete">
      <a:dk1>
        <a:srgbClr val="001640"/>
      </a:dk1>
      <a:lt1>
        <a:srgbClr val="FFFFFF"/>
      </a:lt1>
      <a:dk2>
        <a:srgbClr val="001640"/>
      </a:dk2>
      <a:lt2>
        <a:srgbClr val="FDFFFF"/>
      </a:lt2>
      <a:accent1>
        <a:srgbClr val="001640"/>
      </a:accent1>
      <a:accent2>
        <a:srgbClr val="BE2C2C"/>
      </a:accent2>
      <a:accent3>
        <a:srgbClr val="D4AE36"/>
      </a:accent3>
      <a:accent4>
        <a:srgbClr val="9E9A9F"/>
      </a:accent4>
      <a:accent5>
        <a:srgbClr val="4BACC6"/>
      </a:accent5>
      <a:accent6>
        <a:srgbClr val="F79646"/>
      </a:accent6>
      <a:hlink>
        <a:srgbClr val="0000FF"/>
      </a:hlink>
      <a:folHlink>
        <a:srgbClr val="BF19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2022-07-27T14:03:43Z</dcterms:created>
  <dc:creator>Judy</dc:creator>
</cp:coreProperties>
</file>