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ssistant"/>
      <p:regular r:id="rId19"/>
      <p:bold r:id="rId20"/>
    </p:embeddedFont>
    <p:embeddedFont>
      <p:font typeface="Oswald SemiBold"/>
      <p:regular r:id="rId21"/>
      <p:bold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ssistant-bold.fntdata"/><Relationship Id="rId22" Type="http://schemas.openxmlformats.org/officeDocument/2006/relationships/font" Target="fonts/OswaldSemiBold-bold.fntdata"/><Relationship Id="rId21" Type="http://schemas.openxmlformats.org/officeDocument/2006/relationships/font" Target="fonts/OswaldSemiBold-regular.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sistan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1:notes"/>
          <p:cNvSpPr txBox="1"/>
          <p:nvPr>
            <p:ph idx="1" type="body"/>
          </p:nvPr>
        </p:nvSpPr>
        <p:spPr>
          <a:xfrm>
            <a:off x="707700" y="4447450"/>
            <a:ext cx="5661650" cy="421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41:notes"/>
          <p:cNvSpPr/>
          <p:nvPr>
            <p:ph idx="2" type="sldImg"/>
          </p:nvPr>
        </p:nvSpPr>
        <p:spPr>
          <a:xfrm>
            <a:off x="417513" y="701675"/>
            <a:ext cx="6242050" cy="3511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Title">
  <p:cSld name="Light Title">
    <p:bg>
      <p:bgPr>
        <a:blipFill>
          <a:blip r:embed="rId2">
            <a:alphaModFix/>
          </a:blip>
          <a:stretch>
            <a:fillRect/>
          </a:stretch>
        </a:blipFill>
      </p:bgPr>
    </p:bg>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3">
            <a:alphaModFix/>
          </a:blip>
          <a:srcRect b="0" l="0" r="0" t="0"/>
          <a:stretch/>
        </p:blipFill>
        <p:spPr>
          <a:xfrm>
            <a:off x="7264400" y="5014164"/>
            <a:ext cx="3454400" cy="1561027"/>
          </a:xfrm>
          <a:prstGeom prst="rect">
            <a:avLst/>
          </a:prstGeom>
          <a:noFill/>
          <a:ln>
            <a:noFill/>
          </a:ln>
        </p:spPr>
      </p:pic>
      <p:sp>
        <p:nvSpPr>
          <p:cNvPr id="8" name="Google Shape;8;p2"/>
          <p:cNvSpPr txBox="1"/>
          <p:nvPr>
            <p:ph idx="1" type="body"/>
          </p:nvPr>
        </p:nvSpPr>
        <p:spPr>
          <a:xfrm>
            <a:off x="914400" y="939800"/>
            <a:ext cx="7569200" cy="2743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 name="Google Shape;9;p2"/>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rgbClr val="000D2F"/>
              </a:buClr>
              <a:buSzPts val="4400"/>
              <a:buFont typeface="Arial"/>
              <a:buNone/>
              <a:defRPr b="0" i="0" sz="4400"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 name="Google Shape;10;p2"/>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000D2F"/>
              </a:buClr>
              <a:buSzPts val="2933"/>
              <a:buFont typeface="Arial"/>
              <a:buNone/>
              <a:defRPr b="0" i="0" sz="2933"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1"/>
          <p:cNvSpPr txBox="1"/>
          <p:nvPr>
            <p:ph idx="1" type="body"/>
          </p:nvPr>
        </p:nvSpPr>
        <p:spPr>
          <a:xfrm>
            <a:off x="762000" y="1905000"/>
            <a:ext cx="50800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6" name="Google Shape;66;p11"/>
          <p:cNvSpPr txBox="1"/>
          <p:nvPr>
            <p:ph idx="2" type="body"/>
          </p:nvPr>
        </p:nvSpPr>
        <p:spPr>
          <a:xfrm>
            <a:off x="762000" y="2057400"/>
            <a:ext cx="4622800" cy="76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7" name="Google Shape;67;p11"/>
          <p:cNvSpPr/>
          <p:nvPr>
            <p:ph idx="3" type="pic"/>
          </p:nvPr>
        </p:nvSpPr>
        <p:spPr>
          <a:xfrm>
            <a:off x="7772400" y="660400"/>
            <a:ext cx="3251200" cy="55372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ext/Picture">
  <p:cSld name="Dark Text/Picture">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711200" y="694763"/>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0" name="Google Shape;70;p12"/>
          <p:cNvSpPr txBox="1"/>
          <p:nvPr>
            <p:ph idx="2" type="body"/>
          </p:nvPr>
        </p:nvSpPr>
        <p:spPr>
          <a:xfrm>
            <a:off x="711200" y="1815998"/>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1" name="Google Shape;71;p12"/>
          <p:cNvSpPr txBox="1"/>
          <p:nvPr>
            <p:ph idx="3" type="body"/>
          </p:nvPr>
        </p:nvSpPr>
        <p:spPr>
          <a:xfrm>
            <a:off x="711201" y="2677917"/>
            <a:ext cx="5909803" cy="26665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lt1"/>
              </a:buClr>
              <a:buSzPts val="2133"/>
              <a:buFont typeface="Arial"/>
              <a:buNone/>
              <a:defRPr b="0" i="0" sz="21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2" name="Google Shape;72;p12"/>
          <p:cNvSpPr/>
          <p:nvPr>
            <p:ph idx="4" type="pic"/>
          </p:nvPr>
        </p:nvSpPr>
        <p:spPr>
          <a:xfrm>
            <a:off x="7241067" y="1468438"/>
            <a:ext cx="4229100" cy="392112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Points">
  <p:cSld name="1_Three Points">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3"/>
          <p:cNvSpPr txBox="1"/>
          <p:nvPr>
            <p:ph idx="1" type="body"/>
          </p:nvPr>
        </p:nvSpPr>
        <p:spPr>
          <a:xfrm>
            <a:off x="762000" y="4326855"/>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5" name="Google Shape;75;p13"/>
          <p:cNvSpPr txBox="1"/>
          <p:nvPr>
            <p:ph idx="2" type="body"/>
          </p:nvPr>
        </p:nvSpPr>
        <p:spPr>
          <a:xfrm>
            <a:off x="6451600" y="149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6" name="Google Shape;76;p13"/>
          <p:cNvSpPr txBox="1"/>
          <p:nvPr>
            <p:ph idx="3" type="body"/>
          </p:nvPr>
        </p:nvSpPr>
        <p:spPr>
          <a:xfrm>
            <a:off x="6451600" y="202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7" name="Google Shape;77;p13"/>
          <p:cNvSpPr txBox="1"/>
          <p:nvPr>
            <p:ph idx="4" type="body"/>
          </p:nvPr>
        </p:nvSpPr>
        <p:spPr>
          <a:xfrm>
            <a:off x="6471684" y="319946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8" name="Google Shape;78;p13"/>
          <p:cNvSpPr txBox="1"/>
          <p:nvPr>
            <p:ph idx="5" type="body"/>
          </p:nvPr>
        </p:nvSpPr>
        <p:spPr>
          <a:xfrm>
            <a:off x="6471684" y="372700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9" name="Google Shape;79;p13"/>
          <p:cNvSpPr txBox="1"/>
          <p:nvPr>
            <p:ph idx="6" type="body"/>
          </p:nvPr>
        </p:nvSpPr>
        <p:spPr>
          <a:xfrm>
            <a:off x="6431516" y="490032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0" name="Google Shape;80;p13"/>
          <p:cNvSpPr txBox="1"/>
          <p:nvPr>
            <p:ph idx="7" type="body"/>
          </p:nvPr>
        </p:nvSpPr>
        <p:spPr>
          <a:xfrm>
            <a:off x="6431516" y="542786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1" name="Google Shape;81;p13"/>
          <p:cNvSpPr/>
          <p:nvPr>
            <p:ph idx="8" type="pic"/>
          </p:nvPr>
        </p:nvSpPr>
        <p:spPr>
          <a:xfrm>
            <a:off x="0" y="0"/>
            <a:ext cx="5537200" cy="3429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Content">
  <p:cSld name="1_Two-Content">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idx="1" type="body"/>
          </p:nvPr>
        </p:nvSpPr>
        <p:spPr>
          <a:xfrm>
            <a:off x="558801" y="990600"/>
            <a:ext cx="518159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BE2D2D"/>
              </a:buClr>
              <a:buSzPts val="5000"/>
              <a:buFont typeface="Arial"/>
              <a:buNone/>
              <a:defRPr b="0" i="0" sz="5000" u="none" cap="none" strike="noStrike">
                <a:solidFill>
                  <a:srgbClr val="BE2D2D"/>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4" name="Google Shape;84;p14"/>
          <p:cNvSpPr txBox="1"/>
          <p:nvPr>
            <p:ph idx="2" type="body"/>
          </p:nvPr>
        </p:nvSpPr>
        <p:spPr>
          <a:xfrm>
            <a:off x="558801" y="2717800"/>
            <a:ext cx="5181600" cy="381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5" name="Google Shape;85;p14"/>
          <p:cNvSpPr/>
          <p:nvPr>
            <p:ph idx="3" type="pic"/>
          </p:nvPr>
        </p:nvSpPr>
        <p:spPr>
          <a:xfrm>
            <a:off x="6553200" y="0"/>
            <a:ext cx="5638800" cy="6858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 Boxes">
  <p:cSld name="1_Two Text Boxes">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5"/>
          <p:cNvSpPr txBox="1"/>
          <p:nvPr>
            <p:ph idx="1" type="body"/>
          </p:nvPr>
        </p:nvSpPr>
        <p:spPr>
          <a:xfrm>
            <a:off x="1168400" y="566035"/>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8" name="Google Shape;88;p15"/>
          <p:cNvSpPr txBox="1"/>
          <p:nvPr>
            <p:ph idx="2" type="body"/>
          </p:nvPr>
        </p:nvSpPr>
        <p:spPr>
          <a:xfrm>
            <a:off x="1168400" y="1697719"/>
            <a:ext cx="5815569"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7"/>
              </a:spcBef>
              <a:spcAft>
                <a:spcPts val="0"/>
              </a:spcAft>
              <a:buClr>
                <a:srgbClr val="BE2D2D"/>
              </a:buClr>
              <a:buSzPts val="2533"/>
              <a:buFont typeface="Arial"/>
              <a:buNone/>
              <a:defRPr b="1" i="0" sz="25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89" name="Google Shape;89;p15"/>
          <p:cNvSpPr txBox="1"/>
          <p:nvPr>
            <p:ph idx="3" type="body"/>
          </p:nvPr>
        </p:nvSpPr>
        <p:spPr>
          <a:xfrm>
            <a:off x="1168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0" name="Google Shape;90;p15"/>
          <p:cNvSpPr txBox="1"/>
          <p:nvPr>
            <p:ph idx="4" type="body"/>
          </p:nvPr>
        </p:nvSpPr>
        <p:spPr>
          <a:xfrm>
            <a:off x="1168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1" name="Google Shape;91;p15"/>
          <p:cNvSpPr txBox="1"/>
          <p:nvPr>
            <p:ph idx="5" type="body"/>
          </p:nvPr>
        </p:nvSpPr>
        <p:spPr>
          <a:xfrm>
            <a:off x="6502400" y="3246883"/>
            <a:ext cx="4521201"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2" name="Google Shape;92;p15"/>
          <p:cNvSpPr txBox="1"/>
          <p:nvPr>
            <p:ph idx="6" type="body"/>
          </p:nvPr>
        </p:nvSpPr>
        <p:spPr>
          <a:xfrm>
            <a:off x="6502400" y="3784600"/>
            <a:ext cx="4521201" cy="25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dk1"/>
              </a:buClr>
              <a:buSzPts val="1867"/>
              <a:buFont typeface="Arial"/>
              <a:buNone/>
              <a:defRPr b="0"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Dark">
  <p:cSld name="Three Points - Dark">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6"/>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5" name="Google Shape;95;p16"/>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6" name="Google Shape;96;p16"/>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7" name="Google Shape;97;p16"/>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8" name="Google Shape;98;p16"/>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99" name="Google Shape;99;p16"/>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0" name="Google Shape;100;p16"/>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Light - Inverse">
  <p:cSld name="Three Points Light - Inverse">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17"/>
          <p:cNvSpPr txBox="1"/>
          <p:nvPr>
            <p:ph idx="1" type="body"/>
          </p:nvPr>
        </p:nvSpPr>
        <p:spPr>
          <a:xfrm>
            <a:off x="6959600" y="4626853"/>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3" name="Google Shape;103;p17"/>
          <p:cNvSpPr txBox="1"/>
          <p:nvPr>
            <p:ph idx="2" type="body"/>
          </p:nvPr>
        </p:nvSpPr>
        <p:spPr>
          <a:xfrm>
            <a:off x="965200" y="11938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4" name="Google Shape;104;p17"/>
          <p:cNvSpPr txBox="1"/>
          <p:nvPr>
            <p:ph idx="3" type="body"/>
          </p:nvPr>
        </p:nvSpPr>
        <p:spPr>
          <a:xfrm>
            <a:off x="965200" y="17213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5" name="Google Shape;105;p17"/>
          <p:cNvSpPr txBox="1"/>
          <p:nvPr>
            <p:ph idx="4" type="body"/>
          </p:nvPr>
        </p:nvSpPr>
        <p:spPr>
          <a:xfrm>
            <a:off x="965200" y="2964039"/>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6" name="Google Shape;106;p17"/>
          <p:cNvSpPr txBox="1"/>
          <p:nvPr>
            <p:ph idx="5" type="body"/>
          </p:nvPr>
        </p:nvSpPr>
        <p:spPr>
          <a:xfrm>
            <a:off x="965200" y="3491586"/>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7" name="Google Shape;107;p17"/>
          <p:cNvSpPr txBox="1"/>
          <p:nvPr>
            <p:ph idx="6" type="body"/>
          </p:nvPr>
        </p:nvSpPr>
        <p:spPr>
          <a:xfrm>
            <a:off x="965200" y="4759705"/>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08" name="Google Shape;108;p17"/>
          <p:cNvSpPr txBox="1"/>
          <p:nvPr>
            <p:ph idx="7" type="body"/>
          </p:nvPr>
        </p:nvSpPr>
        <p:spPr>
          <a:xfrm>
            <a:off x="965200" y="5287253"/>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ain Ideas">
  <p:cSld name="Four Main Ideas">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18"/>
          <p:cNvSpPr/>
          <p:nvPr/>
        </p:nvSpPr>
        <p:spPr>
          <a:xfrm>
            <a:off x="976372" y="4909688"/>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a:off x="976372" y="2999740"/>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8"/>
          <p:cNvSpPr/>
          <p:nvPr/>
        </p:nvSpPr>
        <p:spPr>
          <a:xfrm>
            <a:off x="5300160" y="4909688"/>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p:nvPr/>
        </p:nvSpPr>
        <p:spPr>
          <a:xfrm>
            <a:off x="5300160" y="2999740"/>
            <a:ext cx="3759925" cy="1262512"/>
          </a:xfrm>
          <a:prstGeom prst="rect">
            <a:avLst/>
          </a:prstGeom>
          <a:solidFill>
            <a:srgbClr val="254E72">
              <a:alpha val="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txBox="1"/>
          <p:nvPr>
            <p:ph idx="1" type="body"/>
          </p:nvPr>
        </p:nvSpPr>
        <p:spPr>
          <a:xfrm>
            <a:off x="976372" y="787400"/>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5" name="Google Shape;115;p18"/>
          <p:cNvSpPr txBox="1"/>
          <p:nvPr>
            <p:ph idx="2" type="body"/>
          </p:nvPr>
        </p:nvSpPr>
        <p:spPr>
          <a:xfrm>
            <a:off x="1433933"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6" name="Google Shape;116;p18"/>
          <p:cNvSpPr txBox="1"/>
          <p:nvPr>
            <p:ph idx="3" type="body"/>
          </p:nvPr>
        </p:nvSpPr>
        <p:spPr>
          <a:xfrm>
            <a:off x="5757721" y="3249394"/>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7" name="Google Shape;117;p18"/>
          <p:cNvSpPr txBox="1"/>
          <p:nvPr>
            <p:ph idx="4" type="body"/>
          </p:nvPr>
        </p:nvSpPr>
        <p:spPr>
          <a:xfrm>
            <a:off x="5757721"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18" name="Google Shape;118;p18"/>
          <p:cNvSpPr txBox="1"/>
          <p:nvPr>
            <p:ph idx="5" type="body"/>
          </p:nvPr>
        </p:nvSpPr>
        <p:spPr>
          <a:xfrm>
            <a:off x="1433933" y="5159342"/>
            <a:ext cx="2844800" cy="7632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p:cSld name="Four Points">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9"/>
          <p:cNvSpPr txBox="1"/>
          <p:nvPr>
            <p:ph idx="1" type="body"/>
          </p:nvPr>
        </p:nvSpPr>
        <p:spPr>
          <a:xfrm>
            <a:off x="514154"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1" name="Google Shape;121;p19"/>
          <p:cNvSpPr txBox="1"/>
          <p:nvPr>
            <p:ph idx="2" type="body"/>
          </p:nvPr>
        </p:nvSpPr>
        <p:spPr>
          <a:xfrm>
            <a:off x="4521200" y="68580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19"/>
          <p:cNvSpPr txBox="1"/>
          <p:nvPr>
            <p:ph idx="3" type="body"/>
          </p:nvPr>
        </p:nvSpPr>
        <p:spPr>
          <a:xfrm>
            <a:off x="4877047" y="157655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3" name="Google Shape;123;p19"/>
          <p:cNvSpPr txBox="1"/>
          <p:nvPr>
            <p:ph idx="4" type="body"/>
          </p:nvPr>
        </p:nvSpPr>
        <p:spPr>
          <a:xfrm>
            <a:off x="4521200" y="3557294"/>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4" name="Google Shape;124;p19"/>
          <p:cNvSpPr txBox="1"/>
          <p:nvPr>
            <p:ph idx="5" type="body"/>
          </p:nvPr>
        </p:nvSpPr>
        <p:spPr>
          <a:xfrm>
            <a:off x="4877047" y="4448046"/>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5" name="Google Shape;125;p19"/>
          <p:cNvSpPr txBox="1"/>
          <p:nvPr>
            <p:ph idx="6" type="body"/>
          </p:nvPr>
        </p:nvSpPr>
        <p:spPr>
          <a:xfrm>
            <a:off x="8398357" y="67930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6" name="Google Shape;126;p19"/>
          <p:cNvSpPr txBox="1"/>
          <p:nvPr>
            <p:ph idx="7" type="body"/>
          </p:nvPr>
        </p:nvSpPr>
        <p:spPr>
          <a:xfrm>
            <a:off x="8754204" y="157005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7" name="Google Shape;127;p19"/>
          <p:cNvSpPr txBox="1"/>
          <p:nvPr>
            <p:ph idx="8" type="body"/>
          </p:nvPr>
        </p:nvSpPr>
        <p:spPr>
          <a:xfrm>
            <a:off x="8374729" y="3563792"/>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8" name="Google Shape;128;p19"/>
          <p:cNvSpPr txBox="1"/>
          <p:nvPr>
            <p:ph idx="9" type="body"/>
          </p:nvPr>
        </p:nvSpPr>
        <p:spPr>
          <a:xfrm>
            <a:off x="8730576" y="4454544"/>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1 - Inverse">
  <p:cSld name="Four Points 1 - Inverse">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20"/>
          <p:cNvSpPr txBox="1"/>
          <p:nvPr>
            <p:ph idx="1" type="body"/>
          </p:nvPr>
        </p:nvSpPr>
        <p:spPr>
          <a:xfrm>
            <a:off x="8890000" y="8292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1" name="Google Shape;131;p20"/>
          <p:cNvSpPr txBox="1"/>
          <p:nvPr>
            <p:ph idx="2" type="body"/>
          </p:nvPr>
        </p:nvSpPr>
        <p:spPr>
          <a:xfrm>
            <a:off x="558553" y="840766"/>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2" name="Google Shape;132;p20"/>
          <p:cNvSpPr txBox="1"/>
          <p:nvPr>
            <p:ph idx="3" type="body"/>
          </p:nvPr>
        </p:nvSpPr>
        <p:spPr>
          <a:xfrm>
            <a:off x="914400" y="1731518"/>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3" name="Google Shape;133;p20"/>
          <p:cNvSpPr txBox="1"/>
          <p:nvPr>
            <p:ph idx="4" type="body"/>
          </p:nvPr>
        </p:nvSpPr>
        <p:spPr>
          <a:xfrm>
            <a:off x="558553" y="3712260"/>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4" name="Google Shape;134;p20"/>
          <p:cNvSpPr txBox="1"/>
          <p:nvPr>
            <p:ph idx="5" type="body"/>
          </p:nvPr>
        </p:nvSpPr>
        <p:spPr>
          <a:xfrm>
            <a:off x="914400" y="4603012"/>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5" name="Google Shape;135;p20"/>
          <p:cNvSpPr txBox="1"/>
          <p:nvPr>
            <p:ph idx="6" type="body"/>
          </p:nvPr>
        </p:nvSpPr>
        <p:spPr>
          <a:xfrm>
            <a:off x="4435711" y="83426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6" name="Google Shape;136;p20"/>
          <p:cNvSpPr txBox="1"/>
          <p:nvPr>
            <p:ph idx="7" type="body"/>
          </p:nvPr>
        </p:nvSpPr>
        <p:spPr>
          <a:xfrm>
            <a:off x="4791557" y="172502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7" name="Google Shape;137;p20"/>
          <p:cNvSpPr txBox="1"/>
          <p:nvPr>
            <p:ph idx="8" type="body"/>
          </p:nvPr>
        </p:nvSpPr>
        <p:spPr>
          <a:xfrm>
            <a:off x="4412083" y="3718758"/>
            <a:ext cx="3467043" cy="7569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38" name="Google Shape;138;p20"/>
          <p:cNvSpPr txBox="1"/>
          <p:nvPr>
            <p:ph idx="9" type="body"/>
          </p:nvPr>
        </p:nvSpPr>
        <p:spPr>
          <a:xfrm>
            <a:off x="4767930" y="4609510"/>
            <a:ext cx="3047753" cy="17241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2">
  <p:cSld name="Four Points Alt 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p:nvPr/>
        </p:nvSpPr>
        <p:spPr>
          <a:xfrm>
            <a:off x="989367"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
          <p:cNvSpPr txBox="1"/>
          <p:nvPr>
            <p:ph idx="1" type="body"/>
          </p:nvPr>
        </p:nvSpPr>
        <p:spPr>
          <a:xfrm>
            <a:off x="976371" y="803468"/>
            <a:ext cx="664362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D2F"/>
              </a:buClr>
              <a:buSzPts val="5000"/>
              <a:buFont typeface="Arial"/>
              <a:buNone/>
              <a:defRPr b="0" i="0" sz="5000" u="none" cap="none" strike="noStrike">
                <a:solidFill>
                  <a:srgbClr val="000D2F"/>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 name="Google Shape;14;p3"/>
          <p:cNvSpPr txBox="1"/>
          <p:nvPr>
            <p:ph idx="2" type="body"/>
          </p:nvPr>
        </p:nvSpPr>
        <p:spPr>
          <a:xfrm>
            <a:off x="1426867"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 name="Google Shape;15;p3"/>
          <p:cNvSpPr txBox="1"/>
          <p:nvPr>
            <p:ph idx="3" type="body"/>
          </p:nvPr>
        </p:nvSpPr>
        <p:spPr>
          <a:xfrm>
            <a:off x="1428048"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 name="Google Shape;16;p3"/>
          <p:cNvSpPr/>
          <p:nvPr/>
        </p:nvSpPr>
        <p:spPr>
          <a:xfrm>
            <a:off x="6311681" y="2052308"/>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txBox="1"/>
          <p:nvPr>
            <p:ph idx="4" type="body"/>
          </p:nvPr>
        </p:nvSpPr>
        <p:spPr>
          <a:xfrm>
            <a:off x="6749182" y="2360911"/>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8" name="Google Shape;18;p3"/>
          <p:cNvSpPr txBox="1"/>
          <p:nvPr>
            <p:ph idx="5" type="body"/>
          </p:nvPr>
        </p:nvSpPr>
        <p:spPr>
          <a:xfrm>
            <a:off x="6750363" y="2882422"/>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9" name="Google Shape;19;p3"/>
          <p:cNvSpPr/>
          <p:nvPr/>
        </p:nvSpPr>
        <p:spPr>
          <a:xfrm>
            <a:off x="989367"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txBox="1"/>
          <p:nvPr>
            <p:ph idx="6" type="body"/>
          </p:nvPr>
        </p:nvSpPr>
        <p:spPr>
          <a:xfrm>
            <a:off x="1426867"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1" name="Google Shape;21;p3"/>
          <p:cNvSpPr txBox="1"/>
          <p:nvPr>
            <p:ph idx="7" type="body"/>
          </p:nvPr>
        </p:nvSpPr>
        <p:spPr>
          <a:xfrm>
            <a:off x="1428048"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2" name="Google Shape;22;p3"/>
          <p:cNvSpPr/>
          <p:nvPr/>
        </p:nvSpPr>
        <p:spPr>
          <a:xfrm>
            <a:off x="6348819" y="4360001"/>
            <a:ext cx="4890952" cy="1871654"/>
          </a:xfrm>
          <a:prstGeom prst="rect">
            <a:avLst/>
          </a:prstGeom>
          <a:solidFill>
            <a:srgbClr val="000E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idx="8" type="body"/>
          </p:nvPr>
        </p:nvSpPr>
        <p:spPr>
          <a:xfrm>
            <a:off x="6786319" y="4668604"/>
            <a:ext cx="4013589" cy="3809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4" name="Google Shape;24;p3"/>
          <p:cNvSpPr txBox="1"/>
          <p:nvPr>
            <p:ph idx="9" type="body"/>
          </p:nvPr>
        </p:nvSpPr>
        <p:spPr>
          <a:xfrm>
            <a:off x="6787500" y="5190116"/>
            <a:ext cx="4013589" cy="8094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5677"/>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2 - Inverse">
  <p:cSld name="Four Points 2 - Inverse">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21"/>
          <p:cNvSpPr txBox="1"/>
          <p:nvPr>
            <p:ph idx="1" type="body"/>
          </p:nvPr>
        </p:nvSpPr>
        <p:spPr>
          <a:xfrm>
            <a:off x="8890000" y="715108"/>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1" name="Google Shape;141;p21"/>
          <p:cNvSpPr txBox="1"/>
          <p:nvPr>
            <p:ph idx="2" type="body"/>
          </p:nvPr>
        </p:nvSpPr>
        <p:spPr>
          <a:xfrm>
            <a:off x="660400" y="715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2" name="Google Shape;142;p21"/>
          <p:cNvSpPr txBox="1"/>
          <p:nvPr>
            <p:ph idx="3" type="body"/>
          </p:nvPr>
        </p:nvSpPr>
        <p:spPr>
          <a:xfrm>
            <a:off x="1081233" y="1273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3" name="Google Shape;143;p21"/>
          <p:cNvSpPr txBox="1"/>
          <p:nvPr>
            <p:ph idx="4" type="body"/>
          </p:nvPr>
        </p:nvSpPr>
        <p:spPr>
          <a:xfrm>
            <a:off x="660400" y="2239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4" name="Google Shape;144;p21"/>
          <p:cNvSpPr txBox="1"/>
          <p:nvPr>
            <p:ph idx="5" type="body"/>
          </p:nvPr>
        </p:nvSpPr>
        <p:spPr>
          <a:xfrm>
            <a:off x="1081233" y="2797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5" name="Google Shape;145;p21"/>
          <p:cNvSpPr txBox="1"/>
          <p:nvPr>
            <p:ph idx="6" type="body"/>
          </p:nvPr>
        </p:nvSpPr>
        <p:spPr>
          <a:xfrm>
            <a:off x="660400" y="3763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6" name="Google Shape;146;p21"/>
          <p:cNvSpPr txBox="1"/>
          <p:nvPr>
            <p:ph idx="7" type="body"/>
          </p:nvPr>
        </p:nvSpPr>
        <p:spPr>
          <a:xfrm>
            <a:off x="1081233" y="4321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7" name="Google Shape;147;p21"/>
          <p:cNvSpPr txBox="1"/>
          <p:nvPr>
            <p:ph idx="8" type="body"/>
          </p:nvPr>
        </p:nvSpPr>
        <p:spPr>
          <a:xfrm>
            <a:off x="660400" y="5287108"/>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48" name="Google Shape;148;p21"/>
          <p:cNvSpPr txBox="1"/>
          <p:nvPr>
            <p:ph idx="9" type="body"/>
          </p:nvPr>
        </p:nvSpPr>
        <p:spPr>
          <a:xfrm>
            <a:off x="1081233" y="5845909"/>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22"/>
          <p:cNvSpPr txBox="1"/>
          <p:nvPr>
            <p:ph idx="1" type="body"/>
          </p:nvPr>
        </p:nvSpPr>
        <p:spPr>
          <a:xfrm>
            <a:off x="1550712" y="825988"/>
            <a:ext cx="5815569" cy="81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1" name="Google Shape;151;p22"/>
          <p:cNvSpPr txBox="1"/>
          <p:nvPr>
            <p:ph idx="2" type="body"/>
          </p:nvPr>
        </p:nvSpPr>
        <p:spPr>
          <a:xfrm>
            <a:off x="1555985"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2" name="Google Shape;152;p22"/>
          <p:cNvSpPr txBox="1"/>
          <p:nvPr>
            <p:ph idx="3" type="body"/>
          </p:nvPr>
        </p:nvSpPr>
        <p:spPr>
          <a:xfrm>
            <a:off x="1550712"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3" name="Google Shape;153;p22"/>
          <p:cNvSpPr txBox="1"/>
          <p:nvPr>
            <p:ph idx="4" type="body"/>
          </p:nvPr>
        </p:nvSpPr>
        <p:spPr>
          <a:xfrm>
            <a:off x="4888121" y="5295653"/>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4" name="Google Shape;154;p22"/>
          <p:cNvSpPr txBox="1"/>
          <p:nvPr>
            <p:ph idx="5" type="body"/>
          </p:nvPr>
        </p:nvSpPr>
        <p:spPr>
          <a:xfrm>
            <a:off x="4882847" y="5721836"/>
            <a:ext cx="2532031" cy="5519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5" name="Google Shape;155;p22"/>
          <p:cNvSpPr txBox="1"/>
          <p:nvPr>
            <p:ph idx="6" type="body"/>
          </p:nvPr>
        </p:nvSpPr>
        <p:spPr>
          <a:xfrm>
            <a:off x="8222072" y="5264745"/>
            <a:ext cx="2532031" cy="329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dk1"/>
              </a:buClr>
              <a:buSzPts val="1867"/>
              <a:buFont typeface="Arial"/>
              <a:buNone/>
              <a:defRPr b="1" i="0" sz="1867"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6" name="Google Shape;156;p22"/>
          <p:cNvSpPr txBox="1"/>
          <p:nvPr>
            <p:ph idx="7" type="body"/>
          </p:nvPr>
        </p:nvSpPr>
        <p:spPr>
          <a:xfrm>
            <a:off x="8216799" y="5690927"/>
            <a:ext cx="2532031" cy="5828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57" name="Google Shape;157;p22"/>
          <p:cNvSpPr/>
          <p:nvPr>
            <p:ph idx="8" type="pic"/>
          </p:nvPr>
        </p:nvSpPr>
        <p:spPr>
          <a:xfrm>
            <a:off x="1555986" y="2984949"/>
            <a:ext cx="2505075" cy="1967442"/>
          </a:xfrm>
          <a:prstGeom prst="rect">
            <a:avLst/>
          </a:prstGeom>
          <a:noFill/>
          <a:ln>
            <a:noFill/>
          </a:ln>
        </p:spPr>
      </p:sp>
      <p:sp>
        <p:nvSpPr>
          <p:cNvPr id="158" name="Google Shape;158;p22"/>
          <p:cNvSpPr/>
          <p:nvPr>
            <p:ph idx="9" type="pic"/>
          </p:nvPr>
        </p:nvSpPr>
        <p:spPr>
          <a:xfrm>
            <a:off x="4882848" y="2998307"/>
            <a:ext cx="2505075" cy="1967442"/>
          </a:xfrm>
          <a:prstGeom prst="rect">
            <a:avLst/>
          </a:prstGeom>
          <a:noFill/>
          <a:ln>
            <a:noFill/>
          </a:ln>
        </p:spPr>
      </p:sp>
      <p:sp>
        <p:nvSpPr>
          <p:cNvPr id="159" name="Google Shape;159;p22"/>
          <p:cNvSpPr/>
          <p:nvPr>
            <p:ph idx="13" type="pic"/>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Dark">
  <p:cSld name="Closing Dark">
    <p:bg>
      <p:bgPr>
        <a:blipFill>
          <a:blip r:embed="rId2">
            <a:alphaModFix/>
          </a:blip>
          <a:stretch>
            <a:fillRect/>
          </a:stretch>
        </a:blipFill>
      </p:bgPr>
    </p:bg>
    <p:spTree>
      <p:nvGrpSpPr>
        <p:cNvPr id="160"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b="0" l="0" r="0" t="0"/>
          <a:stretch/>
        </p:blipFill>
        <p:spPr>
          <a:xfrm>
            <a:off x="1253194" y="3342094"/>
            <a:ext cx="2825809" cy="1275146"/>
          </a:xfrm>
          <a:prstGeom prst="rect">
            <a:avLst/>
          </a:prstGeom>
          <a:noFill/>
          <a:ln>
            <a:noFill/>
          </a:ln>
        </p:spPr>
      </p:pic>
      <p:sp>
        <p:nvSpPr>
          <p:cNvPr id="162" name="Google Shape;162;p23"/>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3" name="Google Shape;163;p23"/>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4" name="Google Shape;164;p23"/>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5" name="Google Shape;165;p23"/>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6" name="Google Shape;166;p23"/>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7" name="Google Shape;167;p23"/>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68" name="Google Shape;168;p23"/>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FEFFF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Light">
  <p:cSld name="1_Closing Light">
    <p:bg>
      <p:bgPr>
        <a:blipFill>
          <a:blip r:embed="rId2">
            <a:alphaModFix/>
          </a:blip>
          <a:stretch>
            <a:fillRect/>
          </a:stretch>
        </a:blipFill>
      </p:bgPr>
    </p:bg>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0" l="0" r="0" t="0"/>
          <a:stretch/>
        </p:blipFill>
        <p:spPr>
          <a:xfrm>
            <a:off x="1253194" y="3276600"/>
            <a:ext cx="3048000" cy="1377377"/>
          </a:xfrm>
          <a:prstGeom prst="rect">
            <a:avLst/>
          </a:prstGeom>
          <a:noFill/>
          <a:ln>
            <a:noFill/>
          </a:ln>
        </p:spPr>
      </p:pic>
      <p:sp>
        <p:nvSpPr>
          <p:cNvPr id="171" name="Google Shape;171;p24"/>
          <p:cNvSpPr txBox="1"/>
          <p:nvPr/>
        </p:nvSpPr>
        <p:spPr>
          <a:xfrm>
            <a:off x="1253194" y="2097759"/>
            <a:ext cx="3725206" cy="7053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5000"/>
              <a:buFont typeface="Arial"/>
              <a:buNone/>
            </a:pPr>
            <a:r>
              <a:rPr b="0" i="0" lang="en-US" sz="5000" u="none" cap="none" strike="noStrike">
                <a:solidFill>
                  <a:srgbClr val="000D2F"/>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172" name="Google Shape;172;p24"/>
          <p:cNvSpPr txBox="1"/>
          <p:nvPr>
            <p:ph idx="1" type="body"/>
          </p:nvPr>
        </p:nvSpPr>
        <p:spPr>
          <a:xfrm>
            <a:off x="5599826" y="157021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3" name="Google Shape;173;p24"/>
          <p:cNvSpPr txBox="1"/>
          <p:nvPr>
            <p:ph idx="2" type="body"/>
          </p:nvPr>
        </p:nvSpPr>
        <p:spPr>
          <a:xfrm>
            <a:off x="5599826" y="2097759"/>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4" name="Google Shape;174;p24"/>
          <p:cNvSpPr txBox="1"/>
          <p:nvPr>
            <p:ph idx="3" type="body"/>
          </p:nvPr>
        </p:nvSpPr>
        <p:spPr>
          <a:xfrm>
            <a:off x="5599826" y="3138893"/>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5" name="Google Shape;175;p24"/>
          <p:cNvSpPr txBox="1"/>
          <p:nvPr>
            <p:ph idx="4" type="body"/>
          </p:nvPr>
        </p:nvSpPr>
        <p:spPr>
          <a:xfrm>
            <a:off x="5599826" y="3666441"/>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6" name="Google Shape;176;p24"/>
          <p:cNvSpPr txBox="1"/>
          <p:nvPr>
            <p:ph idx="5" type="body"/>
          </p:nvPr>
        </p:nvSpPr>
        <p:spPr>
          <a:xfrm>
            <a:off x="5599826" y="46990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77" name="Google Shape;177;p24"/>
          <p:cNvSpPr txBox="1"/>
          <p:nvPr>
            <p:ph idx="6" type="body"/>
          </p:nvPr>
        </p:nvSpPr>
        <p:spPr>
          <a:xfrm>
            <a:off x="5599826" y="5226548"/>
            <a:ext cx="4820709" cy="717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D2F"/>
              </a:buClr>
              <a:buSzPts val="1867"/>
              <a:buFont typeface="Arial"/>
              <a:buNone/>
              <a:defRPr b="0" i="0" sz="1867" u="none" cap="none" strike="noStrike">
                <a:solidFill>
                  <a:srgbClr val="000D2F"/>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 Dark">
    <p:bg>
      <p:bgPr>
        <a:blipFill>
          <a:blip r:embed="rId2">
            <a:alphaModFix/>
          </a:blip>
          <a:stretch>
            <a:fillRect/>
          </a:stretch>
        </a:blipFill>
      </p:bgPr>
    </p:bg>
    <p:spTree>
      <p:nvGrpSpPr>
        <p:cNvPr id="178"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9"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xt/Picture">
  <p:cSld name="Main Text/Picture">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5000"/>
              <a:buFont typeface="Arial"/>
              <a:buNone/>
              <a:defRPr b="0" i="0" sz="5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7" name="Google Shape;27;p4"/>
          <p:cNvSpPr txBox="1"/>
          <p:nvPr>
            <p:ph idx="2" type="body"/>
          </p:nvPr>
        </p:nvSpPr>
        <p:spPr>
          <a:xfrm>
            <a:off x="737659" y="2565400"/>
            <a:ext cx="6120341"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rgbClr val="BE2D2D"/>
              </a:buClr>
              <a:buSzPts val="2933"/>
              <a:buFont typeface="Arial"/>
              <a:buNone/>
              <a:defRPr b="1" i="0" sz="2933"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8" name="Google Shape;28;p4"/>
          <p:cNvSpPr txBox="1"/>
          <p:nvPr>
            <p:ph idx="3" type="body"/>
          </p:nvPr>
        </p:nvSpPr>
        <p:spPr>
          <a:xfrm>
            <a:off x="737659" y="3581400"/>
            <a:ext cx="6120341" cy="28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7"/>
              </a:spcBef>
              <a:spcAft>
                <a:spcPts val="0"/>
              </a:spcAft>
              <a:buClr>
                <a:schemeClr val="dk1"/>
              </a:buClr>
              <a:buSzPts val="2133"/>
              <a:buFont typeface="Arial"/>
              <a:buNone/>
              <a:defRPr b="0" i="0" sz="2133" u="none" cap="none" strike="noStrike">
                <a:solidFill>
                  <a:schemeClr val="dk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29" name="Google Shape;29;p4"/>
          <p:cNvSpPr/>
          <p:nvPr>
            <p:ph idx="4" type="pic"/>
          </p:nvPr>
        </p:nvSpPr>
        <p:spPr>
          <a:xfrm>
            <a:off x="7225241" y="1163638"/>
            <a:ext cx="4229100" cy="39211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Points w/ Bullets">
  <p:cSld name="1_Four Points w/ Bullet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txBox="1"/>
          <p:nvPr>
            <p:ph idx="1" type="body"/>
          </p:nvPr>
        </p:nvSpPr>
        <p:spPr>
          <a:xfrm>
            <a:off x="1371600" y="4749800"/>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5638800" y="939800"/>
            <a:ext cx="6197600" cy="5334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1712"/>
              </a:spcBef>
              <a:spcAft>
                <a:spcPts val="0"/>
              </a:spcAft>
              <a:buClr>
                <a:srgbClr val="BE2D2D"/>
              </a:buClr>
              <a:buSzPts val="2400"/>
              <a:buFont typeface="Noto Sans"/>
              <a:buChar char="▪"/>
              <a:defRPr b="1" i="0" sz="2400" u="none" cap="none" strike="noStrike">
                <a:solidFill>
                  <a:srgbClr val="BE2D2D"/>
                </a:solidFill>
                <a:latin typeface="Calibri"/>
                <a:ea typeface="Calibri"/>
                <a:cs typeface="Calibri"/>
                <a:sym typeface="Calibri"/>
              </a:defRPr>
            </a:lvl1pPr>
            <a:lvl2pPr indent="-364045" lvl="1" marL="914400" marR="0" rtl="0" algn="l">
              <a:lnSpc>
                <a:spcPct val="100000"/>
              </a:lnSpc>
              <a:spcBef>
                <a:spcPts val="512"/>
              </a:spcBef>
              <a:spcAft>
                <a:spcPts val="0"/>
              </a:spcAft>
              <a:buClr>
                <a:schemeClr val="dk1"/>
              </a:buClr>
              <a:buSzPts val="2133"/>
              <a:buFont typeface="Noto Sans"/>
              <a:buChar char="▪"/>
              <a:defRPr b="0" i="0" sz="2133" u="none" cap="none" strike="noStrike">
                <a:solidFill>
                  <a:schemeClr val="dk1"/>
                </a:solidFill>
                <a:latin typeface="Calibri"/>
                <a:ea typeface="Calibri"/>
                <a:cs typeface="Calibri"/>
                <a:sym typeface="Calibri"/>
              </a:defRPr>
            </a:lvl2pPr>
            <a:lvl3pPr indent="-330200" lvl="2" marL="1371600" marR="0" rtl="0" algn="l">
              <a:lnSpc>
                <a:spcPct val="100000"/>
              </a:lnSpc>
              <a:spcBef>
                <a:spcPts val="512"/>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512"/>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oints Alt">
  <p:cSld name="Four Points Al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508000" y="685800"/>
            <a:ext cx="2909466"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00"/>
              </a:spcBef>
              <a:spcAft>
                <a:spcPts val="0"/>
              </a:spcAft>
              <a:buClr>
                <a:schemeClr val="lt1"/>
              </a:buClr>
              <a:buSzPts val="4000"/>
              <a:buFont typeface="Arial"/>
              <a:buNone/>
              <a:defRPr b="0" i="0" sz="4000" u="none" cap="none" strike="noStrike">
                <a:solidFill>
                  <a:schemeClr val="lt1"/>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5" name="Google Shape;35;p6"/>
          <p:cNvSpPr txBox="1"/>
          <p:nvPr>
            <p:ph idx="2" type="body"/>
          </p:nvPr>
        </p:nvSpPr>
        <p:spPr>
          <a:xfrm>
            <a:off x="4572000" y="685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6" name="Google Shape;36;p6"/>
          <p:cNvSpPr txBox="1"/>
          <p:nvPr>
            <p:ph idx="3" type="body"/>
          </p:nvPr>
        </p:nvSpPr>
        <p:spPr>
          <a:xfrm>
            <a:off x="4992833" y="1244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7" name="Google Shape;37;p6"/>
          <p:cNvSpPr txBox="1"/>
          <p:nvPr>
            <p:ph idx="4" type="body"/>
          </p:nvPr>
        </p:nvSpPr>
        <p:spPr>
          <a:xfrm>
            <a:off x="4572000" y="2209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8" name="Google Shape;38;p6"/>
          <p:cNvSpPr txBox="1"/>
          <p:nvPr>
            <p:ph idx="5" type="body"/>
          </p:nvPr>
        </p:nvSpPr>
        <p:spPr>
          <a:xfrm>
            <a:off x="4992833" y="2768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39" name="Google Shape;39;p6"/>
          <p:cNvSpPr txBox="1"/>
          <p:nvPr>
            <p:ph idx="6" type="body"/>
          </p:nvPr>
        </p:nvSpPr>
        <p:spPr>
          <a:xfrm>
            <a:off x="4572000" y="3733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0" name="Google Shape;40;p6"/>
          <p:cNvSpPr txBox="1"/>
          <p:nvPr>
            <p:ph idx="7" type="body"/>
          </p:nvPr>
        </p:nvSpPr>
        <p:spPr>
          <a:xfrm>
            <a:off x="4992833" y="4292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1" name="Google Shape;41;p6"/>
          <p:cNvSpPr txBox="1"/>
          <p:nvPr>
            <p:ph idx="8" type="body"/>
          </p:nvPr>
        </p:nvSpPr>
        <p:spPr>
          <a:xfrm>
            <a:off x="4572000" y="5257800"/>
            <a:ext cx="6959600" cy="38952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0000"/>
              </a:buClr>
              <a:buSzPts val="2400"/>
              <a:buFont typeface="Noto Sans"/>
              <a:buChar char="▪"/>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2" name="Google Shape;42;p6"/>
          <p:cNvSpPr txBox="1"/>
          <p:nvPr>
            <p:ph idx="9" type="body"/>
          </p:nvPr>
        </p:nvSpPr>
        <p:spPr>
          <a:xfrm>
            <a:off x="4992833" y="5816601"/>
            <a:ext cx="6117935" cy="558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553"/>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Text/Two Pic">
  <p:cSld name="1_Two Text/Two Pic">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1473200" y="358962"/>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1473200" y="896679"/>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chemeClr val="lt1"/>
              </a:buClr>
              <a:buSzPts val="1867"/>
              <a:buFont typeface="Arial"/>
              <a:buNone/>
              <a:defRPr b="0" i="0" sz="1867"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6" name="Google Shape;46;p7"/>
          <p:cNvSpPr txBox="1"/>
          <p:nvPr>
            <p:ph idx="3" type="body"/>
          </p:nvPr>
        </p:nvSpPr>
        <p:spPr>
          <a:xfrm>
            <a:off x="1476745" y="3937000"/>
            <a:ext cx="4142015"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7" name="Google Shape;47;p7"/>
          <p:cNvSpPr txBox="1"/>
          <p:nvPr>
            <p:ph idx="4" type="body"/>
          </p:nvPr>
        </p:nvSpPr>
        <p:spPr>
          <a:xfrm>
            <a:off x="1476745" y="4474718"/>
            <a:ext cx="4142015" cy="20243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2142"/>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48" name="Google Shape;48;p7"/>
          <p:cNvSpPr/>
          <p:nvPr>
            <p:ph idx="5" type="pic"/>
          </p:nvPr>
        </p:nvSpPr>
        <p:spPr>
          <a:xfrm>
            <a:off x="6576786" y="0"/>
            <a:ext cx="5615214" cy="3429000"/>
          </a:xfrm>
          <a:prstGeom prst="rect">
            <a:avLst/>
          </a:prstGeom>
          <a:noFill/>
          <a:ln>
            <a:noFill/>
          </a:ln>
        </p:spPr>
      </p:sp>
      <p:sp>
        <p:nvSpPr>
          <p:cNvPr id="49" name="Google Shape;49;p7"/>
          <p:cNvSpPr/>
          <p:nvPr>
            <p:ph idx="6" type="pic"/>
          </p:nvPr>
        </p:nvSpPr>
        <p:spPr>
          <a:xfrm>
            <a:off x="6554340" y="3429000"/>
            <a:ext cx="5615214" cy="3429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s - Light">
  <p:cSld name="Three Points - Ligh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8"/>
          <p:cNvSpPr txBox="1"/>
          <p:nvPr>
            <p:ph idx="1" type="body"/>
          </p:nvPr>
        </p:nvSpPr>
        <p:spPr>
          <a:xfrm>
            <a:off x="1376892" y="4431414"/>
            <a:ext cx="3930677"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000000"/>
              </a:buClr>
              <a:buSzPts val="5000"/>
              <a:buFont typeface="Arial"/>
              <a:buNone/>
              <a:defRPr b="0" i="0" sz="5000" u="none" cap="none" strike="noStrike">
                <a:solidFill>
                  <a:srgbClr val="000000"/>
                </a:solidFill>
                <a:latin typeface="Oswald"/>
                <a:ea typeface="Oswald"/>
                <a:cs typeface="Oswald"/>
                <a:sym typeface="Oswald"/>
              </a:defRPr>
            </a:lvl1pPr>
            <a:lvl2pPr indent="-546100" lvl="1" marL="9144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2pPr>
            <a:lvl3pPr indent="-546100" lvl="2" marL="13716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3pPr>
            <a:lvl4pPr indent="-546100" lvl="3" marL="18288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4pPr>
            <a:lvl5pPr indent="-546100" lvl="4" marL="2286000" marR="0" rtl="0" algn="l">
              <a:lnSpc>
                <a:spcPct val="100000"/>
              </a:lnSpc>
              <a:spcBef>
                <a:spcPts val="1000"/>
              </a:spcBef>
              <a:spcAft>
                <a:spcPts val="0"/>
              </a:spcAft>
              <a:buClr>
                <a:schemeClr val="dk1"/>
              </a:buClr>
              <a:buSzPts val="5000"/>
              <a:buFont typeface="Arial"/>
              <a:buChar char="»"/>
              <a:defRPr b="0" i="0" sz="5000" u="none" cap="none" strike="noStrike">
                <a:solidFill>
                  <a:schemeClr val="dk1"/>
                </a:solidFill>
                <a:latin typeface="Oswald"/>
                <a:ea typeface="Oswald"/>
                <a:cs typeface="Oswald"/>
                <a:sym typeface="Oswald"/>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2" name="Google Shape;52;p8"/>
          <p:cNvSpPr txBox="1"/>
          <p:nvPr>
            <p:ph idx="2" type="body"/>
          </p:nvPr>
        </p:nvSpPr>
        <p:spPr>
          <a:xfrm>
            <a:off x="5994400" y="998361"/>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3" name="Google Shape;53;p8"/>
          <p:cNvSpPr txBox="1"/>
          <p:nvPr>
            <p:ph idx="3" type="body"/>
          </p:nvPr>
        </p:nvSpPr>
        <p:spPr>
          <a:xfrm>
            <a:off x="5994400" y="1525909"/>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4" name="Google Shape;54;p8"/>
          <p:cNvSpPr txBox="1"/>
          <p:nvPr>
            <p:ph idx="4" type="body"/>
          </p:nvPr>
        </p:nvSpPr>
        <p:spPr>
          <a:xfrm>
            <a:off x="5994400" y="2768600"/>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5" name="Google Shape;55;p8"/>
          <p:cNvSpPr txBox="1"/>
          <p:nvPr>
            <p:ph idx="5" type="body"/>
          </p:nvPr>
        </p:nvSpPr>
        <p:spPr>
          <a:xfrm>
            <a:off x="5994400" y="3296147"/>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6" name="Google Shape;56;p8"/>
          <p:cNvSpPr txBox="1"/>
          <p:nvPr>
            <p:ph idx="6" type="body"/>
          </p:nvPr>
        </p:nvSpPr>
        <p:spPr>
          <a:xfrm>
            <a:off x="5994400" y="4564267"/>
            <a:ext cx="4820709" cy="40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BE2D2D"/>
              </a:buClr>
              <a:buSzPts val="2400"/>
              <a:buFont typeface="Arial"/>
              <a:buNone/>
              <a:defRPr b="1" i="0" sz="2400" u="none" cap="none" strike="noStrike">
                <a:solidFill>
                  <a:srgbClr val="BE2D2D"/>
                </a:solidFill>
                <a:latin typeface="Assistant"/>
                <a:ea typeface="Assistant"/>
                <a:cs typeface="Assistant"/>
                <a:sym typeface="Assistant"/>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7" name="Google Shape;57;p8"/>
          <p:cNvSpPr txBox="1"/>
          <p:nvPr>
            <p:ph idx="7" type="body"/>
          </p:nvPr>
        </p:nvSpPr>
        <p:spPr>
          <a:xfrm>
            <a:off x="5994400" y="5091814"/>
            <a:ext cx="4820709" cy="86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73"/>
              </a:spcBef>
              <a:spcAft>
                <a:spcPts val="0"/>
              </a:spcAft>
              <a:buClr>
                <a:srgbClr val="000000"/>
              </a:buClr>
              <a:buSzPts val="1867"/>
              <a:buFont typeface="Arial"/>
              <a:buNone/>
              <a:defRPr b="0" i="0" sz="1867" u="none" cap="none" strike="noStrike">
                <a:solidFill>
                  <a:srgbClr val="000000"/>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p:cSld name="Blank Light">
    <p:bg>
      <p:bgPr>
        <a:blipFill>
          <a:blip r:embed="rId2">
            <a:alphaModFix/>
          </a:blip>
          <a:stretch>
            <a:fillRect/>
          </a:stretch>
        </a:blipFill>
      </p:bgPr>
    </p:bg>
    <p:spTree>
      <p:nvGrpSpPr>
        <p:cNvPr id="58" name="Shape 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Title">
  <p:cSld name="Dark Title">
    <p:spTree>
      <p:nvGrpSpPr>
        <p:cNvPr id="59" name="Shape 59"/>
        <p:cNvGrpSpPr/>
        <p:nvPr/>
      </p:nvGrpSpPr>
      <p:grpSpPr>
        <a:xfrm>
          <a:off x="0" y="0"/>
          <a:ext cx="0" cy="0"/>
          <a:chOff x="0" y="0"/>
          <a:chExt cx="0" cy="0"/>
        </a:xfrm>
      </p:grpSpPr>
      <p:pic>
        <p:nvPicPr>
          <p:cNvPr id="60" name="Google Shape;60;p10"/>
          <p:cNvPicPr preferRelativeResize="0"/>
          <p:nvPr/>
        </p:nvPicPr>
        <p:blipFill rotWithShape="1">
          <a:blip r:embed="rId2">
            <a:alphaModFix/>
          </a:blip>
          <a:srcRect b="0" l="0" r="0" t="0"/>
          <a:stretch/>
        </p:blipFill>
        <p:spPr>
          <a:xfrm>
            <a:off x="7416801" y="5023294"/>
            <a:ext cx="3290071" cy="1484645"/>
          </a:xfrm>
          <a:prstGeom prst="rect">
            <a:avLst/>
          </a:prstGeom>
          <a:noFill/>
          <a:ln>
            <a:noFill/>
          </a:ln>
        </p:spPr>
      </p:pic>
      <p:sp>
        <p:nvSpPr>
          <p:cNvPr id="61" name="Google Shape;61;p10"/>
          <p:cNvSpPr txBox="1"/>
          <p:nvPr>
            <p:ph idx="1" type="body"/>
          </p:nvPr>
        </p:nvSpPr>
        <p:spPr>
          <a:xfrm>
            <a:off x="914400" y="1019461"/>
            <a:ext cx="7620000" cy="269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760"/>
              </a:spcBef>
              <a:spcAft>
                <a:spcPts val="0"/>
              </a:spcAft>
              <a:buClr>
                <a:srgbClr val="BE2D2D"/>
              </a:buClr>
              <a:buSzPts val="8800"/>
              <a:buFont typeface="Arial"/>
              <a:buNone/>
              <a:defRPr b="0" i="0" sz="8800" u="none" cap="none" strike="noStrike">
                <a:solidFill>
                  <a:srgbClr val="BE2D2D"/>
                </a:solidFill>
                <a:latin typeface="Oswald"/>
                <a:ea typeface="Oswald"/>
                <a:cs typeface="Oswald"/>
                <a:sym typeface="Oswald"/>
              </a:defRPr>
            </a:lvl1pPr>
            <a:lvl2pPr indent="-381000" lvl="1" marL="914400" marR="0" rtl="0" algn="l">
              <a:lnSpc>
                <a:spcPct val="100000"/>
              </a:lnSpc>
              <a:spcBef>
                <a:spcPts val="480"/>
              </a:spcBef>
              <a:spcAft>
                <a:spcPts val="0"/>
              </a:spcAft>
              <a:buClr>
                <a:srgbClr val="BE2D2D"/>
              </a:buClr>
              <a:buSzPts val="2400"/>
              <a:buFont typeface="Arial"/>
              <a:buChar char="–"/>
              <a:defRPr b="0" i="0" sz="2400" u="none" cap="none" strike="noStrike">
                <a:solidFill>
                  <a:srgbClr val="BE2D2D"/>
                </a:solidFill>
                <a:latin typeface="Calibri"/>
                <a:ea typeface="Calibri"/>
                <a:cs typeface="Calibri"/>
                <a:sym typeface="Calibri"/>
              </a:defRPr>
            </a:lvl2pPr>
            <a:lvl3pPr indent="-330200" lvl="2" marL="1371600" marR="0" rtl="0" algn="l">
              <a:lnSpc>
                <a:spcPct val="100000"/>
              </a:lnSpc>
              <a:spcBef>
                <a:spcPts val="320"/>
              </a:spcBef>
              <a:spcAft>
                <a:spcPts val="0"/>
              </a:spcAft>
              <a:buClr>
                <a:srgbClr val="BE2D2D"/>
              </a:buClr>
              <a:buSzPts val="1600"/>
              <a:buFont typeface="Arial"/>
              <a:buChar char="•"/>
              <a:defRPr b="0" i="0" sz="1600" u="none" cap="none" strike="noStrike">
                <a:solidFill>
                  <a:srgbClr val="BE2D2D"/>
                </a:solidFill>
                <a:latin typeface="Calibri"/>
                <a:ea typeface="Calibri"/>
                <a:cs typeface="Calibri"/>
                <a:sym typeface="Calibri"/>
              </a:defRPr>
            </a:lvl3pPr>
            <a:lvl4pPr indent="-313245" lvl="3" marL="18288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4pPr>
            <a:lvl5pPr indent="-313245" lvl="4" marL="2286000" marR="0" rtl="0" algn="l">
              <a:lnSpc>
                <a:spcPct val="100000"/>
              </a:lnSpc>
              <a:spcBef>
                <a:spcPts val="267"/>
              </a:spcBef>
              <a:spcAft>
                <a:spcPts val="0"/>
              </a:spcAft>
              <a:buClr>
                <a:srgbClr val="BE2D2D"/>
              </a:buClr>
              <a:buSzPts val="1333"/>
              <a:buFont typeface="Arial"/>
              <a:buChar char="»"/>
              <a:defRPr b="0" i="0" sz="1333" u="none" cap="none" strike="noStrike">
                <a:solidFill>
                  <a:srgbClr val="BE2D2D"/>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2" name="Google Shape;62;p10"/>
          <p:cNvSpPr txBox="1"/>
          <p:nvPr>
            <p:ph idx="2" type="body"/>
          </p:nvPr>
        </p:nvSpPr>
        <p:spPr>
          <a:xfrm>
            <a:off x="914400" y="4089400"/>
            <a:ext cx="7620000" cy="55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80"/>
              </a:spcBef>
              <a:spcAft>
                <a:spcPts val="0"/>
              </a:spcAft>
              <a:buClr>
                <a:schemeClr val="lt1"/>
              </a:buClr>
              <a:buSzPts val="4400"/>
              <a:buFont typeface="Arial"/>
              <a:buNone/>
              <a:defRPr b="0" i="0" sz="4400"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3" name="Google Shape;63;p10"/>
          <p:cNvSpPr txBox="1"/>
          <p:nvPr>
            <p:ph idx="3" type="body"/>
          </p:nvPr>
        </p:nvSpPr>
        <p:spPr>
          <a:xfrm>
            <a:off x="914400" y="5867400"/>
            <a:ext cx="5588000" cy="5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87"/>
              </a:spcBef>
              <a:spcAft>
                <a:spcPts val="0"/>
              </a:spcAft>
              <a:buClr>
                <a:schemeClr val="lt1"/>
              </a:buClr>
              <a:buSzPts val="2933"/>
              <a:buFont typeface="Arial"/>
              <a:buNone/>
              <a:defRPr b="0" i="0" sz="2933" u="none" cap="none" strike="noStrike">
                <a:solidFill>
                  <a:schemeClr val="lt1"/>
                </a:solidFill>
                <a:latin typeface="Calibri"/>
                <a:ea typeface="Calibri"/>
                <a:cs typeface="Calibri"/>
                <a:sym typeface="Calibri"/>
              </a:defRPr>
            </a:lvl1pPr>
            <a:lvl2pPr indent="-347154" lvl="1" marL="914400" marR="0" rtl="0" algn="l">
              <a:lnSpc>
                <a:spcPct val="100000"/>
              </a:lnSpc>
              <a:spcBef>
                <a:spcPts val="373"/>
              </a:spcBef>
              <a:spcAft>
                <a:spcPts val="0"/>
              </a:spcAft>
              <a:buClr>
                <a:schemeClr val="lt1"/>
              </a:buClr>
              <a:buSzPts val="1867"/>
              <a:buFont typeface="Arial"/>
              <a:buChar char="–"/>
              <a:defRPr b="0" i="0" sz="1867"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3pPr>
            <a:lvl4pPr indent="-313245" lvl="3" marL="18288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4pPr>
            <a:lvl5pPr indent="-313245" lvl="4" marL="2286000" marR="0" rtl="0" algn="l">
              <a:lnSpc>
                <a:spcPct val="100000"/>
              </a:lnSpc>
              <a:spcBef>
                <a:spcPts val="267"/>
              </a:spcBef>
              <a:spcAft>
                <a:spcPts val="0"/>
              </a:spcAft>
              <a:buClr>
                <a:schemeClr val="lt1"/>
              </a:buClr>
              <a:buSzPts val="1333"/>
              <a:buFont typeface="Arial"/>
              <a:buChar char="»"/>
              <a:defRPr b="0" i="0" sz="1333" u="none" cap="none" strike="noStrike">
                <a:solidFill>
                  <a:schemeClr val="lt1"/>
                </a:solidFill>
                <a:latin typeface="Calibri"/>
                <a:ea typeface="Calibri"/>
                <a:cs typeface="Calibri"/>
                <a:sym typeface="Calibri"/>
              </a:defRPr>
            </a:lvl5pPr>
            <a:lvl6pPr indent="-313245" lvl="5" marL="27432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lnSpc>
                <a:spcPct val="100000"/>
              </a:lnSpc>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nrckids.org/CFOC/Database/4.3.2" TargetMode="External"/><Relationship Id="rId4" Type="http://schemas.openxmlformats.org/officeDocument/2006/relationships/hyperlink" Target="https://www.ctoec.org/wp-content/uploads/2019/03/centers_statsregs.pdf" TargetMode="External"/><Relationship Id="rId5" Type="http://schemas.openxmlformats.org/officeDocument/2006/relationships/hyperlink" Target="https://www.ecfr.gov/current/title-7/subtitle-B/chapter-II/subchapter-A/part-226" TargetMode="External"/><Relationship Id="rId6" Type="http://schemas.openxmlformats.org/officeDocument/2006/relationships/hyperlink" Target="https://www.virtuallabschool.org/focused-topics/essentials-in-child-care-food-service" TargetMode="External"/><Relationship Id="rId7" Type="http://schemas.openxmlformats.org/officeDocument/2006/relationships/hyperlink" Target="https://portal.ct.gov/SDE/Nutrition/CACFP-Child-Care-Centers" TargetMode="External"/><Relationship Id="rId8" Type="http://schemas.openxmlformats.org/officeDocument/2006/relationships/hyperlink" Target="https://portal.ct.gov/SDE/Nutrition/CACFP-Child-Care-Cent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idx="1" type="body"/>
          </p:nvPr>
        </p:nvSpPr>
        <p:spPr>
          <a:xfrm>
            <a:off x="914399" y="1285461"/>
            <a:ext cx="8150087" cy="274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E2D2D"/>
              </a:buClr>
              <a:buSzPts val="8800"/>
              <a:buNone/>
            </a:pPr>
            <a:r>
              <a:rPr lang="en-US"/>
              <a:t>Feeding Scenarios: Preschoolers </a:t>
            </a:r>
            <a:endParaRPr/>
          </a:p>
          <a:p>
            <a:pPr indent="0" lvl="0" marL="0" rtl="0" algn="l">
              <a:lnSpc>
                <a:spcPct val="100000"/>
              </a:lnSpc>
              <a:spcBef>
                <a:spcPts val="0"/>
              </a:spcBef>
              <a:spcAft>
                <a:spcPts val="0"/>
              </a:spcAft>
              <a:buClr>
                <a:srgbClr val="BE2D2D"/>
              </a:buClr>
              <a:buSzPts val="8800"/>
              <a:buNone/>
            </a:pPr>
            <a:r>
              <a:rPr lang="en-US"/>
              <a:t>(Ages 3-5)</a:t>
            </a:r>
            <a:endParaRPr sz="8700"/>
          </a:p>
        </p:txBody>
      </p:sp>
      <p:sp>
        <p:nvSpPr>
          <p:cNvPr id="185" name="Google Shape;185;p27"/>
          <p:cNvSpPr txBox="1"/>
          <p:nvPr/>
        </p:nvSpPr>
        <p:spPr>
          <a:xfrm>
            <a:off x="846525" y="6244575"/>
            <a:ext cx="1607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1640"/>
                </a:solidFill>
                <a:latin typeface="Oswald SemiBold"/>
                <a:ea typeface="Oswald SemiBold"/>
                <a:cs typeface="Oswald SemiBold"/>
                <a:sym typeface="Oswald SemiBold"/>
              </a:rPr>
              <a:t>February 2023</a:t>
            </a:r>
            <a:endParaRPr b="0" i="0" sz="1400" u="none" cap="none" strike="noStrike">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idx="1" type="body"/>
          </p:nvPr>
        </p:nvSpPr>
        <p:spPr>
          <a:xfrm>
            <a:off x="737631" y="330200"/>
            <a:ext cx="4545569"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Parent-provided Meals</a:t>
            </a:r>
            <a:endParaRPr/>
          </a:p>
        </p:txBody>
      </p:sp>
      <p:sp>
        <p:nvSpPr>
          <p:cNvPr id="255" name="Google Shape;255;p36"/>
          <p:cNvSpPr txBox="1"/>
          <p:nvPr>
            <p:ph idx="3" type="body"/>
          </p:nvPr>
        </p:nvSpPr>
        <p:spPr>
          <a:xfrm>
            <a:off x="254175" y="2292625"/>
            <a:ext cx="6603900" cy="418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US" sz="2400">
                <a:solidFill>
                  <a:srgbClr val="000000"/>
                </a:solidFill>
              </a:rPr>
              <a:t>Since not all centers provide meals, you may be relying upon parents to provide meals and perhaps even snacks.</a:t>
            </a:r>
            <a:endParaRPr>
              <a:solidFill>
                <a:srgbClr val="000000"/>
              </a:solidFill>
            </a:endParaRPr>
          </a:p>
          <a:p>
            <a:pPr indent="0" lvl="0" marL="0" rtl="0" algn="l">
              <a:lnSpc>
                <a:spcPct val="100000"/>
              </a:lnSpc>
              <a:spcBef>
                <a:spcPts val="480"/>
              </a:spcBef>
              <a:spcAft>
                <a:spcPts val="0"/>
              </a:spcAft>
              <a:buClr>
                <a:schemeClr val="dk1"/>
              </a:buClr>
              <a:buSzPts val="2400"/>
              <a:buNone/>
            </a:pPr>
            <a:r>
              <a:t/>
            </a:r>
            <a:endParaRPr sz="1000">
              <a:solidFill>
                <a:srgbClr val="000000"/>
              </a:solidFill>
            </a:endParaRPr>
          </a:p>
          <a:p>
            <a:pPr indent="0" lvl="0" marL="0" rtl="0" algn="l">
              <a:lnSpc>
                <a:spcPct val="100000"/>
              </a:lnSpc>
              <a:spcBef>
                <a:spcPts val="480"/>
              </a:spcBef>
              <a:spcAft>
                <a:spcPts val="0"/>
              </a:spcAft>
              <a:buSzPts val="2133"/>
              <a:buNone/>
            </a:pPr>
            <a:r>
              <a:rPr lang="en-US" sz="2400">
                <a:solidFill>
                  <a:srgbClr val="000000"/>
                </a:solidFill>
              </a:rPr>
              <a:t>Some families may appreciate suggestions and ideas for what to send in for a healthy meal/snack</a:t>
            </a:r>
            <a:r>
              <a:rPr lang="en-US" sz="1000">
                <a:solidFill>
                  <a:srgbClr val="000000"/>
                </a:solidFill>
                <a:latin typeface="Arial"/>
                <a:ea typeface="Arial"/>
                <a:cs typeface="Arial"/>
                <a:sym typeface="Arial"/>
              </a:rPr>
              <a:t>.</a:t>
            </a:r>
            <a:endParaRPr sz="1000">
              <a:solidFill>
                <a:srgbClr val="000000"/>
              </a:solidFill>
              <a:latin typeface="Arial"/>
              <a:ea typeface="Arial"/>
              <a:cs typeface="Arial"/>
              <a:sym typeface="Arial"/>
            </a:endParaRPr>
          </a:p>
          <a:p>
            <a:pPr indent="-355600" lvl="0" marL="457200" rtl="0" algn="l">
              <a:lnSpc>
                <a:spcPct val="100000"/>
              </a:lnSpc>
              <a:spcBef>
                <a:spcPts val="480"/>
              </a:spcBef>
              <a:spcAft>
                <a:spcPts val="0"/>
              </a:spcAft>
              <a:buClr>
                <a:srgbClr val="000000"/>
              </a:buClr>
              <a:buSzPts val="2000"/>
              <a:buChar char="■"/>
            </a:pPr>
            <a:r>
              <a:rPr lang="en-US" sz="2400">
                <a:solidFill>
                  <a:srgbClr val="000000"/>
                </a:solidFill>
              </a:rPr>
              <a:t>Encourage drinks other than juice or soda</a:t>
            </a:r>
            <a:endParaRPr sz="2400">
              <a:solidFill>
                <a:srgbClr val="000000"/>
              </a:solidFill>
            </a:endParaRPr>
          </a:p>
          <a:p>
            <a:pPr indent="-355600" lvl="0" marL="457200" rtl="0" algn="l">
              <a:lnSpc>
                <a:spcPct val="100000"/>
              </a:lnSpc>
              <a:spcBef>
                <a:spcPts val="0"/>
              </a:spcBef>
              <a:spcAft>
                <a:spcPts val="0"/>
              </a:spcAft>
              <a:buClr>
                <a:srgbClr val="000000"/>
              </a:buClr>
              <a:buSzPts val="2000"/>
              <a:buChar char="■"/>
            </a:pPr>
            <a:r>
              <a:rPr lang="en-US" sz="2400">
                <a:solidFill>
                  <a:srgbClr val="000000"/>
                </a:solidFill>
              </a:rPr>
              <a:t>Suggest no cookies, candy, or Lunchables</a:t>
            </a:r>
            <a:endParaRPr sz="2400">
              <a:solidFill>
                <a:srgbClr val="000000"/>
              </a:solidFill>
            </a:endParaRPr>
          </a:p>
          <a:p>
            <a:pPr indent="-355600" lvl="0" marL="457200" rtl="0" algn="l">
              <a:lnSpc>
                <a:spcPct val="100000"/>
              </a:lnSpc>
              <a:spcBef>
                <a:spcPts val="0"/>
              </a:spcBef>
              <a:spcAft>
                <a:spcPts val="0"/>
              </a:spcAft>
              <a:buClr>
                <a:srgbClr val="000000"/>
              </a:buClr>
              <a:buSzPts val="2000"/>
              <a:buChar char="■"/>
            </a:pPr>
            <a:r>
              <a:rPr lang="en-US" sz="2400">
                <a:solidFill>
                  <a:srgbClr val="000000"/>
                </a:solidFill>
              </a:rPr>
              <a:t>Disallow certain foods or beverages from being sent in (e.g., no soda or candy)</a:t>
            </a:r>
            <a:endParaRPr sz="2400">
              <a:solidFill>
                <a:srgbClr val="000000"/>
              </a:solidFill>
            </a:endParaRPr>
          </a:p>
        </p:txBody>
      </p:sp>
      <p:pic>
        <p:nvPicPr>
          <p:cNvPr descr="A person and a child in a grocery store&#10;&#10;Description automatically generated with low confidence" id="256" name="Google Shape;256;p36"/>
          <p:cNvPicPr preferRelativeResize="0"/>
          <p:nvPr>
            <p:ph idx="4" type="pic"/>
          </p:nvPr>
        </p:nvPicPr>
        <p:blipFill rotWithShape="1">
          <a:blip r:embed="rId3">
            <a:alphaModFix/>
          </a:blip>
          <a:srcRect b="0" l="20461" r="20462" t="0"/>
          <a:stretch/>
        </p:blipFill>
        <p:spPr>
          <a:xfrm>
            <a:off x="7225241" y="1163638"/>
            <a:ext cx="4229100" cy="3921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idx="1" type="body"/>
          </p:nvPr>
        </p:nvSpPr>
        <p:spPr>
          <a:xfrm>
            <a:off x="1473199" y="224785"/>
            <a:ext cx="4142015" cy="67470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None/>
            </a:pPr>
            <a:r>
              <a:rPr lang="en-US" sz="4000">
                <a:latin typeface="Oswald"/>
                <a:ea typeface="Oswald"/>
                <a:cs typeface="Oswald"/>
                <a:sym typeface="Oswald"/>
              </a:rPr>
              <a:t>Fussy Eaters</a:t>
            </a:r>
            <a:endParaRPr/>
          </a:p>
        </p:txBody>
      </p:sp>
      <p:sp>
        <p:nvSpPr>
          <p:cNvPr id="262" name="Google Shape;262;p37"/>
          <p:cNvSpPr txBox="1"/>
          <p:nvPr>
            <p:ph idx="2" type="body"/>
          </p:nvPr>
        </p:nvSpPr>
        <p:spPr>
          <a:xfrm>
            <a:off x="974701" y="1033675"/>
            <a:ext cx="4640400" cy="2117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Font typeface="Noto Sans"/>
              <a:buChar char="▪"/>
            </a:pPr>
            <a:r>
              <a:rPr lang="en-US" sz="2400"/>
              <a:t>Are there children in your care who refuse to eat certain foods?</a:t>
            </a:r>
            <a:endParaRPr/>
          </a:p>
          <a:p>
            <a:pPr indent="-342900" lvl="0" marL="342900" rtl="0" algn="l">
              <a:lnSpc>
                <a:spcPct val="100000"/>
              </a:lnSpc>
              <a:spcBef>
                <a:spcPts val="480"/>
              </a:spcBef>
              <a:spcAft>
                <a:spcPts val="0"/>
              </a:spcAft>
              <a:buClr>
                <a:schemeClr val="lt1"/>
              </a:buClr>
              <a:buSzPts val="2400"/>
              <a:buFont typeface="Noto Sans"/>
              <a:buChar char="▪"/>
            </a:pPr>
            <a:r>
              <a:rPr lang="en-US" sz="2400"/>
              <a:t>Do they not like certain colors, textures, and smells?</a:t>
            </a:r>
            <a:endParaRPr/>
          </a:p>
          <a:p>
            <a:pPr indent="-342900" lvl="0" marL="342900" rtl="0" algn="l">
              <a:lnSpc>
                <a:spcPct val="100000"/>
              </a:lnSpc>
              <a:spcBef>
                <a:spcPts val="480"/>
              </a:spcBef>
              <a:spcAft>
                <a:spcPts val="0"/>
              </a:spcAft>
              <a:buClr>
                <a:schemeClr val="lt1"/>
              </a:buClr>
              <a:buSzPts val="2400"/>
              <a:buFont typeface="Noto Sans"/>
              <a:buChar char="▪"/>
            </a:pPr>
            <a:r>
              <a:rPr lang="en-US" sz="2400"/>
              <a:t>What do you do?</a:t>
            </a:r>
            <a:endParaRPr/>
          </a:p>
          <a:p>
            <a:pPr indent="0" lvl="0" marL="0" rtl="0" algn="l">
              <a:lnSpc>
                <a:spcPct val="100000"/>
              </a:lnSpc>
              <a:spcBef>
                <a:spcPts val="480"/>
              </a:spcBef>
              <a:spcAft>
                <a:spcPts val="0"/>
              </a:spcAft>
              <a:buClr>
                <a:schemeClr val="lt1"/>
              </a:buClr>
              <a:buSzPts val="2400"/>
              <a:buNone/>
            </a:pPr>
            <a:r>
              <a:t/>
            </a:r>
            <a:endParaRPr sz="2400"/>
          </a:p>
        </p:txBody>
      </p:sp>
      <p:pic>
        <p:nvPicPr>
          <p:cNvPr id="263" name="Google Shape;263;p37"/>
          <p:cNvPicPr preferRelativeResize="0"/>
          <p:nvPr>
            <p:ph idx="5" type="pic"/>
          </p:nvPr>
        </p:nvPicPr>
        <p:blipFill rotWithShape="1">
          <a:blip r:embed="rId3">
            <a:alphaModFix/>
          </a:blip>
          <a:srcRect b="4266" l="0" r="0" t="4266"/>
          <a:stretch/>
        </p:blipFill>
        <p:spPr>
          <a:xfrm>
            <a:off x="6577013" y="0"/>
            <a:ext cx="5614987" cy="3429000"/>
          </a:xfrm>
          <a:prstGeom prst="rect">
            <a:avLst/>
          </a:prstGeom>
          <a:noFill/>
          <a:ln>
            <a:noFill/>
          </a:ln>
        </p:spPr>
      </p:pic>
      <p:pic>
        <p:nvPicPr>
          <p:cNvPr id="264" name="Google Shape;264;p37"/>
          <p:cNvPicPr preferRelativeResize="0"/>
          <p:nvPr>
            <p:ph idx="6" type="pic"/>
          </p:nvPr>
        </p:nvPicPr>
        <p:blipFill rotWithShape="1">
          <a:blip r:embed="rId4">
            <a:alphaModFix/>
          </a:blip>
          <a:srcRect b="4165" l="0" r="0" t="4165"/>
          <a:stretch/>
        </p:blipFill>
        <p:spPr>
          <a:xfrm>
            <a:off x="1083365" y="3419060"/>
            <a:ext cx="5493648" cy="3429000"/>
          </a:xfrm>
          <a:prstGeom prst="rect">
            <a:avLst/>
          </a:prstGeom>
          <a:noFill/>
          <a:ln>
            <a:noFill/>
          </a:ln>
        </p:spPr>
      </p:pic>
      <p:sp>
        <p:nvSpPr>
          <p:cNvPr id="265" name="Google Shape;265;p37"/>
          <p:cNvSpPr txBox="1"/>
          <p:nvPr>
            <p:ph idx="4" type="body"/>
          </p:nvPr>
        </p:nvSpPr>
        <p:spPr>
          <a:xfrm>
            <a:off x="7313498" y="3905532"/>
            <a:ext cx="4142100" cy="2432100"/>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Clr>
                <a:srgbClr val="000000"/>
              </a:buClr>
              <a:buSzPts val="2400"/>
              <a:buFont typeface="Noto Sans"/>
              <a:buChar char="▪"/>
            </a:pPr>
            <a:r>
              <a:rPr lang="en-US" sz="2400"/>
              <a:t>Keep trying, it can take 10-15 times for a child to accept a new food</a:t>
            </a:r>
            <a:endParaRPr/>
          </a:p>
          <a:p>
            <a:pPr indent="-342900" lvl="0" marL="342900" rtl="0" algn="l">
              <a:lnSpc>
                <a:spcPct val="100000"/>
              </a:lnSpc>
              <a:spcBef>
                <a:spcPts val="480"/>
              </a:spcBef>
              <a:spcAft>
                <a:spcPts val="0"/>
              </a:spcAft>
              <a:buClr>
                <a:srgbClr val="000000"/>
              </a:buClr>
              <a:buSzPts val="2400"/>
              <a:buFont typeface="Noto Sans"/>
              <a:buChar char="▪"/>
            </a:pPr>
            <a:r>
              <a:rPr lang="en-US" sz="2400"/>
              <a:t>Serve it with a familiar food</a:t>
            </a:r>
            <a:endParaRPr/>
          </a:p>
          <a:p>
            <a:pPr indent="-342900" lvl="0" marL="342900" rtl="0" algn="l">
              <a:lnSpc>
                <a:spcPct val="100000"/>
              </a:lnSpc>
              <a:spcBef>
                <a:spcPts val="480"/>
              </a:spcBef>
              <a:spcAft>
                <a:spcPts val="0"/>
              </a:spcAft>
              <a:buClr>
                <a:srgbClr val="000000"/>
              </a:buClr>
              <a:buSzPts val="2400"/>
              <a:buFont typeface="Noto Sans"/>
              <a:buChar char="▪"/>
            </a:pPr>
            <a:r>
              <a:rPr lang="en-US" sz="2400"/>
              <a:t>Model eating the food: eat the food yourself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8"/>
          <p:cNvSpPr txBox="1"/>
          <p:nvPr/>
        </p:nvSpPr>
        <p:spPr>
          <a:xfrm>
            <a:off x="1295401" y="1031828"/>
            <a:ext cx="9601196" cy="8764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Oswald"/>
              <a:buNone/>
            </a:pPr>
            <a:r>
              <a:rPr b="0" i="0" lang="en-US" sz="5400" u="none" cap="none" strike="noStrike">
                <a:solidFill>
                  <a:schemeClr val="dk1"/>
                </a:solidFill>
                <a:latin typeface="Oswald"/>
                <a:ea typeface="Oswald"/>
                <a:cs typeface="Oswald"/>
                <a:sym typeface="Oswald"/>
              </a:rPr>
              <a:t>Getting Children to Try New Foods</a:t>
            </a:r>
            <a:endParaRPr b="0" i="0" sz="1400" u="none" cap="none" strike="noStrike">
              <a:solidFill>
                <a:srgbClr val="000000"/>
              </a:solidFill>
              <a:latin typeface="Arial"/>
              <a:ea typeface="Arial"/>
              <a:cs typeface="Arial"/>
              <a:sym typeface="Arial"/>
            </a:endParaRPr>
          </a:p>
        </p:txBody>
      </p:sp>
      <p:sp>
        <p:nvSpPr>
          <p:cNvPr id="271" name="Google Shape;271;p38"/>
          <p:cNvSpPr txBox="1"/>
          <p:nvPr/>
        </p:nvSpPr>
        <p:spPr>
          <a:xfrm>
            <a:off x="1818860" y="2507236"/>
            <a:ext cx="8554277" cy="3318936"/>
          </a:xfrm>
          <a:prstGeom prst="rect">
            <a:avLst/>
          </a:prstGeom>
          <a:noFill/>
          <a:ln>
            <a:noFill/>
          </a:ln>
        </p:spPr>
        <p:txBody>
          <a:bodyPr anchorCtr="0" anchor="t" bIns="45700" lIns="91425" spcFirstLastPara="1" rIns="91425" wrap="square" tIns="45700">
            <a:noAutofit/>
          </a:bodyPr>
          <a:lstStyle/>
          <a:p>
            <a:pPr indent="-228611" lvl="0" marL="228611" marR="0" rtl="0" algn="l">
              <a:lnSpc>
                <a:spcPct val="90000"/>
              </a:lnSpc>
              <a:spcBef>
                <a:spcPts val="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Talk about the food in a positive way</a:t>
            </a:r>
            <a:endParaRPr b="0" i="0" sz="1600" u="none" cap="none" strike="noStrike">
              <a:solidFill>
                <a:srgbClr val="000000"/>
              </a:solidFill>
              <a:latin typeface="Arial"/>
              <a:ea typeface="Arial"/>
              <a:cs typeface="Arial"/>
              <a:sym typeface="Arial"/>
            </a:endParaRPr>
          </a:p>
          <a:p>
            <a:pPr indent="-228611" lvl="0" marL="228611" marR="0" rtl="0" algn="l">
              <a:lnSpc>
                <a:spcPct val="90000"/>
              </a:lnSpc>
              <a:spcBef>
                <a:spcPts val="48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Allow the child to touch, smell, and try the food</a:t>
            </a:r>
            <a:endParaRPr b="0" i="0" sz="1600" u="none" cap="none" strike="noStrike">
              <a:solidFill>
                <a:srgbClr val="000000"/>
              </a:solidFill>
              <a:latin typeface="Arial"/>
              <a:ea typeface="Arial"/>
              <a:cs typeface="Arial"/>
              <a:sym typeface="Arial"/>
            </a:endParaRPr>
          </a:p>
          <a:p>
            <a:pPr indent="-228611" lvl="0" marL="228611" marR="0" rtl="0" algn="l">
              <a:lnSpc>
                <a:spcPct val="90000"/>
              </a:lnSpc>
              <a:spcBef>
                <a:spcPts val="48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Do not force them to try it</a:t>
            </a:r>
            <a:endParaRPr b="0" i="0" sz="1600" u="none" cap="none" strike="noStrike">
              <a:solidFill>
                <a:srgbClr val="000000"/>
              </a:solidFill>
              <a:latin typeface="Arial"/>
              <a:ea typeface="Arial"/>
              <a:cs typeface="Arial"/>
              <a:sym typeface="Arial"/>
            </a:endParaRPr>
          </a:p>
          <a:p>
            <a:pPr indent="-228611" lvl="0" marL="228611" marR="0" rtl="0" algn="l">
              <a:lnSpc>
                <a:spcPct val="90000"/>
              </a:lnSpc>
              <a:spcBef>
                <a:spcPts val="48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Model good eating habits and exaggerate how good the food is</a:t>
            </a:r>
            <a:endParaRPr b="0" i="0" sz="1600" u="none" cap="none" strike="noStrike">
              <a:solidFill>
                <a:srgbClr val="000000"/>
              </a:solidFill>
              <a:latin typeface="Arial"/>
              <a:ea typeface="Arial"/>
              <a:cs typeface="Arial"/>
              <a:sym typeface="Arial"/>
            </a:endParaRPr>
          </a:p>
          <a:p>
            <a:pPr indent="-228611" lvl="0" marL="228611" marR="0" rtl="0" algn="l">
              <a:lnSpc>
                <a:spcPct val="90000"/>
              </a:lnSpc>
              <a:spcBef>
                <a:spcPts val="48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Tell them that they don’t have to like it, but they cannot say they don’t like it if they don’t try it</a:t>
            </a:r>
            <a:endParaRPr b="0" i="0" sz="1600" u="none" cap="none" strike="noStrike">
              <a:solidFill>
                <a:srgbClr val="000000"/>
              </a:solidFill>
              <a:latin typeface="Arial"/>
              <a:ea typeface="Arial"/>
              <a:cs typeface="Arial"/>
              <a:sym typeface="Arial"/>
            </a:endParaRPr>
          </a:p>
          <a:p>
            <a:pPr indent="-228611" lvl="0" marL="228611" marR="0" rtl="0" algn="l">
              <a:lnSpc>
                <a:spcPct val="90000"/>
              </a:lnSpc>
              <a:spcBef>
                <a:spcPts val="480"/>
              </a:spcBef>
              <a:spcAft>
                <a:spcPts val="0"/>
              </a:spcAft>
              <a:buClr>
                <a:srgbClr val="000000"/>
              </a:buClr>
              <a:buSzPts val="2600"/>
              <a:buFont typeface="Noto Sans"/>
              <a:buChar char="▪"/>
            </a:pPr>
            <a:r>
              <a:rPr b="0" i="0" lang="en-US" sz="2600" u="none" cap="none" strike="noStrike">
                <a:solidFill>
                  <a:srgbClr val="000000"/>
                </a:solidFill>
                <a:latin typeface="Calibri"/>
                <a:ea typeface="Calibri"/>
                <a:cs typeface="Calibri"/>
                <a:sym typeface="Calibri"/>
              </a:rPr>
              <a:t>“Don’t yuck my yum”</a:t>
            </a:r>
            <a:endParaRPr b="0" i="0" sz="2600" u="none" cap="none" strike="noStrike">
              <a:solidFill>
                <a:srgbClr val="000000"/>
              </a:solidFill>
              <a:latin typeface="Calibri"/>
              <a:ea typeface="Calibri"/>
              <a:cs typeface="Calibri"/>
              <a:sym typeface="Calibri"/>
            </a:endParaRPr>
          </a:p>
          <a:p>
            <a:pPr indent="-228611" lvl="0" marL="228611" marR="0" rtl="0" algn="l">
              <a:lnSpc>
                <a:spcPct val="90000"/>
              </a:lnSpc>
              <a:spcBef>
                <a:spcPts val="480"/>
              </a:spcBef>
              <a:spcAft>
                <a:spcPts val="0"/>
              </a:spcAft>
              <a:buClr>
                <a:srgbClr val="000000"/>
              </a:buClr>
              <a:buSzPts val="2600"/>
              <a:buFont typeface="Calibri"/>
              <a:buChar char="▪"/>
            </a:pPr>
            <a:r>
              <a:rPr b="0" i="0" lang="en-US" sz="2600" u="none" cap="none" strike="noStrike">
                <a:solidFill>
                  <a:srgbClr val="000000"/>
                </a:solidFill>
                <a:latin typeface="Calibri"/>
                <a:ea typeface="Calibri"/>
                <a:cs typeface="Calibri"/>
                <a:sym typeface="Calibri"/>
              </a:rPr>
              <a:t>Allow children to pick fruits &amp; vegetables when shopping</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idx="1" type="body"/>
          </p:nvPr>
        </p:nvSpPr>
        <p:spPr>
          <a:xfrm>
            <a:off x="1417375" y="541250"/>
            <a:ext cx="8063700" cy="10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Resources and References</a:t>
            </a:r>
            <a:endParaRPr/>
          </a:p>
        </p:txBody>
      </p:sp>
      <p:sp>
        <p:nvSpPr>
          <p:cNvPr id="277" name="Google Shape;277;p39"/>
          <p:cNvSpPr txBox="1"/>
          <p:nvPr>
            <p:ph idx="2" type="body"/>
          </p:nvPr>
        </p:nvSpPr>
        <p:spPr>
          <a:xfrm>
            <a:off x="1256850" y="1489100"/>
            <a:ext cx="10792500" cy="3921300"/>
          </a:xfrm>
          <a:prstGeom prst="rect">
            <a:avLst/>
          </a:prstGeom>
          <a:noFill/>
          <a:ln>
            <a:noFill/>
          </a:ln>
        </p:spPr>
        <p:txBody>
          <a:bodyPr anchorCtr="0" anchor="t" bIns="45700" lIns="91425" spcFirstLastPara="1" rIns="91425" wrap="square" tIns="45700">
            <a:noAutofit/>
          </a:bodyPr>
          <a:lstStyle/>
          <a:p>
            <a:pPr indent="-190511" lvl="0" marL="228611" rtl="0" algn="l">
              <a:lnSpc>
                <a:spcPct val="100000"/>
              </a:lnSpc>
              <a:spcBef>
                <a:spcPts val="0"/>
              </a:spcBef>
              <a:spcAft>
                <a:spcPts val="0"/>
              </a:spcAft>
              <a:buClr>
                <a:srgbClr val="BE2D2D"/>
              </a:buClr>
              <a:buSzPts val="1800"/>
              <a:buFont typeface="Noto Sans"/>
              <a:buChar char="▪"/>
            </a:pPr>
            <a:r>
              <a:rPr lang="en-US" sz="1800"/>
              <a:t>Caring for Our Children National Standards Chapter 4: Nutrition and Food Service. 4.3. Requirements for Sp</a:t>
            </a:r>
            <a:r>
              <a:rPr lang="en-US" sz="1800">
                <a:solidFill>
                  <a:schemeClr val="accent2"/>
                </a:solidFill>
              </a:rPr>
              <a:t>ecial Groups or Ages of Children: 4.3.2 Nutrition for Toddlers and Preschoolers </a:t>
            </a:r>
            <a:r>
              <a:rPr lang="en-US" sz="1800" u="sng">
                <a:solidFill>
                  <a:schemeClr val="accent2"/>
                </a:solidFill>
                <a:hlinkClick r:id="rId3">
                  <a:extLst>
                    <a:ext uri="{A12FA001-AC4F-418D-AE19-62706E023703}">
                      <ahyp:hlinkClr val="tx"/>
                    </a:ext>
                  </a:extLst>
                </a:hlinkClick>
              </a:rPr>
              <a:t>https://nrckids.org/CFOC/Database/4.3.2</a:t>
            </a:r>
            <a:endParaRPr sz="1800">
              <a:solidFill>
                <a:schemeClr val="accent2"/>
              </a:solidFill>
            </a:endParaRPr>
          </a:p>
          <a:p>
            <a:pPr indent="0" lvl="0" marL="457200" rtl="0" algn="l">
              <a:lnSpc>
                <a:spcPct val="100000"/>
              </a:lnSpc>
              <a:spcBef>
                <a:spcPts val="0"/>
              </a:spcBef>
              <a:spcAft>
                <a:spcPts val="0"/>
              </a:spcAft>
              <a:buSzPts val="2400"/>
              <a:buNone/>
            </a:pPr>
            <a:r>
              <a:t/>
            </a:r>
            <a:endParaRPr sz="1000">
              <a:solidFill>
                <a:schemeClr val="accent2"/>
              </a:solidFill>
            </a:endParaRPr>
          </a:p>
          <a:p>
            <a:pPr indent="-190511" lvl="0" marL="228611" rtl="0" algn="l">
              <a:lnSpc>
                <a:spcPct val="100000"/>
              </a:lnSpc>
              <a:spcBef>
                <a:spcPts val="0"/>
              </a:spcBef>
              <a:spcAft>
                <a:spcPts val="0"/>
              </a:spcAft>
              <a:buClr>
                <a:schemeClr val="accent2"/>
              </a:buClr>
              <a:buSzPts val="1800"/>
              <a:buFont typeface="Noto Sans"/>
              <a:buChar char="▪"/>
            </a:pPr>
            <a:r>
              <a:rPr lang="en-US" sz="1800">
                <a:solidFill>
                  <a:schemeClr val="accent2"/>
                </a:solidFill>
              </a:rPr>
              <a:t>State of Connecticut, Office of Early Childhood Statutes and Regulations, Child Care Centers and Group Child Care Homes: </a:t>
            </a:r>
            <a:r>
              <a:rPr lang="en-US" sz="1800" u="sng">
                <a:solidFill>
                  <a:schemeClr val="accent2"/>
                </a:solidFill>
                <a:hlinkClick r:id="rId4">
                  <a:extLst>
                    <a:ext uri="{A12FA001-AC4F-418D-AE19-62706E023703}">
                      <ahyp:hlinkClr val="tx"/>
                    </a:ext>
                  </a:extLst>
                </a:hlinkClick>
              </a:rPr>
              <a:t>https://www.ctoec.org/wp-content/uploads/2019/03/centers_statsregs.pdf</a:t>
            </a:r>
            <a:endParaRPr sz="1800">
              <a:solidFill>
                <a:schemeClr val="accent2"/>
              </a:solidFill>
            </a:endParaRPr>
          </a:p>
          <a:p>
            <a:pPr indent="0" lvl="0" marL="457200" rtl="0" algn="l">
              <a:lnSpc>
                <a:spcPct val="100000"/>
              </a:lnSpc>
              <a:spcBef>
                <a:spcPts val="0"/>
              </a:spcBef>
              <a:spcAft>
                <a:spcPts val="0"/>
              </a:spcAft>
              <a:buSzPts val="2400"/>
              <a:buNone/>
            </a:pPr>
            <a:r>
              <a:t/>
            </a:r>
            <a:endParaRPr sz="1000">
              <a:solidFill>
                <a:schemeClr val="accent2"/>
              </a:solidFill>
            </a:endParaRPr>
          </a:p>
          <a:p>
            <a:pPr indent="-190511" lvl="0" marL="228611" rtl="0" algn="l">
              <a:lnSpc>
                <a:spcPct val="100000"/>
              </a:lnSpc>
              <a:spcBef>
                <a:spcPts val="0"/>
              </a:spcBef>
              <a:spcAft>
                <a:spcPts val="0"/>
              </a:spcAft>
              <a:buClr>
                <a:schemeClr val="accent2"/>
              </a:buClr>
              <a:buSzPts val="1800"/>
              <a:buFont typeface="Noto Sans"/>
              <a:buChar char="▪"/>
            </a:pPr>
            <a:r>
              <a:rPr lang="en-US" sz="1800">
                <a:solidFill>
                  <a:schemeClr val="accent2"/>
                </a:solidFill>
              </a:rPr>
              <a:t>U.S. Department of Agriculture, 7 Code of Federal Regulations 226.20: </a:t>
            </a:r>
            <a:r>
              <a:rPr lang="en-US" sz="1800" u="sng">
                <a:solidFill>
                  <a:schemeClr val="accent2"/>
                </a:solidFill>
                <a:hlinkClick r:id="rId5">
                  <a:extLst>
                    <a:ext uri="{A12FA001-AC4F-418D-AE19-62706E023703}">
                      <ahyp:hlinkClr val="tx"/>
                    </a:ext>
                  </a:extLst>
                </a:hlinkClick>
              </a:rPr>
              <a:t>https://www.ecfr.gov/current/title-7/subtitle-B/chapter-II/subchapter-A/part-226</a:t>
            </a:r>
            <a:endParaRPr sz="1800">
              <a:solidFill>
                <a:schemeClr val="accent2"/>
              </a:solidFill>
            </a:endParaRPr>
          </a:p>
          <a:p>
            <a:pPr indent="0" lvl="0" marL="457200" rtl="0" algn="l">
              <a:lnSpc>
                <a:spcPct val="100000"/>
              </a:lnSpc>
              <a:spcBef>
                <a:spcPts val="0"/>
              </a:spcBef>
              <a:spcAft>
                <a:spcPts val="0"/>
              </a:spcAft>
              <a:buSzPts val="2400"/>
              <a:buNone/>
            </a:pPr>
            <a:r>
              <a:t/>
            </a:r>
            <a:endParaRPr sz="1100">
              <a:solidFill>
                <a:schemeClr val="accent2"/>
              </a:solidFill>
            </a:endParaRPr>
          </a:p>
          <a:p>
            <a:pPr indent="-190511" lvl="0" marL="228611" rtl="0" algn="l">
              <a:lnSpc>
                <a:spcPct val="100000"/>
              </a:lnSpc>
              <a:spcBef>
                <a:spcPts val="0"/>
              </a:spcBef>
              <a:spcAft>
                <a:spcPts val="0"/>
              </a:spcAft>
              <a:buClr>
                <a:schemeClr val="accent2"/>
              </a:buClr>
              <a:buSzPts val="1800"/>
              <a:buFont typeface="Noto Sans"/>
              <a:buChar char="▪"/>
            </a:pPr>
            <a:r>
              <a:rPr lang="en-US" sz="1800">
                <a:solidFill>
                  <a:schemeClr val="accent2"/>
                </a:solidFill>
              </a:rPr>
              <a:t>Department of Defense Child Development Virtual Laboratory School. Essentials in Child Care Food Service: </a:t>
            </a:r>
            <a:r>
              <a:rPr lang="en-US" sz="1800" u="sng">
                <a:solidFill>
                  <a:schemeClr val="accent2"/>
                </a:solidFill>
                <a:hlinkClick r:id="rId6">
                  <a:extLst>
                    <a:ext uri="{A12FA001-AC4F-418D-AE19-62706E023703}">
                      <ahyp:hlinkClr val="tx"/>
                    </a:ext>
                  </a:extLst>
                </a:hlinkClick>
              </a:rPr>
              <a:t>https://www.virtuallabschool.org/focused-topics/essentials-in-child-care-food-service</a:t>
            </a:r>
            <a:endParaRPr sz="1000">
              <a:solidFill>
                <a:schemeClr val="accent2"/>
              </a:solidFill>
            </a:endParaRPr>
          </a:p>
          <a:p>
            <a:pPr indent="-76211" lvl="0" marL="228611" rtl="0" algn="l">
              <a:lnSpc>
                <a:spcPct val="100000"/>
              </a:lnSpc>
              <a:spcBef>
                <a:spcPts val="0"/>
              </a:spcBef>
              <a:spcAft>
                <a:spcPts val="0"/>
              </a:spcAft>
              <a:buClr>
                <a:schemeClr val="accent2"/>
              </a:buClr>
              <a:buSzPts val="1000"/>
              <a:buNone/>
            </a:pPr>
            <a:r>
              <a:t/>
            </a:r>
            <a:endParaRPr sz="1000">
              <a:solidFill>
                <a:schemeClr val="accent2"/>
              </a:solidFill>
            </a:endParaRPr>
          </a:p>
          <a:p>
            <a:pPr indent="-190511" lvl="0" marL="228611" rtl="0" algn="l">
              <a:lnSpc>
                <a:spcPct val="100000"/>
              </a:lnSpc>
              <a:spcBef>
                <a:spcPts val="0"/>
              </a:spcBef>
              <a:spcAft>
                <a:spcPts val="0"/>
              </a:spcAft>
              <a:buClr>
                <a:schemeClr val="accent2"/>
              </a:buClr>
              <a:buSzPts val="1800"/>
              <a:buFont typeface="Noto Sans"/>
              <a:buChar char="▪"/>
            </a:pPr>
            <a:r>
              <a:rPr lang="en-US" sz="1800">
                <a:solidFill>
                  <a:schemeClr val="accent2"/>
                </a:solidFill>
              </a:rPr>
              <a:t>For more information on CACFP requirements please visit:</a:t>
            </a:r>
            <a:r>
              <a:rPr lang="en-US" sz="1800">
                <a:solidFill>
                  <a:schemeClr val="accent2"/>
                </a:solidFill>
                <a:uFill>
                  <a:noFill/>
                </a:uFill>
                <a:hlinkClick r:id="rId7">
                  <a:extLst>
                    <a:ext uri="{A12FA001-AC4F-418D-AE19-62706E023703}">
                      <ahyp:hlinkClr val="tx"/>
                    </a:ext>
                  </a:extLst>
                </a:hlinkClick>
              </a:rPr>
              <a:t> </a:t>
            </a:r>
            <a:r>
              <a:rPr lang="en-US" sz="1800" u="sng">
                <a:solidFill>
                  <a:schemeClr val="accent2"/>
                </a:solidFill>
                <a:hlinkClick r:id="rId8">
                  <a:extLst>
                    <a:ext uri="{A12FA001-AC4F-418D-AE19-62706E023703}">
                      <ahyp:hlinkClr val="tx"/>
                    </a:ext>
                  </a:extLst>
                </a:hlinkClick>
              </a:rPr>
              <a:t>https://portal.ct.gov/SDE/Nutrition/CACFP-Child-Care-Centers</a:t>
            </a:r>
            <a:r>
              <a:rPr lang="en-US" sz="1800">
                <a:solidFill>
                  <a:schemeClr val="accent2"/>
                </a:solidFill>
              </a:rPr>
              <a:t>. Before implementing any changes to your program’s food and nutrition policies or practices, contact your CACFP representative to ensure you are meeting all rules and regulations.</a:t>
            </a:r>
            <a:endParaRPr sz="1800">
              <a:solidFill>
                <a:schemeClr val="accent2"/>
              </a:solidFill>
            </a:endParaRPr>
          </a:p>
        </p:txBody>
      </p:sp>
      <p:sp>
        <p:nvSpPr>
          <p:cNvPr id="278" name="Google Shape;278;p39"/>
          <p:cNvSpPr txBox="1"/>
          <p:nvPr/>
        </p:nvSpPr>
        <p:spPr>
          <a:xfrm>
            <a:off x="738000" y="5852275"/>
            <a:ext cx="10716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212121"/>
                </a:solidFill>
                <a:latin typeface="Arial"/>
                <a:ea typeface="Arial"/>
                <a:cs typeface="Arial"/>
                <a:sym typeface="Arial"/>
              </a:rPr>
              <a:t>Disclosure:</a:t>
            </a:r>
            <a:r>
              <a:rPr b="1" i="1" lang="en-US" sz="1600" u="none" cap="none" strike="noStrike">
                <a:solidFill>
                  <a:srgbClr val="212121"/>
                </a:solidFill>
                <a:latin typeface="Calibri"/>
                <a:ea typeface="Calibri"/>
                <a:cs typeface="Calibri"/>
                <a:sym typeface="Calibri"/>
              </a:rPr>
              <a:t> </a:t>
            </a:r>
            <a:r>
              <a:rPr b="1" i="1" lang="en-US" sz="1600" u="none" cap="none" strike="noStrike">
                <a:solidFill>
                  <a:srgbClr val="212121"/>
                </a:solidFill>
                <a:latin typeface="Arial"/>
                <a:ea typeface="Arial"/>
                <a:cs typeface="Arial"/>
                <a:sym typeface="Arial"/>
              </a:rPr>
              <a:t>The information in this module is based on a variety of sources listed above. It highlights key points relevant to this topic, but is not exhaustive. Please refer to the above resources for more information.</a:t>
            </a:r>
            <a:endParaRPr b="1" i="1" sz="1600" u="none" cap="none" strike="noStrike">
              <a:solidFill>
                <a:srgbClr val="21212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Logo&#10;&#10;Description automatically generated" id="283" name="Google Shape;283;p40"/>
          <p:cNvPicPr preferRelativeResize="0"/>
          <p:nvPr/>
        </p:nvPicPr>
        <p:blipFill rotWithShape="1">
          <a:blip r:embed="rId3">
            <a:alphaModFix/>
          </a:blip>
          <a:srcRect b="0" l="0" r="0" t="0"/>
          <a:stretch/>
        </p:blipFill>
        <p:spPr>
          <a:xfrm>
            <a:off x="2455102" y="2444750"/>
            <a:ext cx="4356100" cy="1968500"/>
          </a:xfrm>
          <a:prstGeom prst="rect">
            <a:avLst/>
          </a:prstGeom>
          <a:noFill/>
          <a:ln>
            <a:noFill/>
          </a:ln>
        </p:spPr>
      </p:pic>
      <p:sp>
        <p:nvSpPr>
          <p:cNvPr id="284" name="Google Shape;284;p40"/>
          <p:cNvSpPr txBox="1"/>
          <p:nvPr/>
        </p:nvSpPr>
        <p:spPr>
          <a:xfrm>
            <a:off x="3763617" y="1298582"/>
            <a:ext cx="46647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1640"/>
                </a:solidFill>
                <a:latin typeface="Oswald"/>
                <a:ea typeface="Oswald"/>
                <a:cs typeface="Oswald"/>
                <a:sym typeface="Oswald"/>
              </a:rPr>
              <a:t>Thank You!</a:t>
            </a:r>
            <a:endParaRPr b="0" i="0" sz="1400" u="none" cap="none" strike="noStrike">
              <a:solidFill>
                <a:srgbClr val="000000"/>
              </a:solidFill>
              <a:latin typeface="Arial"/>
              <a:ea typeface="Arial"/>
              <a:cs typeface="Arial"/>
              <a:sym typeface="Arial"/>
            </a:endParaRPr>
          </a:p>
        </p:txBody>
      </p:sp>
      <p:sp>
        <p:nvSpPr>
          <p:cNvPr id="285" name="Google Shape;285;p40"/>
          <p:cNvSpPr txBox="1"/>
          <p:nvPr/>
        </p:nvSpPr>
        <p:spPr>
          <a:xfrm>
            <a:off x="2984375" y="5008125"/>
            <a:ext cx="6223200" cy="8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Made possible with funding from </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1640"/>
              </a:buClr>
              <a:buSzPts val="2400"/>
              <a:buFont typeface="Arial"/>
              <a:buNone/>
            </a:pPr>
            <a:r>
              <a:rPr b="1" i="0" lang="en-US" sz="2400" u="none" cap="none" strike="noStrike">
                <a:solidFill>
                  <a:srgbClr val="000000"/>
                </a:solidFill>
                <a:latin typeface="Calibri"/>
                <a:ea typeface="Calibri"/>
                <a:cs typeface="Calibri"/>
                <a:sym typeface="Calibri"/>
              </a:rPr>
              <a:t>the Centers for Disease Control and Prevention</a:t>
            </a:r>
            <a:endParaRPr b="0" i="0" sz="1400" u="none" cap="none" strike="noStrike">
              <a:solidFill>
                <a:srgbClr val="000000"/>
              </a:solidFill>
              <a:latin typeface="Arial"/>
              <a:ea typeface="Arial"/>
              <a:cs typeface="Arial"/>
              <a:sym typeface="Arial"/>
            </a:endParaRPr>
          </a:p>
          <a:p>
            <a:pPr indent="-50809" lvl="0" marL="228611" marR="0" rtl="0" algn="l">
              <a:lnSpc>
                <a:spcPct val="100000"/>
              </a:lnSpc>
              <a:spcBef>
                <a:spcPts val="560"/>
              </a:spcBef>
              <a:spcAft>
                <a:spcPts val="0"/>
              </a:spcAft>
              <a:buClr>
                <a:srgbClr val="001640"/>
              </a:buClr>
              <a:buSzPts val="2800"/>
              <a:buFont typeface="Arial"/>
              <a:buNone/>
            </a:pPr>
            <a:r>
              <a:t/>
            </a:r>
            <a:endParaRPr b="1" i="0" sz="2800" u="none" cap="none" strike="noStrike">
              <a:solidFill>
                <a:srgbClr val="001640"/>
              </a:solidFill>
              <a:latin typeface="Calibri"/>
              <a:ea typeface="Calibri"/>
              <a:cs typeface="Calibri"/>
              <a:sym typeface="Calibri"/>
            </a:endParaRPr>
          </a:p>
        </p:txBody>
      </p:sp>
      <p:pic>
        <p:nvPicPr>
          <p:cNvPr descr="A picture containing text, font, logo, graphics&#10;&#10;Description automatically generated" id="286" name="Google Shape;286;p40"/>
          <p:cNvPicPr preferRelativeResize="0"/>
          <p:nvPr/>
        </p:nvPicPr>
        <p:blipFill rotWithShape="1">
          <a:blip r:embed="rId4">
            <a:alphaModFix/>
          </a:blip>
          <a:srcRect b="0" l="0" r="0" t="0"/>
          <a:stretch/>
        </p:blipFill>
        <p:spPr>
          <a:xfrm>
            <a:off x="7434141" y="2520787"/>
            <a:ext cx="2141416" cy="22809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976371" y="803468"/>
            <a:ext cx="7799881" cy="81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D2F"/>
              </a:buClr>
              <a:buSzPts val="5000"/>
              <a:buNone/>
            </a:pPr>
            <a:r>
              <a:rPr lang="en-US"/>
              <a:t>Feeding Scenarios: Preschoolers</a:t>
            </a:r>
            <a:endParaRPr/>
          </a:p>
        </p:txBody>
      </p:sp>
      <p:sp>
        <p:nvSpPr>
          <p:cNvPr id="191" name="Google Shape;191;p28"/>
          <p:cNvSpPr txBox="1"/>
          <p:nvPr>
            <p:ph idx="2" type="body"/>
          </p:nvPr>
        </p:nvSpPr>
        <p:spPr>
          <a:xfrm>
            <a:off x="1426868" y="2599690"/>
            <a:ext cx="4013588" cy="73777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None/>
            </a:pPr>
            <a:r>
              <a:rPr lang="en-US" sz="4000">
                <a:solidFill>
                  <a:schemeClr val="lt1"/>
                </a:solidFill>
                <a:latin typeface="Calibri"/>
                <a:ea typeface="Calibri"/>
                <a:cs typeface="Calibri"/>
                <a:sym typeface="Calibri"/>
              </a:rPr>
              <a:t>Meal Patterns</a:t>
            </a:r>
            <a:endParaRPr>
              <a:latin typeface="Calibri"/>
              <a:ea typeface="Calibri"/>
              <a:cs typeface="Calibri"/>
              <a:sym typeface="Calibri"/>
            </a:endParaRPr>
          </a:p>
        </p:txBody>
      </p:sp>
      <p:sp>
        <p:nvSpPr>
          <p:cNvPr id="192" name="Google Shape;192;p28"/>
          <p:cNvSpPr txBox="1"/>
          <p:nvPr/>
        </p:nvSpPr>
        <p:spPr>
          <a:xfrm>
            <a:off x="6515100" y="2330292"/>
            <a:ext cx="4522304" cy="12765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Benefits of Family Style Meal Service</a:t>
            </a:r>
            <a:endParaRPr b="0" i="0" sz="1400" u="none" cap="none" strike="noStrike">
              <a:solidFill>
                <a:srgbClr val="000000"/>
              </a:solidFill>
              <a:latin typeface="Calibri"/>
              <a:ea typeface="Calibri"/>
              <a:cs typeface="Calibri"/>
              <a:sym typeface="Calibri"/>
            </a:endParaRPr>
          </a:p>
        </p:txBody>
      </p:sp>
      <p:sp>
        <p:nvSpPr>
          <p:cNvPr id="193" name="Google Shape;193;p28"/>
          <p:cNvSpPr txBox="1"/>
          <p:nvPr/>
        </p:nvSpPr>
        <p:spPr>
          <a:xfrm>
            <a:off x="1426868" y="4600768"/>
            <a:ext cx="4013588" cy="12931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Parent-provided</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80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Meals</a:t>
            </a:r>
            <a:endParaRPr b="0" i="0" sz="1400" u="none" cap="none" strike="noStrike">
              <a:solidFill>
                <a:srgbClr val="000000"/>
              </a:solidFill>
              <a:latin typeface="Calibri"/>
              <a:ea typeface="Calibri"/>
              <a:cs typeface="Calibri"/>
              <a:sym typeface="Calibri"/>
            </a:endParaRPr>
          </a:p>
        </p:txBody>
      </p:sp>
      <p:sp>
        <p:nvSpPr>
          <p:cNvPr id="194" name="Google Shape;194;p28"/>
          <p:cNvSpPr txBox="1"/>
          <p:nvPr/>
        </p:nvSpPr>
        <p:spPr>
          <a:xfrm>
            <a:off x="6769458" y="4878447"/>
            <a:ext cx="4013588" cy="73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Fussy Eaters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idx="1" type="body"/>
          </p:nvPr>
        </p:nvSpPr>
        <p:spPr>
          <a:xfrm>
            <a:off x="751306" y="628829"/>
            <a:ext cx="4545600" cy="76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5000"/>
              <a:buNone/>
            </a:pPr>
            <a:r>
              <a:rPr lang="en-US"/>
              <a:t>Meal Patterns</a:t>
            </a:r>
            <a:endParaRPr/>
          </a:p>
        </p:txBody>
      </p:sp>
      <p:sp>
        <p:nvSpPr>
          <p:cNvPr id="200" name="Google Shape;200;p29"/>
          <p:cNvSpPr txBox="1"/>
          <p:nvPr>
            <p:ph idx="3" type="body"/>
          </p:nvPr>
        </p:nvSpPr>
        <p:spPr>
          <a:xfrm>
            <a:off x="382525" y="2377075"/>
            <a:ext cx="6202200" cy="380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3200">
                <a:solidFill>
                  <a:srgbClr val="000000"/>
                </a:solidFill>
              </a:rPr>
              <a:t>If you are serving (preparing or planning) food to your children in your care, whether or not you are on the USDA-funded Child and Adult Care Food Program (CACFP), state licensing regulations require that you follow the CACFP meal patterns for feeding preschoolers.</a:t>
            </a:r>
            <a:endParaRPr>
              <a:solidFill>
                <a:srgbClr val="000000"/>
              </a:solidFill>
            </a:endParaRPr>
          </a:p>
          <a:p>
            <a:pPr indent="0" lvl="0" marL="0" rtl="0" algn="l">
              <a:lnSpc>
                <a:spcPct val="100000"/>
              </a:lnSpc>
              <a:spcBef>
                <a:spcPts val="427"/>
              </a:spcBef>
              <a:spcAft>
                <a:spcPts val="0"/>
              </a:spcAft>
              <a:buClr>
                <a:schemeClr val="dk1"/>
              </a:buClr>
              <a:buSzPts val="2133"/>
              <a:buNone/>
            </a:pPr>
            <a:r>
              <a:t/>
            </a:r>
            <a:endParaRPr b="1"/>
          </a:p>
        </p:txBody>
      </p:sp>
      <p:pic>
        <p:nvPicPr>
          <p:cNvPr descr="A picture containing person, child, indoor&#10;&#10;Description automatically generated" id="201" name="Google Shape;201;p29"/>
          <p:cNvPicPr preferRelativeResize="0"/>
          <p:nvPr>
            <p:ph idx="4" type="pic"/>
          </p:nvPr>
        </p:nvPicPr>
        <p:blipFill rotWithShape="1">
          <a:blip r:embed="rId3">
            <a:alphaModFix/>
          </a:blip>
          <a:srcRect b="0" l="14057" r="14056" t="0"/>
          <a:stretch/>
        </p:blipFill>
        <p:spPr>
          <a:xfrm>
            <a:off x="7225241" y="1163638"/>
            <a:ext cx="4229100" cy="3921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idx="1" type="body"/>
          </p:nvPr>
        </p:nvSpPr>
        <p:spPr>
          <a:xfrm>
            <a:off x="1378054" y="4640470"/>
            <a:ext cx="3930677"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Breakfast Meal Patterns</a:t>
            </a:r>
            <a:endParaRPr/>
          </a:p>
        </p:txBody>
      </p:sp>
      <p:sp>
        <p:nvSpPr>
          <p:cNvPr id="207" name="Google Shape;207;p30"/>
          <p:cNvSpPr txBox="1"/>
          <p:nvPr>
            <p:ph idx="2" type="body"/>
          </p:nvPr>
        </p:nvSpPr>
        <p:spPr>
          <a:xfrm>
            <a:off x="5869025" y="729575"/>
            <a:ext cx="5804100" cy="5026200"/>
          </a:xfrm>
          <a:prstGeom prst="rect">
            <a:avLst/>
          </a:prstGeom>
          <a:noFill/>
          <a:ln>
            <a:noFill/>
          </a:ln>
        </p:spPr>
        <p:txBody>
          <a:bodyPr anchorCtr="0" anchor="t" bIns="45700" lIns="91425" spcFirstLastPara="1" rIns="91425" wrap="square" tIns="45700">
            <a:noAutofit/>
          </a:bodyPr>
          <a:lstStyle/>
          <a:p>
            <a:pPr indent="0" lvl="0" marL="228611" rtl="0" algn="l">
              <a:lnSpc>
                <a:spcPct val="100000"/>
              </a:lnSpc>
              <a:spcBef>
                <a:spcPts val="0"/>
              </a:spcBef>
              <a:spcAft>
                <a:spcPts val="0"/>
              </a:spcAft>
              <a:buSzPts val="2400"/>
              <a:buNone/>
            </a:pPr>
            <a:r>
              <a:rPr lang="en-US" sz="2800">
                <a:solidFill>
                  <a:srgbClr val="000000"/>
                </a:solidFill>
              </a:rPr>
              <a:t>Each breakfast must contain 3 components: </a:t>
            </a:r>
            <a:endParaRPr sz="2800">
              <a:solidFill>
                <a:srgbClr val="000000"/>
              </a:solidFill>
            </a:endParaRPr>
          </a:p>
          <a:p>
            <a:pPr indent="0" lvl="0" marL="228611" rtl="0" algn="l">
              <a:lnSpc>
                <a:spcPct val="100000"/>
              </a:lnSpc>
              <a:spcBef>
                <a:spcPts val="0"/>
              </a:spcBef>
              <a:spcAft>
                <a:spcPts val="0"/>
              </a:spcAft>
              <a:buSzPts val="2400"/>
              <a:buNone/>
            </a:pPr>
            <a:r>
              <a:t/>
            </a:r>
            <a:endParaRPr sz="1200">
              <a:solidFill>
                <a:schemeClr val="dk1"/>
              </a:solidFill>
            </a:endParaRPr>
          </a:p>
          <a:p>
            <a:pPr indent="-203211" lvl="0" marL="228611" rtl="0" algn="l">
              <a:lnSpc>
                <a:spcPct val="100000"/>
              </a:lnSpc>
              <a:spcBef>
                <a:spcPts val="0"/>
              </a:spcBef>
              <a:spcAft>
                <a:spcPts val="0"/>
              </a:spcAft>
              <a:buClr>
                <a:srgbClr val="BE2D2D"/>
              </a:buClr>
              <a:buSzPts val="2400"/>
              <a:buFont typeface="Noto Sans"/>
              <a:buChar char="▪"/>
            </a:pPr>
            <a:r>
              <a:rPr lang="en-US"/>
              <a:t>¾ cup of unflavored milk</a:t>
            </a:r>
            <a:endParaRPr/>
          </a:p>
          <a:p>
            <a:pPr indent="-182063" lvl="1" marL="495325" rtl="0" algn="l">
              <a:lnSpc>
                <a:spcPct val="100000"/>
              </a:lnSpc>
              <a:spcBef>
                <a:spcPts val="512"/>
              </a:spcBef>
              <a:spcAft>
                <a:spcPts val="0"/>
              </a:spcAft>
              <a:buClr>
                <a:srgbClr val="000000"/>
              </a:buClr>
              <a:buSzPts val="2000"/>
              <a:buChar char="▪"/>
            </a:pPr>
            <a:r>
              <a:rPr lang="en-US" sz="2000">
                <a:solidFill>
                  <a:srgbClr val="000000"/>
                </a:solidFill>
              </a:rPr>
              <a:t>Low fat (1%) or skim milk only</a:t>
            </a:r>
            <a:endParaRPr sz="2000">
              <a:solidFill>
                <a:srgbClr val="000000"/>
              </a:solidFill>
            </a:endParaRPr>
          </a:p>
          <a:p>
            <a:pPr indent="-182063" lvl="1" marL="495325" rtl="0" algn="l">
              <a:lnSpc>
                <a:spcPct val="100000"/>
              </a:lnSpc>
              <a:spcBef>
                <a:spcPts val="512"/>
              </a:spcBef>
              <a:spcAft>
                <a:spcPts val="0"/>
              </a:spcAft>
              <a:buClr>
                <a:srgbClr val="000000"/>
              </a:buClr>
              <a:buSzPts val="2000"/>
              <a:buChar char="▪"/>
            </a:pPr>
            <a:r>
              <a:rPr lang="en-US" sz="2000">
                <a:solidFill>
                  <a:srgbClr val="000000"/>
                </a:solidFill>
              </a:rPr>
              <a:t>Low fat lactaid is allowed for lactose intolerant children</a:t>
            </a:r>
            <a:endParaRPr sz="2000">
              <a:solidFill>
                <a:srgbClr val="000000"/>
              </a:solidFill>
            </a:endParaRPr>
          </a:p>
          <a:p>
            <a:pPr indent="-203211" lvl="0" marL="228611" rtl="0" algn="l">
              <a:lnSpc>
                <a:spcPct val="100000"/>
              </a:lnSpc>
              <a:spcBef>
                <a:spcPts val="1712"/>
              </a:spcBef>
              <a:spcAft>
                <a:spcPts val="0"/>
              </a:spcAft>
              <a:buClr>
                <a:srgbClr val="BE2D2D"/>
              </a:buClr>
              <a:buSzPts val="2400"/>
              <a:buFont typeface="Noto Sans"/>
              <a:buChar char="▪"/>
            </a:pPr>
            <a:r>
              <a:rPr lang="en-US"/>
              <a:t> ½ cup serving of fruit, vegetables or both </a:t>
            </a:r>
            <a:endParaRPr sz="2000"/>
          </a:p>
          <a:p>
            <a:pPr indent="-165109" lvl="1" marL="495325" rtl="0" algn="l">
              <a:lnSpc>
                <a:spcPct val="100000"/>
              </a:lnSpc>
              <a:spcBef>
                <a:spcPts val="512"/>
              </a:spcBef>
              <a:spcAft>
                <a:spcPts val="0"/>
              </a:spcAft>
              <a:buClr>
                <a:srgbClr val="000000"/>
              </a:buClr>
              <a:buSzPts val="2000"/>
              <a:buChar char="▪"/>
            </a:pPr>
            <a:r>
              <a:rPr lang="en-US" sz="2000">
                <a:solidFill>
                  <a:srgbClr val="000000"/>
                </a:solidFill>
              </a:rPr>
              <a:t>Drain any canned fruit served</a:t>
            </a:r>
            <a:endParaRPr sz="1733">
              <a:solidFill>
                <a:srgbClr val="000000"/>
              </a:solidFill>
            </a:endParaRPr>
          </a:p>
          <a:p>
            <a:pPr indent="-203211" lvl="0" marL="228611" rtl="0" algn="l">
              <a:lnSpc>
                <a:spcPct val="100000"/>
              </a:lnSpc>
              <a:spcBef>
                <a:spcPts val="1712"/>
              </a:spcBef>
              <a:spcAft>
                <a:spcPts val="0"/>
              </a:spcAft>
              <a:buClr>
                <a:srgbClr val="BE2D2D"/>
              </a:buClr>
              <a:buSzPts val="2400"/>
              <a:buFont typeface="Noto Sans"/>
              <a:buChar char="▪"/>
            </a:pPr>
            <a:r>
              <a:rPr lang="en-US"/>
              <a:t>½ oz serving of grain</a:t>
            </a:r>
            <a:endParaRPr sz="2000"/>
          </a:p>
          <a:p>
            <a:pPr indent="-165108" lvl="1" marL="495325" rtl="0" algn="l">
              <a:lnSpc>
                <a:spcPct val="100000"/>
              </a:lnSpc>
              <a:spcBef>
                <a:spcPts val="512"/>
              </a:spcBef>
              <a:spcAft>
                <a:spcPts val="0"/>
              </a:spcAft>
              <a:buClr>
                <a:srgbClr val="000000"/>
              </a:buClr>
              <a:buSzPts val="2000"/>
              <a:buChar char="▪"/>
            </a:pPr>
            <a:r>
              <a:rPr lang="en-US" sz="2000">
                <a:solidFill>
                  <a:srgbClr val="000000"/>
                </a:solidFill>
              </a:rPr>
              <a:t>Preferably use only whole grain or whole grain-rich foods</a:t>
            </a:r>
            <a:endParaRPr sz="1733">
              <a:solidFill>
                <a:srgbClr val="000000"/>
              </a:solidFill>
            </a:endParaRPr>
          </a:p>
          <a:p>
            <a:pPr indent="-165109" lvl="1" marL="495325" rtl="0" algn="l">
              <a:lnSpc>
                <a:spcPct val="100000"/>
              </a:lnSpc>
              <a:spcBef>
                <a:spcPts val="512"/>
              </a:spcBef>
              <a:spcAft>
                <a:spcPts val="0"/>
              </a:spcAft>
              <a:buClr>
                <a:srgbClr val="000000"/>
              </a:buClr>
              <a:buSzPts val="2000"/>
              <a:buChar char="▪"/>
            </a:pPr>
            <a:r>
              <a:rPr lang="en-US" sz="2000">
                <a:solidFill>
                  <a:srgbClr val="000000"/>
                </a:solidFill>
              </a:rPr>
              <a:t>1 oz protein may be substituted for grain up to 3 times per week</a:t>
            </a:r>
            <a:endParaRPr sz="1733">
              <a:solidFill>
                <a:srgbClr val="000000"/>
              </a:solidFill>
            </a:endParaRPr>
          </a:p>
          <a:p>
            <a:pPr indent="-38109" lvl="1" marL="495325" rtl="0" algn="l">
              <a:lnSpc>
                <a:spcPct val="100000"/>
              </a:lnSpc>
              <a:spcBef>
                <a:spcPts val="512"/>
              </a:spcBef>
              <a:spcAft>
                <a:spcPts val="0"/>
              </a:spcAft>
              <a:buClr>
                <a:schemeClr val="dk1"/>
              </a:buClr>
              <a:buSzPts val="2400"/>
              <a:buNone/>
            </a:pPr>
            <a:r>
              <a:t/>
            </a:r>
            <a:endParaRPr sz="1900"/>
          </a:p>
        </p:txBody>
      </p:sp>
      <p:pic>
        <p:nvPicPr>
          <p:cNvPr descr="A picture containing person, outdoor, young&#10;&#10;Description automatically generated" id="208" name="Google Shape;208;p30"/>
          <p:cNvPicPr preferRelativeResize="0"/>
          <p:nvPr/>
        </p:nvPicPr>
        <p:blipFill rotWithShape="1">
          <a:blip r:embed="rId3">
            <a:alphaModFix/>
          </a:blip>
          <a:srcRect b="0" l="0" r="0" t="0"/>
          <a:stretch/>
        </p:blipFill>
        <p:spPr>
          <a:xfrm>
            <a:off x="1378054" y="847063"/>
            <a:ext cx="4142884" cy="27608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 type="body"/>
          </p:nvPr>
        </p:nvSpPr>
        <p:spPr>
          <a:xfrm>
            <a:off x="4130661" y="784088"/>
            <a:ext cx="3930677" cy="85145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5000"/>
              <a:buNone/>
            </a:pPr>
            <a:r>
              <a:rPr lang="en-US"/>
              <a:t>Lunch</a:t>
            </a:r>
            <a:endParaRPr/>
          </a:p>
        </p:txBody>
      </p:sp>
      <p:sp>
        <p:nvSpPr>
          <p:cNvPr id="214" name="Google Shape;214;p31"/>
          <p:cNvSpPr txBox="1"/>
          <p:nvPr>
            <p:ph idx="2" type="body"/>
          </p:nvPr>
        </p:nvSpPr>
        <p:spPr>
          <a:xfrm>
            <a:off x="1175675" y="1569900"/>
            <a:ext cx="5563200" cy="516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en-US">
                <a:solidFill>
                  <a:srgbClr val="000000"/>
                </a:solidFill>
              </a:rPr>
              <a:t>Lunch must include 5 components:</a:t>
            </a:r>
            <a:endParaRPr>
              <a:solidFill>
                <a:srgbClr val="000000"/>
              </a:solidFill>
            </a:endParaRPr>
          </a:p>
          <a:p>
            <a:pPr indent="0" lvl="0" marL="0" rtl="0" algn="l">
              <a:lnSpc>
                <a:spcPct val="100000"/>
              </a:lnSpc>
              <a:spcBef>
                <a:spcPts val="0"/>
              </a:spcBef>
              <a:spcAft>
                <a:spcPts val="0"/>
              </a:spcAft>
              <a:buSzPts val="2400"/>
              <a:buNone/>
            </a:pPr>
            <a:r>
              <a:t/>
            </a:r>
            <a:endParaRPr sz="700">
              <a:solidFill>
                <a:schemeClr val="dk1"/>
              </a:solidFill>
            </a:endParaRPr>
          </a:p>
          <a:p>
            <a:pPr indent="-222261" lvl="0" marL="228611" rtl="0" algn="l">
              <a:lnSpc>
                <a:spcPct val="100000"/>
              </a:lnSpc>
              <a:spcBef>
                <a:spcPts val="0"/>
              </a:spcBef>
              <a:spcAft>
                <a:spcPts val="0"/>
              </a:spcAft>
              <a:buClr>
                <a:srgbClr val="BE2D2D"/>
              </a:buClr>
              <a:buSzPts val="2300"/>
              <a:buFont typeface="Noto Sans"/>
              <a:buChar char="▪"/>
            </a:pPr>
            <a:r>
              <a:rPr lang="en-US" sz="2300"/>
              <a:t>¾ cup of unflavored milk</a:t>
            </a:r>
            <a:endParaRPr sz="2300"/>
          </a:p>
          <a:p>
            <a:pPr indent="-374650" lvl="1" marL="914400" rtl="0" algn="l">
              <a:lnSpc>
                <a:spcPct val="100000"/>
              </a:lnSpc>
              <a:spcBef>
                <a:spcPts val="0"/>
              </a:spcBef>
              <a:spcAft>
                <a:spcPts val="0"/>
              </a:spcAft>
              <a:buClr>
                <a:srgbClr val="000000"/>
              </a:buClr>
              <a:buSzPts val="2300"/>
              <a:buFont typeface="Noto Sans"/>
              <a:buChar char="▪"/>
            </a:pPr>
            <a:r>
              <a:rPr b="0" lang="en-US" sz="1900">
                <a:solidFill>
                  <a:srgbClr val="000000"/>
                </a:solidFill>
              </a:rPr>
              <a:t>Low fat (1%) or skim </a:t>
            </a:r>
            <a:r>
              <a:rPr lang="en-US" sz="1900">
                <a:solidFill>
                  <a:srgbClr val="000000"/>
                </a:solidFill>
              </a:rPr>
              <a:t>milk only</a:t>
            </a:r>
            <a:endParaRPr sz="1900">
              <a:solidFill>
                <a:srgbClr val="000000"/>
              </a:solidFill>
            </a:endParaRPr>
          </a:p>
          <a:p>
            <a:pPr indent="-374650" lvl="1" marL="914400" rtl="0" algn="l">
              <a:lnSpc>
                <a:spcPct val="100000"/>
              </a:lnSpc>
              <a:spcBef>
                <a:spcPts val="0"/>
              </a:spcBef>
              <a:spcAft>
                <a:spcPts val="0"/>
              </a:spcAft>
              <a:buClr>
                <a:srgbClr val="000000"/>
              </a:buClr>
              <a:buSzPts val="2300"/>
              <a:buFont typeface="Noto Sans"/>
              <a:buChar char="▪"/>
            </a:pPr>
            <a:r>
              <a:rPr lang="en-US" sz="1900">
                <a:solidFill>
                  <a:srgbClr val="000000"/>
                </a:solidFill>
              </a:rPr>
              <a:t>Low fat lactaid is allowed for lactose intolerant children</a:t>
            </a:r>
            <a:endParaRPr sz="1900">
              <a:solidFill>
                <a:srgbClr val="000000"/>
              </a:solidFill>
            </a:endParaRPr>
          </a:p>
          <a:p>
            <a:pPr indent="0" lvl="0" marL="0" rtl="0" algn="l">
              <a:lnSpc>
                <a:spcPct val="100000"/>
              </a:lnSpc>
              <a:spcBef>
                <a:spcPts val="0"/>
              </a:spcBef>
              <a:spcAft>
                <a:spcPts val="0"/>
              </a:spcAft>
              <a:buSzPts val="2400"/>
              <a:buNone/>
            </a:pPr>
            <a:r>
              <a:t/>
            </a:r>
            <a:endParaRPr sz="1200"/>
          </a:p>
          <a:p>
            <a:pPr indent="-222261" lvl="0" marL="228611" rtl="0" algn="l">
              <a:lnSpc>
                <a:spcPct val="100000"/>
              </a:lnSpc>
              <a:spcBef>
                <a:spcPts val="0"/>
              </a:spcBef>
              <a:spcAft>
                <a:spcPts val="0"/>
              </a:spcAft>
              <a:buClr>
                <a:srgbClr val="BE2D2D"/>
              </a:buClr>
              <a:buSzPts val="2300"/>
              <a:buFont typeface="Noto Sans"/>
              <a:buChar char="▪"/>
            </a:pPr>
            <a:r>
              <a:rPr lang="en-US" sz="2300"/>
              <a:t>1½ oz meat or meat alternative</a:t>
            </a:r>
            <a:endParaRPr sz="2300"/>
          </a:p>
          <a:p>
            <a:pPr indent="0" lvl="0" marL="457200" rtl="0" algn="l">
              <a:lnSpc>
                <a:spcPct val="100000"/>
              </a:lnSpc>
              <a:spcBef>
                <a:spcPts val="0"/>
              </a:spcBef>
              <a:spcAft>
                <a:spcPts val="0"/>
              </a:spcAft>
              <a:buSzPts val="2400"/>
              <a:buNone/>
            </a:pPr>
            <a:r>
              <a:t/>
            </a:r>
            <a:endParaRPr sz="1200"/>
          </a:p>
          <a:p>
            <a:pPr indent="-222261" lvl="0" marL="228611" rtl="0" algn="l">
              <a:lnSpc>
                <a:spcPct val="100000"/>
              </a:lnSpc>
              <a:spcBef>
                <a:spcPts val="0"/>
              </a:spcBef>
              <a:spcAft>
                <a:spcPts val="0"/>
              </a:spcAft>
              <a:buClr>
                <a:srgbClr val="BE2D2D"/>
              </a:buClr>
              <a:buSzPts val="2300"/>
              <a:buFont typeface="Noto Sans"/>
              <a:buChar char="▪"/>
            </a:pPr>
            <a:r>
              <a:rPr lang="en-US" sz="2300"/>
              <a:t>¼ cup of vegetables</a:t>
            </a:r>
            <a:endParaRPr sz="2300"/>
          </a:p>
          <a:p>
            <a:pPr indent="0" lvl="0" marL="457200" rtl="0" algn="l">
              <a:lnSpc>
                <a:spcPct val="100000"/>
              </a:lnSpc>
              <a:spcBef>
                <a:spcPts val="0"/>
              </a:spcBef>
              <a:spcAft>
                <a:spcPts val="0"/>
              </a:spcAft>
              <a:buSzPts val="2400"/>
              <a:buNone/>
            </a:pPr>
            <a:r>
              <a:t/>
            </a:r>
            <a:endParaRPr sz="1200"/>
          </a:p>
          <a:p>
            <a:pPr indent="-222261" lvl="0" marL="228611" rtl="0" algn="l">
              <a:lnSpc>
                <a:spcPct val="100000"/>
              </a:lnSpc>
              <a:spcBef>
                <a:spcPts val="0"/>
              </a:spcBef>
              <a:spcAft>
                <a:spcPts val="0"/>
              </a:spcAft>
              <a:buClr>
                <a:srgbClr val="BE2D2D"/>
              </a:buClr>
              <a:buSzPts val="2300"/>
              <a:buFont typeface="Noto Sans"/>
              <a:buChar char="▪"/>
            </a:pPr>
            <a:r>
              <a:rPr lang="en-US" sz="2300"/>
              <a:t>¼ cup of fruit or ½ cup vegetables and no fruit</a:t>
            </a:r>
            <a:endParaRPr sz="2300"/>
          </a:p>
          <a:p>
            <a:pPr indent="0" lvl="0" marL="457200" rtl="0" algn="l">
              <a:lnSpc>
                <a:spcPct val="100000"/>
              </a:lnSpc>
              <a:spcBef>
                <a:spcPts val="0"/>
              </a:spcBef>
              <a:spcAft>
                <a:spcPts val="0"/>
              </a:spcAft>
              <a:buSzPts val="2400"/>
              <a:buNone/>
            </a:pPr>
            <a:r>
              <a:t/>
            </a:r>
            <a:endParaRPr sz="1200"/>
          </a:p>
          <a:p>
            <a:pPr indent="-222261" lvl="0" marL="228611" rtl="0" algn="l">
              <a:lnSpc>
                <a:spcPct val="100000"/>
              </a:lnSpc>
              <a:spcBef>
                <a:spcPts val="0"/>
              </a:spcBef>
              <a:spcAft>
                <a:spcPts val="0"/>
              </a:spcAft>
              <a:buClr>
                <a:srgbClr val="BE2D2D"/>
              </a:buClr>
              <a:buSzPts val="2300"/>
              <a:buFont typeface="Noto Sans"/>
              <a:buChar char="▪"/>
            </a:pPr>
            <a:r>
              <a:rPr lang="en-US" sz="2300"/>
              <a:t>½ oz serving of grains</a:t>
            </a:r>
            <a:endParaRPr sz="2300"/>
          </a:p>
          <a:p>
            <a:pPr indent="-374650" lvl="1" marL="914400" rtl="0" algn="l">
              <a:lnSpc>
                <a:spcPct val="100000"/>
              </a:lnSpc>
              <a:spcBef>
                <a:spcPts val="0"/>
              </a:spcBef>
              <a:spcAft>
                <a:spcPts val="0"/>
              </a:spcAft>
              <a:buClr>
                <a:srgbClr val="000000"/>
              </a:buClr>
              <a:buSzPts val="2300"/>
              <a:buFont typeface="Noto Sans"/>
              <a:buChar char="▪"/>
            </a:pPr>
            <a:r>
              <a:rPr lang="en-US" sz="1933">
                <a:solidFill>
                  <a:srgbClr val="000000"/>
                </a:solidFill>
              </a:rPr>
              <a:t>Preferably use only whole grain or whole grain-rich foods</a:t>
            </a:r>
            <a:endParaRPr sz="1933">
              <a:solidFill>
                <a:srgbClr val="000000"/>
              </a:solidFill>
            </a:endParaRPr>
          </a:p>
          <a:p>
            <a:pPr indent="-76211" lvl="0" marL="228611" rtl="0" algn="l">
              <a:lnSpc>
                <a:spcPct val="100000"/>
              </a:lnSpc>
              <a:spcBef>
                <a:spcPts val="1712"/>
              </a:spcBef>
              <a:spcAft>
                <a:spcPts val="0"/>
              </a:spcAft>
              <a:buClr>
                <a:srgbClr val="BE2D2D"/>
              </a:buClr>
              <a:buSzPts val="2400"/>
              <a:buFont typeface="Noto Sans"/>
              <a:buNone/>
            </a:pPr>
            <a:r>
              <a:t/>
            </a:r>
            <a:endParaRPr/>
          </a:p>
        </p:txBody>
      </p:sp>
      <p:pic>
        <p:nvPicPr>
          <p:cNvPr descr="A picture containing table, wooden, vegetable, wood&#10;&#10;Description automatically generated" id="215" name="Google Shape;215;p31"/>
          <p:cNvPicPr preferRelativeResize="0"/>
          <p:nvPr/>
        </p:nvPicPr>
        <p:blipFill rotWithShape="1">
          <a:blip r:embed="rId3">
            <a:alphaModFix/>
          </a:blip>
          <a:srcRect b="0" l="0" r="0" t="0"/>
          <a:stretch/>
        </p:blipFill>
        <p:spPr>
          <a:xfrm>
            <a:off x="6738754" y="2005495"/>
            <a:ext cx="5121629" cy="34163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idx="1" type="body"/>
          </p:nvPr>
        </p:nvSpPr>
        <p:spPr>
          <a:xfrm>
            <a:off x="508000" y="685800"/>
            <a:ext cx="2909466"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lang="en-US" sz="5000"/>
              <a:t>Snack:</a:t>
            </a:r>
            <a:endParaRPr sz="5000"/>
          </a:p>
          <a:p>
            <a:pPr indent="0" lvl="0" marL="0" rtl="0" algn="l">
              <a:lnSpc>
                <a:spcPct val="100000"/>
              </a:lnSpc>
              <a:spcBef>
                <a:spcPts val="800"/>
              </a:spcBef>
              <a:spcAft>
                <a:spcPts val="0"/>
              </a:spcAft>
              <a:buClr>
                <a:schemeClr val="lt1"/>
              </a:buClr>
              <a:buSzPts val="4000"/>
              <a:buNone/>
            </a:pPr>
            <a:r>
              <a:rPr lang="en-US" sz="5000"/>
              <a:t>AM or PM</a:t>
            </a:r>
            <a:endParaRPr sz="5000"/>
          </a:p>
        </p:txBody>
      </p:sp>
      <p:sp>
        <p:nvSpPr>
          <p:cNvPr id="221" name="Google Shape;221;p32"/>
          <p:cNvSpPr txBox="1"/>
          <p:nvPr>
            <p:ph idx="2" type="body"/>
          </p:nvPr>
        </p:nvSpPr>
        <p:spPr>
          <a:xfrm>
            <a:off x="4992833" y="452783"/>
            <a:ext cx="5804452" cy="111318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200"/>
              <a:buNone/>
            </a:pPr>
            <a:r>
              <a:rPr lang="en-US" sz="3200"/>
              <a:t>For snacks, you can choose any 2 food groups to serve:</a:t>
            </a:r>
            <a:endParaRPr/>
          </a:p>
        </p:txBody>
      </p:sp>
      <p:sp>
        <p:nvSpPr>
          <p:cNvPr id="222" name="Google Shape;222;p32"/>
          <p:cNvSpPr/>
          <p:nvPr/>
        </p:nvSpPr>
        <p:spPr>
          <a:xfrm>
            <a:off x="5681176" y="1865242"/>
            <a:ext cx="4427768" cy="785744"/>
          </a:xfrm>
          <a:prstGeom prst="rect">
            <a:avLst/>
          </a:prstGeom>
          <a:solidFill>
            <a:schemeClr val="accent1"/>
          </a:solidFill>
          <a:ln cap="flat" cmpd="sng" w="25400">
            <a:solidFill>
              <a:srgbClr val="001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32"/>
          <p:cNvSpPr/>
          <p:nvPr/>
        </p:nvSpPr>
        <p:spPr>
          <a:xfrm>
            <a:off x="5681176" y="2832924"/>
            <a:ext cx="4427768" cy="785744"/>
          </a:xfrm>
          <a:prstGeom prst="rect">
            <a:avLst/>
          </a:prstGeom>
          <a:solidFill>
            <a:schemeClr val="accent1"/>
          </a:solidFill>
          <a:ln cap="flat" cmpd="sng" w="25400">
            <a:solidFill>
              <a:srgbClr val="001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32"/>
          <p:cNvSpPr txBox="1"/>
          <p:nvPr/>
        </p:nvSpPr>
        <p:spPr>
          <a:xfrm>
            <a:off x="5681225" y="3071735"/>
            <a:ext cx="4427700" cy="308100"/>
          </a:xfrm>
          <a:prstGeom prst="rect">
            <a:avLst/>
          </a:prstGeom>
          <a:noFill/>
          <a:ln>
            <a:noFill/>
          </a:ln>
        </p:spPr>
        <p:txBody>
          <a:bodyPr anchorCtr="0" anchor="t" bIns="45700" lIns="91425" spcFirstLastPara="1" rIns="91425" wrap="square" tIns="45700">
            <a:noAutofit/>
          </a:bodyPr>
          <a:lstStyle/>
          <a:p>
            <a:pPr indent="0" lvl="0" marL="0" marR="0" rtl="0" algn="ctr">
              <a:lnSpc>
                <a:spcPct val="65714"/>
              </a:lnSpc>
              <a:spcBef>
                <a:spcPts val="56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½ oz protein</a:t>
            </a:r>
            <a:endParaRPr b="0" i="0" sz="1400" u="none" cap="none" strike="noStrike">
              <a:solidFill>
                <a:srgbClr val="000000"/>
              </a:solidFill>
              <a:latin typeface="Arial"/>
              <a:ea typeface="Arial"/>
              <a:cs typeface="Arial"/>
              <a:sym typeface="Arial"/>
            </a:endParaRPr>
          </a:p>
        </p:txBody>
      </p:sp>
      <p:sp>
        <p:nvSpPr>
          <p:cNvPr id="225" name="Google Shape;225;p32"/>
          <p:cNvSpPr/>
          <p:nvPr/>
        </p:nvSpPr>
        <p:spPr>
          <a:xfrm>
            <a:off x="5681175" y="3800606"/>
            <a:ext cx="4427768" cy="785744"/>
          </a:xfrm>
          <a:prstGeom prst="rect">
            <a:avLst/>
          </a:prstGeom>
          <a:solidFill>
            <a:schemeClr val="accent1"/>
          </a:solidFill>
          <a:ln cap="flat" cmpd="sng" w="25400">
            <a:solidFill>
              <a:srgbClr val="001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32"/>
          <p:cNvSpPr/>
          <p:nvPr/>
        </p:nvSpPr>
        <p:spPr>
          <a:xfrm>
            <a:off x="5681175" y="5784284"/>
            <a:ext cx="4427768" cy="785744"/>
          </a:xfrm>
          <a:prstGeom prst="rect">
            <a:avLst/>
          </a:prstGeom>
          <a:solidFill>
            <a:schemeClr val="accent1"/>
          </a:solidFill>
          <a:ln cap="flat" cmpd="sng" w="25400">
            <a:solidFill>
              <a:srgbClr val="001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32"/>
          <p:cNvSpPr/>
          <p:nvPr/>
        </p:nvSpPr>
        <p:spPr>
          <a:xfrm>
            <a:off x="5681175" y="4816602"/>
            <a:ext cx="4427768" cy="785744"/>
          </a:xfrm>
          <a:prstGeom prst="rect">
            <a:avLst/>
          </a:prstGeom>
          <a:solidFill>
            <a:schemeClr val="accent1"/>
          </a:solidFill>
          <a:ln cap="flat" cmpd="sng" w="25400">
            <a:solidFill>
              <a:srgbClr val="001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32"/>
          <p:cNvSpPr txBox="1"/>
          <p:nvPr/>
        </p:nvSpPr>
        <p:spPr>
          <a:xfrm>
            <a:off x="5681225" y="4039425"/>
            <a:ext cx="4427700" cy="308100"/>
          </a:xfrm>
          <a:prstGeom prst="rect">
            <a:avLst/>
          </a:prstGeom>
          <a:noFill/>
          <a:ln>
            <a:noFill/>
          </a:ln>
        </p:spPr>
        <p:txBody>
          <a:bodyPr anchorCtr="0" anchor="t" bIns="45700" lIns="91425" spcFirstLastPara="1" rIns="91425" wrap="square" tIns="45700">
            <a:noAutofit/>
          </a:bodyPr>
          <a:lstStyle/>
          <a:p>
            <a:pPr indent="0" lvl="0" marL="0" marR="0" rtl="0" algn="ctr">
              <a:lnSpc>
                <a:spcPct val="65714"/>
              </a:lnSpc>
              <a:spcBef>
                <a:spcPts val="56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½ oz grain</a:t>
            </a:r>
            <a:endParaRPr b="0" i="0" sz="1400" u="none" cap="none" strike="noStrike">
              <a:solidFill>
                <a:srgbClr val="000000"/>
              </a:solidFill>
              <a:latin typeface="Arial"/>
              <a:ea typeface="Arial"/>
              <a:cs typeface="Arial"/>
              <a:sym typeface="Arial"/>
            </a:endParaRPr>
          </a:p>
        </p:txBody>
      </p:sp>
      <p:sp>
        <p:nvSpPr>
          <p:cNvPr id="229" name="Google Shape;229;p32"/>
          <p:cNvSpPr txBox="1"/>
          <p:nvPr/>
        </p:nvSpPr>
        <p:spPr>
          <a:xfrm>
            <a:off x="5681225" y="5055423"/>
            <a:ext cx="4427700" cy="308100"/>
          </a:xfrm>
          <a:prstGeom prst="rect">
            <a:avLst/>
          </a:prstGeom>
          <a:noFill/>
          <a:ln>
            <a:noFill/>
          </a:ln>
        </p:spPr>
        <p:txBody>
          <a:bodyPr anchorCtr="0" anchor="t" bIns="45700" lIns="91425" spcFirstLastPara="1" rIns="91425" wrap="square" tIns="45700">
            <a:noAutofit/>
          </a:bodyPr>
          <a:lstStyle/>
          <a:p>
            <a:pPr indent="0" lvl="0" marL="0" marR="0" rtl="0" algn="ctr">
              <a:lnSpc>
                <a:spcPct val="65714"/>
              </a:lnSpc>
              <a:spcBef>
                <a:spcPts val="56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½ oz fruit</a:t>
            </a:r>
            <a:endParaRPr b="0" i="0" sz="1400" u="none" cap="none" strike="noStrike">
              <a:solidFill>
                <a:srgbClr val="000000"/>
              </a:solidFill>
              <a:latin typeface="Arial"/>
              <a:ea typeface="Arial"/>
              <a:cs typeface="Arial"/>
              <a:sym typeface="Arial"/>
            </a:endParaRPr>
          </a:p>
        </p:txBody>
      </p:sp>
      <p:sp>
        <p:nvSpPr>
          <p:cNvPr id="230" name="Google Shape;230;p32"/>
          <p:cNvSpPr txBox="1"/>
          <p:nvPr/>
        </p:nvSpPr>
        <p:spPr>
          <a:xfrm>
            <a:off x="5681225" y="6023098"/>
            <a:ext cx="4427700" cy="308100"/>
          </a:xfrm>
          <a:prstGeom prst="rect">
            <a:avLst/>
          </a:prstGeom>
          <a:noFill/>
          <a:ln>
            <a:noFill/>
          </a:ln>
        </p:spPr>
        <p:txBody>
          <a:bodyPr anchorCtr="0" anchor="t" bIns="45700" lIns="91425" spcFirstLastPara="1" rIns="91425" wrap="square" tIns="45700">
            <a:noAutofit/>
          </a:bodyPr>
          <a:lstStyle/>
          <a:p>
            <a:pPr indent="0" lvl="0" marL="0" marR="0" rtl="0" algn="ctr">
              <a:lnSpc>
                <a:spcPct val="65714"/>
              </a:lnSpc>
              <a:spcBef>
                <a:spcPts val="56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½ oz vegetable</a:t>
            </a:r>
            <a:endParaRPr b="0" i="0" sz="1400" u="none" cap="none" strike="noStrike">
              <a:solidFill>
                <a:srgbClr val="000000"/>
              </a:solidFill>
              <a:latin typeface="Arial"/>
              <a:ea typeface="Arial"/>
              <a:cs typeface="Arial"/>
              <a:sym typeface="Arial"/>
            </a:endParaRPr>
          </a:p>
        </p:txBody>
      </p:sp>
      <p:sp>
        <p:nvSpPr>
          <p:cNvPr id="231" name="Google Shape;231;p32"/>
          <p:cNvSpPr txBox="1"/>
          <p:nvPr/>
        </p:nvSpPr>
        <p:spPr>
          <a:xfrm>
            <a:off x="5681200" y="1983164"/>
            <a:ext cx="4427700" cy="549900"/>
          </a:xfrm>
          <a:prstGeom prst="rect">
            <a:avLst/>
          </a:prstGeom>
          <a:noFill/>
          <a:ln>
            <a:noFill/>
          </a:ln>
        </p:spPr>
        <p:txBody>
          <a:bodyPr anchorCtr="0" anchor="t" bIns="45700" lIns="91425" spcFirstLastPara="1" rIns="91425" wrap="square" tIns="45700">
            <a:noAutofit/>
          </a:bodyPr>
          <a:lstStyle/>
          <a:p>
            <a:pPr indent="0" lvl="0" marL="0" marR="0" rtl="0" algn="ctr">
              <a:lnSpc>
                <a:spcPct val="65714"/>
              </a:lnSpc>
              <a:spcBef>
                <a:spcPts val="56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4 oz unflavored low-fat/skim milk or lactaid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idx="1" type="body"/>
          </p:nvPr>
        </p:nvSpPr>
        <p:spPr>
          <a:xfrm>
            <a:off x="1091014" y="4059168"/>
            <a:ext cx="3930600" cy="152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Family Style Meal Service</a:t>
            </a:r>
            <a:endParaRPr/>
          </a:p>
        </p:txBody>
      </p:sp>
      <p:sp>
        <p:nvSpPr>
          <p:cNvPr id="237" name="Google Shape;237;p33"/>
          <p:cNvSpPr txBox="1"/>
          <p:nvPr>
            <p:ph idx="2" type="body"/>
          </p:nvPr>
        </p:nvSpPr>
        <p:spPr>
          <a:xfrm>
            <a:off x="4946325" y="694375"/>
            <a:ext cx="7064400" cy="5260200"/>
          </a:xfrm>
          <a:prstGeom prst="rect">
            <a:avLst/>
          </a:prstGeom>
          <a:noFill/>
          <a:ln>
            <a:noFill/>
          </a:ln>
        </p:spPr>
        <p:txBody>
          <a:bodyPr anchorCtr="0" anchor="t" bIns="45700" lIns="91425" spcFirstLastPara="1" rIns="91425" wrap="square" tIns="45700">
            <a:noAutofit/>
          </a:bodyPr>
          <a:lstStyle/>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G</a:t>
            </a:r>
            <a:r>
              <a:rPr b="0" i="0" lang="en-US" sz="2500">
                <a:solidFill>
                  <a:srgbClr val="000000"/>
                </a:solidFill>
              </a:rPr>
              <a:t>reat way to allow children the freedom to make their own decisions </a:t>
            </a:r>
            <a:r>
              <a:rPr b="0" lang="en-US" sz="2500">
                <a:solidFill>
                  <a:srgbClr val="000000"/>
                </a:solidFill>
              </a:rPr>
              <a:t>about food choices</a:t>
            </a:r>
            <a:endParaRPr b="0" sz="2500">
              <a:solidFill>
                <a:srgbClr val="000000"/>
              </a:solidFill>
            </a:endParaRPr>
          </a:p>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Should be served on appropriate child-size tables with child-size plates and utensils</a:t>
            </a:r>
            <a:endParaRPr b="0" i="0" sz="2500">
              <a:solidFill>
                <a:srgbClr val="000000"/>
              </a:solidFill>
            </a:endParaRPr>
          </a:p>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P</a:t>
            </a:r>
            <a:r>
              <a:rPr b="0" i="0" lang="en-US" sz="2500">
                <a:solidFill>
                  <a:srgbClr val="000000"/>
                </a:solidFill>
              </a:rPr>
              <a:t>ass</a:t>
            </a:r>
            <a:r>
              <a:rPr b="0" lang="en-US" sz="2500">
                <a:solidFill>
                  <a:srgbClr val="000000"/>
                </a:solidFill>
              </a:rPr>
              <a:t>ing food</a:t>
            </a:r>
            <a:r>
              <a:rPr b="0" i="0" lang="en-US" sz="2500">
                <a:solidFill>
                  <a:srgbClr val="000000"/>
                </a:solidFill>
              </a:rPr>
              <a:t> in small containers </a:t>
            </a:r>
            <a:r>
              <a:rPr b="0" lang="en-US" sz="2500">
                <a:solidFill>
                  <a:srgbClr val="000000"/>
                </a:solidFill>
              </a:rPr>
              <a:t>lets </a:t>
            </a:r>
            <a:r>
              <a:rPr b="0" i="0" lang="en-US" sz="2500">
                <a:solidFill>
                  <a:srgbClr val="000000"/>
                </a:solidFill>
              </a:rPr>
              <a:t>children serve their own plates</a:t>
            </a:r>
            <a:endParaRPr b="0" i="0" sz="2500">
              <a:solidFill>
                <a:srgbClr val="000000"/>
              </a:solidFill>
            </a:endParaRPr>
          </a:p>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S</a:t>
            </a:r>
            <a:r>
              <a:rPr b="0" i="0" lang="en-US" sz="2500">
                <a:solidFill>
                  <a:srgbClr val="000000"/>
                </a:solidFill>
              </a:rPr>
              <a:t>mall pitchers on the table allow children to pour their own beverages</a:t>
            </a:r>
            <a:endParaRPr b="0" sz="2500">
              <a:solidFill>
                <a:srgbClr val="000000"/>
              </a:solidFill>
            </a:endParaRPr>
          </a:p>
          <a:p>
            <a:pPr indent="-228611" lvl="0" marL="228611" rtl="0" algn="l">
              <a:lnSpc>
                <a:spcPct val="100000"/>
              </a:lnSpc>
              <a:spcBef>
                <a:spcPts val="0"/>
              </a:spcBef>
              <a:spcAft>
                <a:spcPts val="0"/>
              </a:spcAft>
              <a:buClr>
                <a:srgbClr val="000000"/>
              </a:buClr>
              <a:buSzPts val="2500"/>
              <a:buChar char="▪"/>
            </a:pPr>
            <a:r>
              <a:rPr b="0" i="0" lang="en-US" sz="2500">
                <a:solidFill>
                  <a:srgbClr val="000000"/>
                </a:solidFill>
              </a:rPr>
              <a:t>Children </a:t>
            </a:r>
            <a:r>
              <a:rPr b="0" lang="en-US" sz="2500">
                <a:solidFill>
                  <a:srgbClr val="000000"/>
                </a:solidFill>
              </a:rPr>
              <a:t>ar</a:t>
            </a:r>
            <a:r>
              <a:rPr b="0" i="0" lang="en-US" sz="2500">
                <a:solidFill>
                  <a:srgbClr val="000000"/>
                </a:solidFill>
              </a:rPr>
              <a:t>e </a:t>
            </a:r>
            <a:r>
              <a:rPr b="0" lang="en-US" sz="2500">
                <a:solidFill>
                  <a:srgbClr val="000000"/>
                </a:solidFill>
              </a:rPr>
              <a:t>encouraged</a:t>
            </a:r>
            <a:r>
              <a:rPr b="0" i="0" lang="en-US" sz="2500">
                <a:solidFill>
                  <a:srgbClr val="000000"/>
                </a:solidFill>
              </a:rPr>
              <a:t> to help set and clear the table</a:t>
            </a:r>
            <a:endParaRPr b="0" sz="2500">
              <a:solidFill>
                <a:srgbClr val="000000"/>
              </a:solidFill>
            </a:endParaRPr>
          </a:p>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All food is served at the same time, and children are allowed to choose which of these foods they want and how much of it they want to eat (within reason)</a:t>
            </a:r>
            <a:endParaRPr b="0" sz="2500">
              <a:solidFill>
                <a:srgbClr val="000000"/>
              </a:solidFill>
            </a:endParaRPr>
          </a:p>
          <a:p>
            <a:pPr indent="-76211" lvl="0" marL="228611" rtl="0" algn="l">
              <a:lnSpc>
                <a:spcPct val="100000"/>
              </a:lnSpc>
              <a:spcBef>
                <a:spcPts val="1712"/>
              </a:spcBef>
              <a:spcAft>
                <a:spcPts val="0"/>
              </a:spcAft>
              <a:buClr>
                <a:srgbClr val="BE2D2D"/>
              </a:buClr>
              <a:buSzPts val="2400"/>
              <a:buFont typeface="Noto Sans"/>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txBox="1"/>
          <p:nvPr>
            <p:ph idx="1" type="body"/>
          </p:nvPr>
        </p:nvSpPr>
        <p:spPr>
          <a:xfrm>
            <a:off x="1275900" y="3300175"/>
            <a:ext cx="4178700" cy="278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5000"/>
              <a:buNone/>
            </a:pPr>
            <a:r>
              <a:rPr lang="en-US"/>
              <a:t>Benefits of Family Style Meal Service</a:t>
            </a:r>
            <a:endParaRPr/>
          </a:p>
        </p:txBody>
      </p:sp>
      <p:sp>
        <p:nvSpPr>
          <p:cNvPr id="243" name="Google Shape;243;p34"/>
          <p:cNvSpPr txBox="1"/>
          <p:nvPr>
            <p:ph idx="2" type="body"/>
          </p:nvPr>
        </p:nvSpPr>
        <p:spPr>
          <a:xfrm>
            <a:off x="5393325" y="1172275"/>
            <a:ext cx="6197700" cy="4728900"/>
          </a:xfrm>
          <a:prstGeom prst="rect">
            <a:avLst/>
          </a:prstGeom>
          <a:noFill/>
          <a:ln>
            <a:noFill/>
          </a:ln>
        </p:spPr>
        <p:txBody>
          <a:bodyPr anchorCtr="0" anchor="t" bIns="45700" lIns="91425" spcFirstLastPara="1" rIns="91425" wrap="square" tIns="45700">
            <a:noAutofit/>
          </a:bodyPr>
          <a:lstStyle/>
          <a:p>
            <a:pPr indent="-209559" lvl="1" marL="495325" rtl="0" algn="l">
              <a:lnSpc>
                <a:spcPct val="100000"/>
              </a:lnSpc>
              <a:spcBef>
                <a:spcPts val="0"/>
              </a:spcBef>
              <a:spcAft>
                <a:spcPts val="0"/>
              </a:spcAft>
              <a:buClr>
                <a:srgbClr val="000000"/>
              </a:buClr>
              <a:buSzPts val="2700"/>
              <a:buChar char="▪"/>
            </a:pPr>
            <a:r>
              <a:rPr lang="en-US" sz="2700">
                <a:solidFill>
                  <a:srgbClr val="000000"/>
                </a:solidFill>
              </a:rPr>
              <a:t>Develop fine motor skills such as</a:t>
            </a:r>
            <a:r>
              <a:rPr i="0" lang="en-US" sz="2700">
                <a:solidFill>
                  <a:srgbClr val="000000"/>
                </a:solidFill>
              </a:rPr>
              <a:t> pouring</a:t>
            </a:r>
            <a:r>
              <a:rPr lang="en-US" sz="2700">
                <a:solidFill>
                  <a:srgbClr val="000000"/>
                </a:solidFill>
              </a:rPr>
              <a:t> and</a:t>
            </a:r>
            <a:r>
              <a:rPr i="0" lang="en-US" sz="2700">
                <a:solidFill>
                  <a:srgbClr val="000000"/>
                </a:solidFill>
              </a:rPr>
              <a:t> scooping</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Participate</a:t>
            </a:r>
            <a:r>
              <a:rPr i="0" lang="en-US" sz="2700">
                <a:solidFill>
                  <a:srgbClr val="000000"/>
                </a:solidFill>
              </a:rPr>
              <a:t> in the entire meal from preparation to cleanup</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L</a:t>
            </a:r>
            <a:r>
              <a:rPr i="0" lang="en-US" sz="2700">
                <a:solidFill>
                  <a:srgbClr val="000000"/>
                </a:solidFill>
              </a:rPr>
              <a:t>earn about food safety</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E</a:t>
            </a:r>
            <a:r>
              <a:rPr i="0" lang="en-US" sz="2700">
                <a:solidFill>
                  <a:srgbClr val="000000"/>
                </a:solidFill>
              </a:rPr>
              <a:t>njoy </a:t>
            </a:r>
            <a:r>
              <a:rPr lang="en-US" sz="2700">
                <a:solidFill>
                  <a:srgbClr val="000000"/>
                </a:solidFill>
              </a:rPr>
              <a:t>a </a:t>
            </a:r>
            <a:r>
              <a:rPr i="0" lang="en-US" sz="2700">
                <a:solidFill>
                  <a:srgbClr val="000000"/>
                </a:solidFill>
              </a:rPr>
              <a:t>comfortable and relaxing meal setting</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Learn table manners</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Learn language and conversational skills</a:t>
            </a:r>
            <a:endParaRPr sz="2433">
              <a:solidFill>
                <a:srgbClr val="000000"/>
              </a:solidFill>
            </a:endParaRPr>
          </a:p>
          <a:p>
            <a:pPr indent="-209559" lvl="1" marL="495325" rtl="0" algn="l">
              <a:lnSpc>
                <a:spcPct val="100000"/>
              </a:lnSpc>
              <a:spcBef>
                <a:spcPts val="512"/>
              </a:spcBef>
              <a:spcAft>
                <a:spcPts val="0"/>
              </a:spcAft>
              <a:buClr>
                <a:srgbClr val="000000"/>
              </a:buClr>
              <a:buSzPts val="2700"/>
              <a:buChar char="▪"/>
            </a:pPr>
            <a:r>
              <a:rPr lang="en-US" sz="2700">
                <a:solidFill>
                  <a:srgbClr val="000000"/>
                </a:solidFill>
              </a:rPr>
              <a:t>Learn to take turns and share</a:t>
            </a:r>
            <a:endParaRPr sz="2433">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idx="1" type="body"/>
          </p:nvPr>
        </p:nvSpPr>
        <p:spPr>
          <a:xfrm>
            <a:off x="8661450" y="2245100"/>
            <a:ext cx="3174600" cy="3586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5000"/>
              <a:buNone/>
            </a:pPr>
            <a:r>
              <a:rPr lang="en-US"/>
              <a:t>Additional Benefits of Serving Meals</a:t>
            </a:r>
            <a:endParaRPr/>
          </a:p>
        </p:txBody>
      </p:sp>
      <p:sp>
        <p:nvSpPr>
          <p:cNvPr id="249" name="Google Shape;249;p35"/>
          <p:cNvSpPr txBox="1"/>
          <p:nvPr>
            <p:ph idx="2" type="body"/>
          </p:nvPr>
        </p:nvSpPr>
        <p:spPr>
          <a:xfrm>
            <a:off x="1459150" y="1304775"/>
            <a:ext cx="7202400" cy="4513500"/>
          </a:xfrm>
          <a:prstGeom prst="rect">
            <a:avLst/>
          </a:prstGeom>
          <a:noFill/>
          <a:ln>
            <a:noFill/>
          </a:ln>
        </p:spPr>
        <p:txBody>
          <a:bodyPr anchorCtr="0" anchor="t" bIns="45700" lIns="91425" spcFirstLastPara="1" rIns="91425" wrap="square" tIns="45700">
            <a:noAutofit/>
          </a:bodyPr>
          <a:lstStyle/>
          <a:p>
            <a:pPr indent="-228611" lvl="0" marL="228611" rtl="0" algn="l">
              <a:lnSpc>
                <a:spcPct val="100000"/>
              </a:lnSpc>
              <a:spcBef>
                <a:spcPts val="0"/>
              </a:spcBef>
              <a:spcAft>
                <a:spcPts val="0"/>
              </a:spcAft>
              <a:buClr>
                <a:srgbClr val="000000"/>
              </a:buClr>
              <a:buSzPts val="2500"/>
              <a:buChar char="▪"/>
            </a:pPr>
            <a:r>
              <a:rPr b="0" lang="en-US" sz="2500">
                <a:solidFill>
                  <a:srgbClr val="000000"/>
                </a:solidFill>
              </a:rPr>
              <a:t>When all children are offered the same food, it levels the playing field</a:t>
            </a:r>
            <a:endParaRPr b="0" sz="2500">
              <a:solidFill>
                <a:srgbClr val="000000"/>
              </a:solidFill>
            </a:endParaRPr>
          </a:p>
          <a:p>
            <a:pPr indent="-228611" lvl="0" marL="228611" rtl="0" algn="l">
              <a:lnSpc>
                <a:spcPct val="100000"/>
              </a:lnSpc>
              <a:spcBef>
                <a:spcPts val="1712"/>
              </a:spcBef>
              <a:spcAft>
                <a:spcPts val="0"/>
              </a:spcAft>
              <a:buClr>
                <a:srgbClr val="000000"/>
              </a:buClr>
              <a:buSzPts val="2500"/>
              <a:buChar char="▪"/>
            </a:pPr>
            <a:r>
              <a:rPr b="0" lang="en-US" sz="2500">
                <a:solidFill>
                  <a:srgbClr val="000000"/>
                </a:solidFill>
              </a:rPr>
              <a:t>When children bring food from home, you cannot be sure if all meals are nutritionally adequate</a:t>
            </a:r>
            <a:endParaRPr b="0" sz="2500">
              <a:solidFill>
                <a:srgbClr val="000000"/>
              </a:solidFill>
            </a:endParaRPr>
          </a:p>
          <a:p>
            <a:pPr indent="-228611" lvl="0" marL="228611" rtl="0" algn="l">
              <a:lnSpc>
                <a:spcPct val="100000"/>
              </a:lnSpc>
              <a:spcBef>
                <a:spcPts val="1712"/>
              </a:spcBef>
              <a:spcAft>
                <a:spcPts val="0"/>
              </a:spcAft>
              <a:buClr>
                <a:srgbClr val="000000"/>
              </a:buClr>
              <a:buSzPts val="2500"/>
              <a:buChar char="▪"/>
            </a:pPr>
            <a:r>
              <a:rPr b="0" lang="en-US" sz="2500">
                <a:solidFill>
                  <a:srgbClr val="000000"/>
                </a:solidFill>
              </a:rPr>
              <a:t>Not all parents have the ability to provide nutritious food</a:t>
            </a:r>
            <a:endParaRPr b="0" sz="2500">
              <a:solidFill>
                <a:srgbClr val="000000"/>
              </a:solidFill>
            </a:endParaRPr>
          </a:p>
          <a:p>
            <a:pPr indent="-228611" lvl="0" marL="228611" rtl="0" algn="l">
              <a:lnSpc>
                <a:spcPct val="100000"/>
              </a:lnSpc>
              <a:spcBef>
                <a:spcPts val="1712"/>
              </a:spcBef>
              <a:spcAft>
                <a:spcPts val="0"/>
              </a:spcAft>
              <a:buClr>
                <a:srgbClr val="000000"/>
              </a:buClr>
              <a:buSzPts val="2500"/>
              <a:buChar char="▪"/>
            </a:pPr>
            <a:r>
              <a:rPr b="0" lang="en-US" sz="2500">
                <a:solidFill>
                  <a:srgbClr val="000000"/>
                </a:solidFill>
              </a:rPr>
              <a:t>Children will not be envious of what a friend has to eat</a:t>
            </a:r>
            <a:endParaRPr b="0" sz="2500">
              <a:solidFill>
                <a:srgbClr val="000000"/>
              </a:solidFill>
            </a:endParaRPr>
          </a:p>
          <a:p>
            <a:pPr indent="-228611" lvl="0" marL="228611" rtl="0" algn="l">
              <a:lnSpc>
                <a:spcPct val="100000"/>
              </a:lnSpc>
              <a:spcBef>
                <a:spcPts val="1712"/>
              </a:spcBef>
              <a:spcAft>
                <a:spcPts val="0"/>
              </a:spcAft>
              <a:buClr>
                <a:srgbClr val="000000"/>
              </a:buClr>
              <a:buSzPts val="2500"/>
              <a:buChar char="▪"/>
            </a:pPr>
            <a:r>
              <a:rPr b="0" lang="en-US" sz="2500">
                <a:solidFill>
                  <a:srgbClr val="000000"/>
                </a:solidFill>
              </a:rPr>
              <a:t>If</a:t>
            </a:r>
            <a:r>
              <a:rPr b="0" lang="en-US" sz="2500">
                <a:solidFill>
                  <a:srgbClr val="000000"/>
                </a:solidFill>
              </a:rPr>
              <a:t> you participate in CACFP, you will get meal and snack reimbursements from the federal government, important financial help </a:t>
            </a:r>
            <a:endParaRPr b="0" sz="2500">
              <a:solidFill>
                <a:srgbClr val="000000"/>
              </a:solidFill>
            </a:endParaRPr>
          </a:p>
          <a:p>
            <a:pPr indent="-101611" lvl="0" marL="228611" rtl="0" algn="l">
              <a:lnSpc>
                <a:spcPct val="100000"/>
              </a:lnSpc>
              <a:spcBef>
                <a:spcPts val="1712"/>
              </a:spcBef>
              <a:spcAft>
                <a:spcPts val="0"/>
              </a:spcAft>
              <a:buClr>
                <a:srgbClr val="BE2D2D"/>
              </a:buClr>
              <a:buSzPts val="2000"/>
              <a:buFont typeface="Noto Sans"/>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