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Assistant"/>
      <p:regular r:id="rId19"/>
      <p:bold r:id="rId20"/>
    </p:embeddedFont>
    <p:embeddedFont>
      <p:font typeface="Oswald SemiBold"/>
      <p:regular r:id="rId21"/>
      <p:bold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ssistant-bold.fntdata"/><Relationship Id="rId22" Type="http://schemas.openxmlformats.org/officeDocument/2006/relationships/font" Target="fonts/OswaldSemiBold-bold.fntdata"/><Relationship Id="rId21" Type="http://schemas.openxmlformats.org/officeDocument/2006/relationships/font" Target="fonts/OswaldSemiBold-regular.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ssistan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txBox="1"/>
          <p:nvPr>
            <p:ph idx="1" type="body"/>
          </p:nvPr>
        </p:nvSpPr>
        <p:spPr>
          <a:xfrm>
            <a:off x="707700" y="4447450"/>
            <a:ext cx="5661650" cy="421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12: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make note to discuss WG and WGR grains</a:t>
            </a:r>
            <a:endParaRPr/>
          </a:p>
        </p:txBody>
      </p:sp>
      <p:sp>
        <p:nvSpPr>
          <p:cNvPr id="203" name="Google Shape;2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898692bdb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898692bdbb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Title">
  <p:cSld name="Light Title">
    <p:bg>
      <p:bgPr>
        <a:blipFill>
          <a:blip r:embed="rId2">
            <a:alphaModFix/>
          </a:blip>
          <a:stretch>
            <a:fillRect/>
          </a:stretch>
        </a:blipFill>
      </p:bgPr>
    </p:bg>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3">
            <a:alphaModFix/>
          </a:blip>
          <a:srcRect b="0" l="0" r="0" t="0"/>
          <a:stretch/>
        </p:blipFill>
        <p:spPr>
          <a:xfrm>
            <a:off x="7264400" y="5014164"/>
            <a:ext cx="3454400" cy="1561027"/>
          </a:xfrm>
          <a:prstGeom prst="rect">
            <a:avLst/>
          </a:prstGeom>
          <a:noFill/>
          <a:ln>
            <a:noFill/>
          </a:ln>
        </p:spPr>
      </p:pic>
      <p:sp>
        <p:nvSpPr>
          <p:cNvPr id="8" name="Google Shape;8;p2"/>
          <p:cNvSpPr txBox="1"/>
          <p:nvPr>
            <p:ph idx="1" type="body"/>
          </p:nvPr>
        </p:nvSpPr>
        <p:spPr>
          <a:xfrm>
            <a:off x="914400" y="939800"/>
            <a:ext cx="7569200" cy="2743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760"/>
              </a:spcBef>
              <a:spcAft>
                <a:spcPts val="0"/>
              </a:spcAft>
              <a:buClr>
                <a:srgbClr val="BE2D2D"/>
              </a:buClr>
              <a:buSzPts val="8800"/>
              <a:buFont typeface="Arial"/>
              <a:buNone/>
              <a:defRPr b="0" i="0" sz="8800" u="none" cap="none" strike="noStrike">
                <a:solidFill>
                  <a:srgbClr val="BE2D2D"/>
                </a:solidFill>
                <a:latin typeface="Oswald"/>
                <a:ea typeface="Oswald"/>
                <a:cs typeface="Oswald"/>
                <a:sym typeface="Oswald"/>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 name="Google Shape;9;p2"/>
          <p:cNvSpPr txBox="1"/>
          <p:nvPr>
            <p:ph idx="2" type="body"/>
          </p:nvPr>
        </p:nvSpPr>
        <p:spPr>
          <a:xfrm>
            <a:off x="914400" y="4089400"/>
            <a:ext cx="7620000"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80"/>
              </a:spcBef>
              <a:spcAft>
                <a:spcPts val="0"/>
              </a:spcAft>
              <a:buClr>
                <a:srgbClr val="000D2F"/>
              </a:buClr>
              <a:buSzPts val="4400"/>
              <a:buFont typeface="Arial"/>
              <a:buNone/>
              <a:defRPr b="0" i="0" sz="4400"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 name="Google Shape;10;p2"/>
          <p:cNvSpPr txBox="1"/>
          <p:nvPr>
            <p:ph idx="3" type="body"/>
          </p:nvPr>
        </p:nvSpPr>
        <p:spPr>
          <a:xfrm>
            <a:off x="914400" y="5867400"/>
            <a:ext cx="5588000" cy="5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000D2F"/>
              </a:buClr>
              <a:buSzPts val="2933"/>
              <a:buFont typeface="Arial"/>
              <a:buNone/>
              <a:defRPr b="0" i="0" sz="2933"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Text/Picture">
  <p:cSld name="Dark Text/Picture">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1"/>
          <p:cNvSpPr txBox="1"/>
          <p:nvPr>
            <p:ph idx="1" type="body"/>
          </p:nvPr>
        </p:nvSpPr>
        <p:spPr>
          <a:xfrm>
            <a:off x="711200" y="694763"/>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2" name="Google Shape;62;p11"/>
          <p:cNvSpPr txBox="1"/>
          <p:nvPr>
            <p:ph idx="2" type="body"/>
          </p:nvPr>
        </p:nvSpPr>
        <p:spPr>
          <a:xfrm>
            <a:off x="711200" y="1815998"/>
            <a:ext cx="5815569"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BE2D2D"/>
              </a:buClr>
              <a:buSzPts val="2933"/>
              <a:buFont typeface="Arial"/>
              <a:buNone/>
              <a:defRPr b="1" i="0" sz="29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3" name="Google Shape;63;p11"/>
          <p:cNvSpPr txBox="1"/>
          <p:nvPr>
            <p:ph idx="3" type="body"/>
          </p:nvPr>
        </p:nvSpPr>
        <p:spPr>
          <a:xfrm>
            <a:off x="711201" y="2677917"/>
            <a:ext cx="5909803" cy="26665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lt1"/>
              </a:buClr>
              <a:buSzPts val="2133"/>
              <a:buFont typeface="Arial"/>
              <a:buNone/>
              <a:defRPr b="0" i="0" sz="2133"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4" name="Google Shape;64;p11"/>
          <p:cNvSpPr/>
          <p:nvPr>
            <p:ph idx="4" type="pic"/>
          </p:nvPr>
        </p:nvSpPr>
        <p:spPr>
          <a:xfrm>
            <a:off x="7241067" y="1468438"/>
            <a:ext cx="4229100" cy="392112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Points">
  <p:cSld name="1_Three Points">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2"/>
          <p:cNvSpPr txBox="1"/>
          <p:nvPr>
            <p:ph idx="1" type="body"/>
          </p:nvPr>
        </p:nvSpPr>
        <p:spPr>
          <a:xfrm>
            <a:off x="762000" y="4326855"/>
            <a:ext cx="454556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7" name="Google Shape;67;p12"/>
          <p:cNvSpPr txBox="1"/>
          <p:nvPr>
            <p:ph idx="2" type="body"/>
          </p:nvPr>
        </p:nvSpPr>
        <p:spPr>
          <a:xfrm>
            <a:off x="6451600" y="149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8" name="Google Shape;68;p12"/>
          <p:cNvSpPr txBox="1"/>
          <p:nvPr>
            <p:ph idx="3" type="body"/>
          </p:nvPr>
        </p:nvSpPr>
        <p:spPr>
          <a:xfrm>
            <a:off x="6451600" y="202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9" name="Google Shape;69;p12"/>
          <p:cNvSpPr txBox="1"/>
          <p:nvPr>
            <p:ph idx="4" type="body"/>
          </p:nvPr>
        </p:nvSpPr>
        <p:spPr>
          <a:xfrm>
            <a:off x="6471684" y="319946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0" name="Google Shape;70;p12"/>
          <p:cNvSpPr txBox="1"/>
          <p:nvPr>
            <p:ph idx="5" type="body"/>
          </p:nvPr>
        </p:nvSpPr>
        <p:spPr>
          <a:xfrm>
            <a:off x="6471684" y="372700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1" name="Google Shape;71;p12"/>
          <p:cNvSpPr txBox="1"/>
          <p:nvPr>
            <p:ph idx="6" type="body"/>
          </p:nvPr>
        </p:nvSpPr>
        <p:spPr>
          <a:xfrm>
            <a:off x="6431516" y="490032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2" name="Google Shape;72;p12"/>
          <p:cNvSpPr txBox="1"/>
          <p:nvPr>
            <p:ph idx="7" type="body"/>
          </p:nvPr>
        </p:nvSpPr>
        <p:spPr>
          <a:xfrm>
            <a:off x="6431516" y="542786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3" name="Google Shape;73;p12"/>
          <p:cNvSpPr/>
          <p:nvPr>
            <p:ph idx="8" type="pic"/>
          </p:nvPr>
        </p:nvSpPr>
        <p:spPr>
          <a:xfrm>
            <a:off x="0" y="0"/>
            <a:ext cx="5537200" cy="3429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Content">
  <p:cSld name="1_Two-Content">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3"/>
          <p:cNvSpPr txBox="1"/>
          <p:nvPr>
            <p:ph idx="1" type="body"/>
          </p:nvPr>
        </p:nvSpPr>
        <p:spPr>
          <a:xfrm>
            <a:off x="558801" y="990600"/>
            <a:ext cx="518159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BE2D2D"/>
              </a:buClr>
              <a:buSzPts val="5000"/>
              <a:buFont typeface="Arial"/>
              <a:buNone/>
              <a:defRPr b="0" i="0" sz="5000" u="none" cap="none" strike="noStrike">
                <a:solidFill>
                  <a:srgbClr val="BE2D2D"/>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6" name="Google Shape;76;p13"/>
          <p:cNvSpPr txBox="1"/>
          <p:nvPr>
            <p:ph idx="2" type="body"/>
          </p:nvPr>
        </p:nvSpPr>
        <p:spPr>
          <a:xfrm>
            <a:off x="558801" y="2717800"/>
            <a:ext cx="5181600" cy="381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7" name="Google Shape;77;p13"/>
          <p:cNvSpPr/>
          <p:nvPr>
            <p:ph idx="3" type="pic"/>
          </p:nvPr>
        </p:nvSpPr>
        <p:spPr>
          <a:xfrm>
            <a:off x="6553200" y="0"/>
            <a:ext cx="5638800" cy="6858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 Dark">
  <p:cSld name="Three Points - Dark">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4"/>
          <p:cNvSpPr txBox="1"/>
          <p:nvPr>
            <p:ph idx="1" type="body"/>
          </p:nvPr>
        </p:nvSpPr>
        <p:spPr>
          <a:xfrm>
            <a:off x="1376892" y="4431414"/>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0" name="Google Shape;80;p14"/>
          <p:cNvSpPr txBox="1"/>
          <p:nvPr>
            <p:ph idx="2" type="body"/>
          </p:nvPr>
        </p:nvSpPr>
        <p:spPr>
          <a:xfrm>
            <a:off x="5994400" y="99836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1" name="Google Shape;81;p14"/>
          <p:cNvSpPr txBox="1"/>
          <p:nvPr>
            <p:ph idx="3" type="body"/>
          </p:nvPr>
        </p:nvSpPr>
        <p:spPr>
          <a:xfrm>
            <a:off x="5994400" y="1525909"/>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2" name="Google Shape;82;p14"/>
          <p:cNvSpPr txBox="1"/>
          <p:nvPr>
            <p:ph idx="4" type="body"/>
          </p:nvPr>
        </p:nvSpPr>
        <p:spPr>
          <a:xfrm>
            <a:off x="5994400" y="276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3" name="Google Shape;83;p14"/>
          <p:cNvSpPr txBox="1"/>
          <p:nvPr>
            <p:ph idx="5" type="body"/>
          </p:nvPr>
        </p:nvSpPr>
        <p:spPr>
          <a:xfrm>
            <a:off x="5994400" y="329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4" name="Google Shape;84;p14"/>
          <p:cNvSpPr txBox="1"/>
          <p:nvPr>
            <p:ph idx="6" type="body"/>
          </p:nvPr>
        </p:nvSpPr>
        <p:spPr>
          <a:xfrm>
            <a:off x="5994400" y="4564267"/>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5" name="Google Shape;85;p14"/>
          <p:cNvSpPr txBox="1"/>
          <p:nvPr>
            <p:ph idx="7" type="body"/>
          </p:nvPr>
        </p:nvSpPr>
        <p:spPr>
          <a:xfrm>
            <a:off x="5994400" y="5091814"/>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 Light">
  <p:cSld name="Three Points - Light">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15"/>
          <p:cNvSpPr txBox="1"/>
          <p:nvPr>
            <p:ph idx="1" type="body"/>
          </p:nvPr>
        </p:nvSpPr>
        <p:spPr>
          <a:xfrm>
            <a:off x="1376892" y="4431414"/>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8" name="Google Shape;88;p15"/>
          <p:cNvSpPr txBox="1"/>
          <p:nvPr>
            <p:ph idx="2" type="body"/>
          </p:nvPr>
        </p:nvSpPr>
        <p:spPr>
          <a:xfrm>
            <a:off x="5994400" y="99836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9" name="Google Shape;89;p15"/>
          <p:cNvSpPr txBox="1"/>
          <p:nvPr>
            <p:ph idx="3" type="body"/>
          </p:nvPr>
        </p:nvSpPr>
        <p:spPr>
          <a:xfrm>
            <a:off x="5994400" y="1525909"/>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0" name="Google Shape;90;p15"/>
          <p:cNvSpPr txBox="1"/>
          <p:nvPr>
            <p:ph idx="4" type="body"/>
          </p:nvPr>
        </p:nvSpPr>
        <p:spPr>
          <a:xfrm>
            <a:off x="5994400" y="276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1" name="Google Shape;91;p15"/>
          <p:cNvSpPr txBox="1"/>
          <p:nvPr>
            <p:ph idx="5" type="body"/>
          </p:nvPr>
        </p:nvSpPr>
        <p:spPr>
          <a:xfrm>
            <a:off x="5994400" y="329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2" name="Google Shape;92;p15"/>
          <p:cNvSpPr txBox="1"/>
          <p:nvPr>
            <p:ph idx="6" type="body"/>
          </p:nvPr>
        </p:nvSpPr>
        <p:spPr>
          <a:xfrm>
            <a:off x="5994400" y="4564267"/>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3" name="Google Shape;93;p15"/>
          <p:cNvSpPr txBox="1"/>
          <p:nvPr>
            <p:ph idx="7" type="body"/>
          </p:nvPr>
        </p:nvSpPr>
        <p:spPr>
          <a:xfrm>
            <a:off x="5994400" y="5091814"/>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Light - Inverse">
  <p:cSld name="Three Points Light - Inverse">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6"/>
          <p:cNvSpPr txBox="1"/>
          <p:nvPr>
            <p:ph idx="1" type="body"/>
          </p:nvPr>
        </p:nvSpPr>
        <p:spPr>
          <a:xfrm>
            <a:off x="6959600" y="4626853"/>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6" name="Google Shape;96;p16"/>
          <p:cNvSpPr txBox="1"/>
          <p:nvPr>
            <p:ph idx="2" type="body"/>
          </p:nvPr>
        </p:nvSpPr>
        <p:spPr>
          <a:xfrm>
            <a:off x="965200" y="11938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7" name="Google Shape;97;p16"/>
          <p:cNvSpPr txBox="1"/>
          <p:nvPr>
            <p:ph idx="3" type="body"/>
          </p:nvPr>
        </p:nvSpPr>
        <p:spPr>
          <a:xfrm>
            <a:off x="965200" y="17213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8" name="Google Shape;98;p16"/>
          <p:cNvSpPr txBox="1"/>
          <p:nvPr>
            <p:ph idx="4" type="body"/>
          </p:nvPr>
        </p:nvSpPr>
        <p:spPr>
          <a:xfrm>
            <a:off x="965200" y="2964039"/>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9" name="Google Shape;99;p16"/>
          <p:cNvSpPr txBox="1"/>
          <p:nvPr>
            <p:ph idx="5" type="body"/>
          </p:nvPr>
        </p:nvSpPr>
        <p:spPr>
          <a:xfrm>
            <a:off x="965200" y="3491586"/>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0" name="Google Shape;100;p16"/>
          <p:cNvSpPr txBox="1"/>
          <p:nvPr>
            <p:ph idx="6" type="body"/>
          </p:nvPr>
        </p:nvSpPr>
        <p:spPr>
          <a:xfrm>
            <a:off x="965200" y="4759705"/>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1" name="Google Shape;101;p16"/>
          <p:cNvSpPr txBox="1"/>
          <p:nvPr>
            <p:ph idx="7" type="body"/>
          </p:nvPr>
        </p:nvSpPr>
        <p:spPr>
          <a:xfrm>
            <a:off x="965200" y="5287253"/>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Main Ideas">
  <p:cSld name="Four Main Ideas">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17"/>
          <p:cNvSpPr/>
          <p:nvPr/>
        </p:nvSpPr>
        <p:spPr>
          <a:xfrm>
            <a:off x="976372" y="4909688"/>
            <a:ext cx="3759925" cy="1262512"/>
          </a:xfrm>
          <a:prstGeom prst="rect">
            <a:avLst/>
          </a:prstGeom>
          <a:solidFill>
            <a:srgbClr val="254E72">
              <a:alpha val="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7"/>
          <p:cNvSpPr/>
          <p:nvPr/>
        </p:nvSpPr>
        <p:spPr>
          <a:xfrm>
            <a:off x="976372" y="2999740"/>
            <a:ext cx="3759925" cy="1262512"/>
          </a:xfrm>
          <a:prstGeom prst="rect">
            <a:avLst/>
          </a:prstGeom>
          <a:solidFill>
            <a:srgbClr val="254E72">
              <a:alpha val="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7"/>
          <p:cNvSpPr/>
          <p:nvPr/>
        </p:nvSpPr>
        <p:spPr>
          <a:xfrm>
            <a:off x="5300160" y="4909688"/>
            <a:ext cx="3759925" cy="1262512"/>
          </a:xfrm>
          <a:prstGeom prst="rect">
            <a:avLst/>
          </a:prstGeom>
          <a:solidFill>
            <a:srgbClr val="254E72">
              <a:alpha val="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7"/>
          <p:cNvSpPr/>
          <p:nvPr/>
        </p:nvSpPr>
        <p:spPr>
          <a:xfrm>
            <a:off x="5300160" y="2999740"/>
            <a:ext cx="3759925" cy="1262512"/>
          </a:xfrm>
          <a:prstGeom prst="rect">
            <a:avLst/>
          </a:prstGeom>
          <a:solidFill>
            <a:srgbClr val="254E72">
              <a:alpha val="627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7"/>
          <p:cNvSpPr txBox="1"/>
          <p:nvPr>
            <p:ph idx="1" type="body"/>
          </p:nvPr>
        </p:nvSpPr>
        <p:spPr>
          <a:xfrm>
            <a:off x="976372" y="787400"/>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8" name="Google Shape;108;p17"/>
          <p:cNvSpPr txBox="1"/>
          <p:nvPr>
            <p:ph idx="2" type="body"/>
          </p:nvPr>
        </p:nvSpPr>
        <p:spPr>
          <a:xfrm>
            <a:off x="1433933" y="3249394"/>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9" name="Google Shape;109;p17"/>
          <p:cNvSpPr txBox="1"/>
          <p:nvPr>
            <p:ph idx="3" type="body"/>
          </p:nvPr>
        </p:nvSpPr>
        <p:spPr>
          <a:xfrm>
            <a:off x="5757721" y="3249394"/>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0" name="Google Shape;110;p17"/>
          <p:cNvSpPr txBox="1"/>
          <p:nvPr>
            <p:ph idx="4" type="body"/>
          </p:nvPr>
        </p:nvSpPr>
        <p:spPr>
          <a:xfrm>
            <a:off x="5757721" y="5159342"/>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1" name="Google Shape;111;p17"/>
          <p:cNvSpPr txBox="1"/>
          <p:nvPr>
            <p:ph idx="5" type="body"/>
          </p:nvPr>
        </p:nvSpPr>
        <p:spPr>
          <a:xfrm>
            <a:off x="1433933" y="5159342"/>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Text/Two Pic">
  <p:cSld name="1_Two Text/Two Pic">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8"/>
          <p:cNvSpPr txBox="1"/>
          <p:nvPr>
            <p:ph idx="1" type="body"/>
          </p:nvPr>
        </p:nvSpPr>
        <p:spPr>
          <a:xfrm>
            <a:off x="1473200" y="358962"/>
            <a:ext cx="4142015"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4" name="Google Shape;114;p18"/>
          <p:cNvSpPr txBox="1"/>
          <p:nvPr>
            <p:ph idx="2" type="body"/>
          </p:nvPr>
        </p:nvSpPr>
        <p:spPr>
          <a:xfrm>
            <a:off x="1473200" y="896679"/>
            <a:ext cx="4142015" cy="20243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5" name="Google Shape;115;p18"/>
          <p:cNvSpPr txBox="1"/>
          <p:nvPr>
            <p:ph idx="3" type="body"/>
          </p:nvPr>
        </p:nvSpPr>
        <p:spPr>
          <a:xfrm>
            <a:off x="1476745" y="3937000"/>
            <a:ext cx="4142015"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6" name="Google Shape;116;p18"/>
          <p:cNvSpPr txBox="1"/>
          <p:nvPr>
            <p:ph idx="4" type="body"/>
          </p:nvPr>
        </p:nvSpPr>
        <p:spPr>
          <a:xfrm>
            <a:off x="1476745" y="4474718"/>
            <a:ext cx="4142015" cy="20243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7" name="Google Shape;117;p18"/>
          <p:cNvSpPr/>
          <p:nvPr>
            <p:ph idx="5" type="pic"/>
          </p:nvPr>
        </p:nvSpPr>
        <p:spPr>
          <a:xfrm>
            <a:off x="6576786" y="0"/>
            <a:ext cx="5615214" cy="3429000"/>
          </a:xfrm>
          <a:prstGeom prst="rect">
            <a:avLst/>
          </a:prstGeom>
          <a:noFill/>
          <a:ln>
            <a:noFill/>
          </a:ln>
        </p:spPr>
      </p:sp>
      <p:sp>
        <p:nvSpPr>
          <p:cNvPr id="118" name="Google Shape;118;p18"/>
          <p:cNvSpPr/>
          <p:nvPr>
            <p:ph idx="6" type="pic"/>
          </p:nvPr>
        </p:nvSpPr>
        <p:spPr>
          <a:xfrm>
            <a:off x="6554340" y="3429000"/>
            <a:ext cx="5615214" cy="3429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p:cSld name="Four Points">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19"/>
          <p:cNvSpPr txBox="1"/>
          <p:nvPr>
            <p:ph idx="1" type="body"/>
          </p:nvPr>
        </p:nvSpPr>
        <p:spPr>
          <a:xfrm>
            <a:off x="514154" y="685800"/>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1" name="Google Shape;121;p19"/>
          <p:cNvSpPr txBox="1"/>
          <p:nvPr>
            <p:ph idx="2" type="body"/>
          </p:nvPr>
        </p:nvSpPr>
        <p:spPr>
          <a:xfrm>
            <a:off x="4521200" y="685800"/>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2" name="Google Shape;122;p19"/>
          <p:cNvSpPr txBox="1"/>
          <p:nvPr>
            <p:ph idx="3" type="body"/>
          </p:nvPr>
        </p:nvSpPr>
        <p:spPr>
          <a:xfrm>
            <a:off x="4877047" y="1576552"/>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3" name="Google Shape;123;p19"/>
          <p:cNvSpPr txBox="1"/>
          <p:nvPr>
            <p:ph idx="4" type="body"/>
          </p:nvPr>
        </p:nvSpPr>
        <p:spPr>
          <a:xfrm>
            <a:off x="4521200" y="3557294"/>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4" name="Google Shape;124;p19"/>
          <p:cNvSpPr txBox="1"/>
          <p:nvPr>
            <p:ph idx="5" type="body"/>
          </p:nvPr>
        </p:nvSpPr>
        <p:spPr>
          <a:xfrm>
            <a:off x="4877047" y="4448046"/>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5" name="Google Shape;125;p19"/>
          <p:cNvSpPr txBox="1"/>
          <p:nvPr>
            <p:ph idx="6" type="body"/>
          </p:nvPr>
        </p:nvSpPr>
        <p:spPr>
          <a:xfrm>
            <a:off x="8398357" y="679302"/>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6" name="Google Shape;126;p19"/>
          <p:cNvSpPr txBox="1"/>
          <p:nvPr>
            <p:ph idx="7" type="body"/>
          </p:nvPr>
        </p:nvSpPr>
        <p:spPr>
          <a:xfrm>
            <a:off x="8754204" y="1570054"/>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7" name="Google Shape;127;p19"/>
          <p:cNvSpPr txBox="1"/>
          <p:nvPr>
            <p:ph idx="8" type="body"/>
          </p:nvPr>
        </p:nvSpPr>
        <p:spPr>
          <a:xfrm>
            <a:off x="8374729" y="3563792"/>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8" name="Google Shape;128;p19"/>
          <p:cNvSpPr txBox="1"/>
          <p:nvPr>
            <p:ph idx="9" type="body"/>
          </p:nvPr>
        </p:nvSpPr>
        <p:spPr>
          <a:xfrm>
            <a:off x="8730576" y="4454544"/>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Alt">
  <p:cSld name="Four Points Alt">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20"/>
          <p:cNvSpPr txBox="1"/>
          <p:nvPr>
            <p:ph idx="1" type="body"/>
          </p:nvPr>
        </p:nvSpPr>
        <p:spPr>
          <a:xfrm>
            <a:off x="508000" y="685800"/>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1" name="Google Shape;131;p20"/>
          <p:cNvSpPr txBox="1"/>
          <p:nvPr>
            <p:ph idx="2" type="body"/>
          </p:nvPr>
        </p:nvSpPr>
        <p:spPr>
          <a:xfrm>
            <a:off x="4572000" y="685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2" name="Google Shape;132;p20"/>
          <p:cNvSpPr txBox="1"/>
          <p:nvPr>
            <p:ph idx="3" type="body"/>
          </p:nvPr>
        </p:nvSpPr>
        <p:spPr>
          <a:xfrm>
            <a:off x="4992833" y="1244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3" name="Google Shape;133;p20"/>
          <p:cNvSpPr txBox="1"/>
          <p:nvPr>
            <p:ph idx="4" type="body"/>
          </p:nvPr>
        </p:nvSpPr>
        <p:spPr>
          <a:xfrm>
            <a:off x="4572000" y="2209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4" name="Google Shape;134;p20"/>
          <p:cNvSpPr txBox="1"/>
          <p:nvPr>
            <p:ph idx="5" type="body"/>
          </p:nvPr>
        </p:nvSpPr>
        <p:spPr>
          <a:xfrm>
            <a:off x="4992833" y="2768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5" name="Google Shape;135;p20"/>
          <p:cNvSpPr txBox="1"/>
          <p:nvPr>
            <p:ph idx="6" type="body"/>
          </p:nvPr>
        </p:nvSpPr>
        <p:spPr>
          <a:xfrm>
            <a:off x="4572000" y="3733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6" name="Google Shape;136;p20"/>
          <p:cNvSpPr txBox="1"/>
          <p:nvPr>
            <p:ph idx="7" type="body"/>
          </p:nvPr>
        </p:nvSpPr>
        <p:spPr>
          <a:xfrm>
            <a:off x="4992833" y="4292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7" name="Google Shape;137;p20"/>
          <p:cNvSpPr txBox="1"/>
          <p:nvPr>
            <p:ph idx="8" type="body"/>
          </p:nvPr>
        </p:nvSpPr>
        <p:spPr>
          <a:xfrm>
            <a:off x="4572000" y="5257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8" name="Google Shape;138;p20"/>
          <p:cNvSpPr txBox="1"/>
          <p:nvPr>
            <p:ph idx="9" type="body"/>
          </p:nvPr>
        </p:nvSpPr>
        <p:spPr>
          <a:xfrm>
            <a:off x="4992833" y="5816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Points w/ Bullets">
  <p:cSld name="1_Four Points w/ Bullets">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idx="1" type="body"/>
          </p:nvPr>
        </p:nvSpPr>
        <p:spPr>
          <a:xfrm>
            <a:off x="1371600" y="4749800"/>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5638800" y="939800"/>
            <a:ext cx="6197600" cy="5334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1712"/>
              </a:spcBef>
              <a:spcAft>
                <a:spcPts val="0"/>
              </a:spcAft>
              <a:buClr>
                <a:srgbClr val="BE2D2D"/>
              </a:buClr>
              <a:buSzPts val="2400"/>
              <a:buFont typeface="Noto Sans"/>
              <a:buChar char="▪"/>
              <a:defRPr b="1" i="0" sz="2400" u="none" cap="none" strike="noStrike">
                <a:solidFill>
                  <a:srgbClr val="BE2D2D"/>
                </a:solidFill>
                <a:latin typeface="Calibri"/>
                <a:ea typeface="Calibri"/>
                <a:cs typeface="Calibri"/>
                <a:sym typeface="Calibri"/>
              </a:defRPr>
            </a:lvl1pPr>
            <a:lvl2pPr indent="-364045" lvl="1" marL="914400" marR="0" rtl="0" algn="l">
              <a:lnSpc>
                <a:spcPct val="100000"/>
              </a:lnSpc>
              <a:spcBef>
                <a:spcPts val="512"/>
              </a:spcBef>
              <a:spcAft>
                <a:spcPts val="0"/>
              </a:spcAft>
              <a:buClr>
                <a:schemeClr val="dk1"/>
              </a:buClr>
              <a:buSzPts val="2133"/>
              <a:buFont typeface="Noto Sans"/>
              <a:buChar char="▪"/>
              <a:defRPr b="0" i="0" sz="2133" u="none" cap="none" strike="noStrike">
                <a:solidFill>
                  <a:schemeClr val="dk1"/>
                </a:solidFill>
                <a:latin typeface="Calibri"/>
                <a:ea typeface="Calibri"/>
                <a:cs typeface="Calibri"/>
                <a:sym typeface="Calibri"/>
              </a:defRPr>
            </a:lvl2pPr>
            <a:lvl3pPr indent="-330200" lvl="2" marL="1371600" marR="0" rtl="0" algn="l">
              <a:lnSpc>
                <a:spcPct val="100000"/>
              </a:lnSpc>
              <a:spcBef>
                <a:spcPts val="512"/>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512"/>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512"/>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2 - Inverse">
  <p:cSld name="Four Points 2 - Inverse">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21"/>
          <p:cNvSpPr txBox="1"/>
          <p:nvPr>
            <p:ph idx="1" type="body"/>
          </p:nvPr>
        </p:nvSpPr>
        <p:spPr>
          <a:xfrm>
            <a:off x="8890000" y="715108"/>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1" name="Google Shape;141;p21"/>
          <p:cNvSpPr txBox="1"/>
          <p:nvPr>
            <p:ph idx="2" type="body"/>
          </p:nvPr>
        </p:nvSpPr>
        <p:spPr>
          <a:xfrm>
            <a:off x="660400" y="715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2" name="Google Shape;142;p21"/>
          <p:cNvSpPr txBox="1"/>
          <p:nvPr>
            <p:ph idx="3" type="body"/>
          </p:nvPr>
        </p:nvSpPr>
        <p:spPr>
          <a:xfrm>
            <a:off x="1081233" y="1273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3" name="Google Shape;143;p21"/>
          <p:cNvSpPr txBox="1"/>
          <p:nvPr>
            <p:ph idx="4" type="body"/>
          </p:nvPr>
        </p:nvSpPr>
        <p:spPr>
          <a:xfrm>
            <a:off x="660400" y="2239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4" name="Google Shape;144;p21"/>
          <p:cNvSpPr txBox="1"/>
          <p:nvPr>
            <p:ph idx="5" type="body"/>
          </p:nvPr>
        </p:nvSpPr>
        <p:spPr>
          <a:xfrm>
            <a:off x="1081233" y="2797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5" name="Google Shape;145;p21"/>
          <p:cNvSpPr txBox="1"/>
          <p:nvPr>
            <p:ph idx="6" type="body"/>
          </p:nvPr>
        </p:nvSpPr>
        <p:spPr>
          <a:xfrm>
            <a:off x="660400" y="3763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6" name="Google Shape;146;p21"/>
          <p:cNvSpPr txBox="1"/>
          <p:nvPr>
            <p:ph idx="7" type="body"/>
          </p:nvPr>
        </p:nvSpPr>
        <p:spPr>
          <a:xfrm>
            <a:off x="1081233" y="4321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7" name="Google Shape;147;p21"/>
          <p:cNvSpPr txBox="1"/>
          <p:nvPr>
            <p:ph idx="8" type="body"/>
          </p:nvPr>
        </p:nvSpPr>
        <p:spPr>
          <a:xfrm>
            <a:off x="660400" y="5287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8" name="Google Shape;148;p21"/>
          <p:cNvSpPr txBox="1"/>
          <p:nvPr>
            <p:ph idx="9" type="body"/>
          </p:nvPr>
        </p:nvSpPr>
        <p:spPr>
          <a:xfrm>
            <a:off x="1081233" y="5845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p22"/>
          <p:cNvSpPr txBox="1"/>
          <p:nvPr>
            <p:ph idx="1" type="body"/>
          </p:nvPr>
        </p:nvSpPr>
        <p:spPr>
          <a:xfrm>
            <a:off x="1550712" y="825988"/>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1" name="Google Shape;151;p22"/>
          <p:cNvSpPr txBox="1"/>
          <p:nvPr>
            <p:ph idx="2" type="body"/>
          </p:nvPr>
        </p:nvSpPr>
        <p:spPr>
          <a:xfrm>
            <a:off x="1555985" y="5295653"/>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2" name="Google Shape;152;p22"/>
          <p:cNvSpPr txBox="1"/>
          <p:nvPr>
            <p:ph idx="3" type="body"/>
          </p:nvPr>
        </p:nvSpPr>
        <p:spPr>
          <a:xfrm>
            <a:off x="1550712" y="5721836"/>
            <a:ext cx="2532031" cy="5519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3" name="Google Shape;153;p22"/>
          <p:cNvSpPr txBox="1"/>
          <p:nvPr>
            <p:ph idx="4" type="body"/>
          </p:nvPr>
        </p:nvSpPr>
        <p:spPr>
          <a:xfrm>
            <a:off x="4888121" y="5295653"/>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4" name="Google Shape;154;p22"/>
          <p:cNvSpPr txBox="1"/>
          <p:nvPr>
            <p:ph idx="5" type="body"/>
          </p:nvPr>
        </p:nvSpPr>
        <p:spPr>
          <a:xfrm>
            <a:off x="4882847" y="5721836"/>
            <a:ext cx="2532031" cy="5519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5" name="Google Shape;155;p22"/>
          <p:cNvSpPr txBox="1"/>
          <p:nvPr>
            <p:ph idx="6" type="body"/>
          </p:nvPr>
        </p:nvSpPr>
        <p:spPr>
          <a:xfrm>
            <a:off x="8222072" y="5264745"/>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6" name="Google Shape;156;p22"/>
          <p:cNvSpPr txBox="1"/>
          <p:nvPr>
            <p:ph idx="7" type="body"/>
          </p:nvPr>
        </p:nvSpPr>
        <p:spPr>
          <a:xfrm>
            <a:off x="8216799" y="5690927"/>
            <a:ext cx="2532031" cy="5828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7" name="Google Shape;157;p22"/>
          <p:cNvSpPr/>
          <p:nvPr>
            <p:ph idx="8" type="pic"/>
          </p:nvPr>
        </p:nvSpPr>
        <p:spPr>
          <a:xfrm>
            <a:off x="1555986" y="2984949"/>
            <a:ext cx="2505075" cy="1967442"/>
          </a:xfrm>
          <a:prstGeom prst="rect">
            <a:avLst/>
          </a:prstGeom>
          <a:noFill/>
          <a:ln>
            <a:noFill/>
          </a:ln>
        </p:spPr>
      </p:sp>
      <p:sp>
        <p:nvSpPr>
          <p:cNvPr id="158" name="Google Shape;158;p22"/>
          <p:cNvSpPr/>
          <p:nvPr>
            <p:ph idx="9" type="pic"/>
          </p:nvPr>
        </p:nvSpPr>
        <p:spPr>
          <a:xfrm>
            <a:off x="4882848" y="2998307"/>
            <a:ext cx="2505075" cy="1967442"/>
          </a:xfrm>
          <a:prstGeom prst="rect">
            <a:avLst/>
          </a:prstGeom>
          <a:noFill/>
          <a:ln>
            <a:noFill/>
          </a:ln>
        </p:spPr>
      </p:sp>
      <p:sp>
        <p:nvSpPr>
          <p:cNvPr id="159" name="Google Shape;159;p22"/>
          <p:cNvSpPr/>
          <p:nvPr>
            <p:ph idx="13" type="pic"/>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Dark">
  <p:cSld name="Closing Dark">
    <p:bg>
      <p:bgPr>
        <a:blipFill>
          <a:blip r:embed="rId2">
            <a:alphaModFix/>
          </a:blip>
          <a:stretch>
            <a:fillRect/>
          </a:stretch>
        </a:blipFill>
      </p:bgPr>
    </p:bg>
    <p:spTree>
      <p:nvGrpSpPr>
        <p:cNvPr id="160" name="Shape 160"/>
        <p:cNvGrpSpPr/>
        <p:nvPr/>
      </p:nvGrpSpPr>
      <p:grpSpPr>
        <a:xfrm>
          <a:off x="0" y="0"/>
          <a:ext cx="0" cy="0"/>
          <a:chOff x="0" y="0"/>
          <a:chExt cx="0" cy="0"/>
        </a:xfrm>
      </p:grpSpPr>
      <p:pic>
        <p:nvPicPr>
          <p:cNvPr id="161" name="Google Shape;161;p23"/>
          <p:cNvPicPr preferRelativeResize="0"/>
          <p:nvPr/>
        </p:nvPicPr>
        <p:blipFill rotWithShape="1">
          <a:blip r:embed="rId3">
            <a:alphaModFix/>
          </a:blip>
          <a:srcRect b="0" l="0" r="0" t="0"/>
          <a:stretch/>
        </p:blipFill>
        <p:spPr>
          <a:xfrm>
            <a:off x="1253194" y="3342094"/>
            <a:ext cx="2825809" cy="1275146"/>
          </a:xfrm>
          <a:prstGeom prst="rect">
            <a:avLst/>
          </a:prstGeom>
          <a:noFill/>
          <a:ln>
            <a:noFill/>
          </a:ln>
        </p:spPr>
      </p:pic>
      <p:sp>
        <p:nvSpPr>
          <p:cNvPr id="162" name="Google Shape;162;p23"/>
          <p:cNvSpPr txBox="1"/>
          <p:nvPr>
            <p:ph idx="1" type="body"/>
          </p:nvPr>
        </p:nvSpPr>
        <p:spPr>
          <a:xfrm>
            <a:off x="5599826" y="157021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3" name="Google Shape;163;p23"/>
          <p:cNvSpPr txBox="1"/>
          <p:nvPr>
            <p:ph idx="2" type="body"/>
          </p:nvPr>
        </p:nvSpPr>
        <p:spPr>
          <a:xfrm>
            <a:off x="5599826" y="2097759"/>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4" name="Google Shape;164;p23"/>
          <p:cNvSpPr txBox="1"/>
          <p:nvPr>
            <p:ph idx="3" type="body"/>
          </p:nvPr>
        </p:nvSpPr>
        <p:spPr>
          <a:xfrm>
            <a:off x="5599826" y="3138893"/>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5" name="Google Shape;165;p23"/>
          <p:cNvSpPr txBox="1"/>
          <p:nvPr>
            <p:ph idx="4" type="body"/>
          </p:nvPr>
        </p:nvSpPr>
        <p:spPr>
          <a:xfrm>
            <a:off x="5599826" y="3666441"/>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6" name="Google Shape;166;p23"/>
          <p:cNvSpPr txBox="1"/>
          <p:nvPr>
            <p:ph idx="5" type="body"/>
          </p:nvPr>
        </p:nvSpPr>
        <p:spPr>
          <a:xfrm>
            <a:off x="5599826" y="46990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7" name="Google Shape;167;p23"/>
          <p:cNvSpPr txBox="1"/>
          <p:nvPr>
            <p:ph idx="6" type="body"/>
          </p:nvPr>
        </p:nvSpPr>
        <p:spPr>
          <a:xfrm>
            <a:off x="5599826" y="5226548"/>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8" name="Google Shape;168;p23"/>
          <p:cNvSpPr txBox="1"/>
          <p:nvPr/>
        </p:nvSpPr>
        <p:spPr>
          <a:xfrm>
            <a:off x="1253194" y="2097759"/>
            <a:ext cx="3725206" cy="70532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0" i="0" lang="en-US" sz="5000" u="none" cap="none" strike="noStrike">
                <a:solidFill>
                  <a:srgbClr val="FEFFFF"/>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Light">
  <p:cSld name="1_Closing Light">
    <p:bg>
      <p:bgPr>
        <a:blipFill>
          <a:blip r:embed="rId2">
            <a:alphaModFix/>
          </a:blip>
          <a:stretch>
            <a:fillRect/>
          </a:stretch>
        </a:blipFill>
      </p:bgPr>
    </p:bg>
    <p:spTree>
      <p:nvGrpSpPr>
        <p:cNvPr id="169"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b="0" l="0" r="0" t="0"/>
          <a:stretch/>
        </p:blipFill>
        <p:spPr>
          <a:xfrm>
            <a:off x="1253194" y="3276600"/>
            <a:ext cx="3048000" cy="1377377"/>
          </a:xfrm>
          <a:prstGeom prst="rect">
            <a:avLst/>
          </a:prstGeom>
          <a:noFill/>
          <a:ln>
            <a:noFill/>
          </a:ln>
        </p:spPr>
      </p:pic>
      <p:sp>
        <p:nvSpPr>
          <p:cNvPr id="171" name="Google Shape;171;p24"/>
          <p:cNvSpPr txBox="1"/>
          <p:nvPr/>
        </p:nvSpPr>
        <p:spPr>
          <a:xfrm>
            <a:off x="1253194" y="2097759"/>
            <a:ext cx="3725206" cy="70532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0" i="0" lang="en-US" sz="5000" u="none" cap="none" strike="noStrike">
                <a:solidFill>
                  <a:srgbClr val="000D2F"/>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
        <p:nvSpPr>
          <p:cNvPr id="172" name="Google Shape;172;p24"/>
          <p:cNvSpPr txBox="1"/>
          <p:nvPr>
            <p:ph idx="1" type="body"/>
          </p:nvPr>
        </p:nvSpPr>
        <p:spPr>
          <a:xfrm>
            <a:off x="5599826" y="157021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3" name="Google Shape;173;p24"/>
          <p:cNvSpPr txBox="1"/>
          <p:nvPr>
            <p:ph idx="2" type="body"/>
          </p:nvPr>
        </p:nvSpPr>
        <p:spPr>
          <a:xfrm>
            <a:off x="5599826" y="2097759"/>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4" name="Google Shape;174;p24"/>
          <p:cNvSpPr txBox="1"/>
          <p:nvPr>
            <p:ph idx="3" type="body"/>
          </p:nvPr>
        </p:nvSpPr>
        <p:spPr>
          <a:xfrm>
            <a:off x="5599826" y="3138893"/>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5" name="Google Shape;175;p24"/>
          <p:cNvSpPr txBox="1"/>
          <p:nvPr>
            <p:ph idx="4" type="body"/>
          </p:nvPr>
        </p:nvSpPr>
        <p:spPr>
          <a:xfrm>
            <a:off x="5599826" y="3666441"/>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6" name="Google Shape;176;p24"/>
          <p:cNvSpPr txBox="1"/>
          <p:nvPr>
            <p:ph idx="5" type="body"/>
          </p:nvPr>
        </p:nvSpPr>
        <p:spPr>
          <a:xfrm>
            <a:off x="5599826" y="46990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7" name="Google Shape;177;p24"/>
          <p:cNvSpPr txBox="1"/>
          <p:nvPr>
            <p:ph idx="6" type="body"/>
          </p:nvPr>
        </p:nvSpPr>
        <p:spPr>
          <a:xfrm>
            <a:off x="5599826" y="5226548"/>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 Dark">
    <p:bg>
      <p:bgPr>
        <a:blipFill>
          <a:blip r:embed="rId2">
            <a:alphaModFix/>
          </a:blip>
          <a:stretch>
            <a:fillRect/>
          </a:stretch>
        </a:blipFill>
      </p:bgPr>
    </p:bg>
    <p:spTree>
      <p:nvGrpSpPr>
        <p:cNvPr id="178"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9"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p:cSld name="Blank Light">
    <p:bg>
      <p:bgPr>
        <a:blipFill>
          <a:blip r:embed="rId2">
            <a:alphaModFix/>
          </a:blip>
          <a:stretch>
            <a:fillRect/>
          </a:stretch>
        </a:blipFill>
      </p:bgPr>
    </p:bg>
    <p:spTree>
      <p:nvGrpSpPr>
        <p:cNvPr id="14"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ext/Picture">
  <p:cSld name="Main Text/Pictur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5"/>
          <p:cNvSpPr txBox="1"/>
          <p:nvPr>
            <p:ph idx="1" type="body"/>
          </p:nvPr>
        </p:nvSpPr>
        <p:spPr>
          <a:xfrm>
            <a:off x="737631" y="330200"/>
            <a:ext cx="454556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 name="Google Shape;17;p5"/>
          <p:cNvSpPr txBox="1"/>
          <p:nvPr>
            <p:ph idx="2" type="body"/>
          </p:nvPr>
        </p:nvSpPr>
        <p:spPr>
          <a:xfrm>
            <a:off x="737659" y="2565400"/>
            <a:ext cx="6120341"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BE2D2D"/>
              </a:buClr>
              <a:buSzPts val="2933"/>
              <a:buFont typeface="Arial"/>
              <a:buNone/>
              <a:defRPr b="1" i="0" sz="29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8" name="Google Shape;18;p5"/>
          <p:cNvSpPr txBox="1"/>
          <p:nvPr>
            <p:ph idx="3" type="body"/>
          </p:nvPr>
        </p:nvSpPr>
        <p:spPr>
          <a:xfrm>
            <a:off x="737659" y="3581400"/>
            <a:ext cx="6120341" cy="28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9" name="Google Shape;19;p5"/>
          <p:cNvSpPr/>
          <p:nvPr>
            <p:ph idx="4" type="pic"/>
          </p:nvPr>
        </p:nvSpPr>
        <p:spPr>
          <a:xfrm>
            <a:off x="7225241" y="1163638"/>
            <a:ext cx="4229100" cy="392112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Alt 2">
  <p:cSld name="Four Points Alt 2">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6"/>
          <p:cNvSpPr/>
          <p:nvPr/>
        </p:nvSpPr>
        <p:spPr>
          <a:xfrm>
            <a:off x="989367" y="2052308"/>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6"/>
          <p:cNvSpPr txBox="1"/>
          <p:nvPr>
            <p:ph idx="1" type="body"/>
          </p:nvPr>
        </p:nvSpPr>
        <p:spPr>
          <a:xfrm>
            <a:off x="976371" y="803468"/>
            <a:ext cx="664362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D2F"/>
              </a:buClr>
              <a:buSzPts val="5000"/>
              <a:buFont typeface="Arial"/>
              <a:buNone/>
              <a:defRPr b="0" i="0" sz="5000" u="none" cap="none" strike="noStrike">
                <a:solidFill>
                  <a:srgbClr val="000D2F"/>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1426867" y="2360911"/>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1428048" y="2882422"/>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5" name="Google Shape;25;p6"/>
          <p:cNvSpPr/>
          <p:nvPr/>
        </p:nvSpPr>
        <p:spPr>
          <a:xfrm>
            <a:off x="6311681" y="2052308"/>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6"/>
          <p:cNvSpPr txBox="1"/>
          <p:nvPr>
            <p:ph idx="4" type="body"/>
          </p:nvPr>
        </p:nvSpPr>
        <p:spPr>
          <a:xfrm>
            <a:off x="6749182" y="2360911"/>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7" name="Google Shape;27;p6"/>
          <p:cNvSpPr txBox="1"/>
          <p:nvPr>
            <p:ph idx="5" type="body"/>
          </p:nvPr>
        </p:nvSpPr>
        <p:spPr>
          <a:xfrm>
            <a:off x="6750363" y="2882422"/>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8" name="Google Shape;28;p6"/>
          <p:cNvSpPr/>
          <p:nvPr/>
        </p:nvSpPr>
        <p:spPr>
          <a:xfrm>
            <a:off x="989367" y="4360001"/>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6"/>
          <p:cNvSpPr txBox="1"/>
          <p:nvPr>
            <p:ph idx="6" type="body"/>
          </p:nvPr>
        </p:nvSpPr>
        <p:spPr>
          <a:xfrm>
            <a:off x="1426867" y="4668604"/>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0" name="Google Shape;30;p6"/>
          <p:cNvSpPr txBox="1"/>
          <p:nvPr>
            <p:ph idx="7" type="body"/>
          </p:nvPr>
        </p:nvSpPr>
        <p:spPr>
          <a:xfrm>
            <a:off x="1428048" y="5190116"/>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1" name="Google Shape;31;p6"/>
          <p:cNvSpPr/>
          <p:nvPr/>
        </p:nvSpPr>
        <p:spPr>
          <a:xfrm>
            <a:off x="6348819" y="4360001"/>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6"/>
          <p:cNvSpPr txBox="1"/>
          <p:nvPr>
            <p:ph idx="8" type="body"/>
          </p:nvPr>
        </p:nvSpPr>
        <p:spPr>
          <a:xfrm>
            <a:off x="6786319" y="4668604"/>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3" name="Google Shape;33;p6"/>
          <p:cNvSpPr txBox="1"/>
          <p:nvPr>
            <p:ph idx="9" type="body"/>
          </p:nvPr>
        </p:nvSpPr>
        <p:spPr>
          <a:xfrm>
            <a:off x="6787500" y="5190116"/>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1 - Inverse">
  <p:cSld name="Four Points 1 - Inverse">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7"/>
          <p:cNvSpPr txBox="1"/>
          <p:nvPr>
            <p:ph idx="1" type="body"/>
          </p:nvPr>
        </p:nvSpPr>
        <p:spPr>
          <a:xfrm>
            <a:off x="8890000" y="829208"/>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6" name="Google Shape;36;p7"/>
          <p:cNvSpPr txBox="1"/>
          <p:nvPr>
            <p:ph idx="2" type="body"/>
          </p:nvPr>
        </p:nvSpPr>
        <p:spPr>
          <a:xfrm>
            <a:off x="558553" y="840766"/>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7" name="Google Shape;37;p7"/>
          <p:cNvSpPr txBox="1"/>
          <p:nvPr>
            <p:ph idx="3" type="body"/>
          </p:nvPr>
        </p:nvSpPr>
        <p:spPr>
          <a:xfrm>
            <a:off x="914400" y="1731518"/>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8" name="Google Shape;38;p7"/>
          <p:cNvSpPr txBox="1"/>
          <p:nvPr>
            <p:ph idx="4" type="body"/>
          </p:nvPr>
        </p:nvSpPr>
        <p:spPr>
          <a:xfrm>
            <a:off x="558553" y="3712260"/>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9" name="Google Shape;39;p7"/>
          <p:cNvSpPr txBox="1"/>
          <p:nvPr>
            <p:ph idx="5" type="body"/>
          </p:nvPr>
        </p:nvSpPr>
        <p:spPr>
          <a:xfrm>
            <a:off x="914400" y="4603012"/>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0" name="Google Shape;40;p7"/>
          <p:cNvSpPr txBox="1"/>
          <p:nvPr>
            <p:ph idx="6" type="body"/>
          </p:nvPr>
        </p:nvSpPr>
        <p:spPr>
          <a:xfrm>
            <a:off x="4435711" y="834268"/>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1" name="Google Shape;41;p7"/>
          <p:cNvSpPr txBox="1"/>
          <p:nvPr>
            <p:ph idx="7" type="body"/>
          </p:nvPr>
        </p:nvSpPr>
        <p:spPr>
          <a:xfrm>
            <a:off x="4791557" y="1725020"/>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2" name="Google Shape;42;p7"/>
          <p:cNvSpPr txBox="1"/>
          <p:nvPr>
            <p:ph idx="8" type="body"/>
          </p:nvPr>
        </p:nvSpPr>
        <p:spPr>
          <a:xfrm>
            <a:off x="4412083" y="3718758"/>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3" name="Google Shape;43;p7"/>
          <p:cNvSpPr txBox="1"/>
          <p:nvPr>
            <p:ph idx="9" type="body"/>
          </p:nvPr>
        </p:nvSpPr>
        <p:spPr>
          <a:xfrm>
            <a:off x="4767930" y="4609510"/>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Text Boxes">
  <p:cSld name="1_Two Text Boxes">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idx="1" type="body"/>
          </p:nvPr>
        </p:nvSpPr>
        <p:spPr>
          <a:xfrm>
            <a:off x="1168400" y="566035"/>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6" name="Google Shape;46;p8"/>
          <p:cNvSpPr txBox="1"/>
          <p:nvPr>
            <p:ph idx="2" type="body"/>
          </p:nvPr>
        </p:nvSpPr>
        <p:spPr>
          <a:xfrm>
            <a:off x="1168400" y="1697719"/>
            <a:ext cx="5815569"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7"/>
              </a:spcBef>
              <a:spcAft>
                <a:spcPts val="0"/>
              </a:spcAft>
              <a:buClr>
                <a:srgbClr val="BE2D2D"/>
              </a:buClr>
              <a:buSzPts val="2533"/>
              <a:buFont typeface="Arial"/>
              <a:buNone/>
              <a:defRPr b="1" i="0" sz="25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7" name="Google Shape;47;p8"/>
          <p:cNvSpPr txBox="1"/>
          <p:nvPr>
            <p:ph idx="3" type="body"/>
          </p:nvPr>
        </p:nvSpPr>
        <p:spPr>
          <a:xfrm>
            <a:off x="1168400" y="3246883"/>
            <a:ext cx="4521201"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8" name="Google Shape;48;p8"/>
          <p:cNvSpPr txBox="1"/>
          <p:nvPr>
            <p:ph idx="4" type="body"/>
          </p:nvPr>
        </p:nvSpPr>
        <p:spPr>
          <a:xfrm>
            <a:off x="1168400" y="3784600"/>
            <a:ext cx="4521201" cy="254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9" name="Google Shape;49;p8"/>
          <p:cNvSpPr txBox="1"/>
          <p:nvPr>
            <p:ph idx="5" type="body"/>
          </p:nvPr>
        </p:nvSpPr>
        <p:spPr>
          <a:xfrm>
            <a:off x="6502400" y="3246883"/>
            <a:ext cx="4521201"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0" name="Google Shape;50;p8"/>
          <p:cNvSpPr txBox="1"/>
          <p:nvPr>
            <p:ph idx="6" type="body"/>
          </p:nvPr>
        </p:nvSpPr>
        <p:spPr>
          <a:xfrm>
            <a:off x="6502400" y="3784600"/>
            <a:ext cx="4521201" cy="254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Title">
  <p:cSld name="Dark Title">
    <p:spTree>
      <p:nvGrpSpPr>
        <p:cNvPr id="5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b="0" l="0" r="0" t="0"/>
          <a:stretch/>
        </p:blipFill>
        <p:spPr>
          <a:xfrm>
            <a:off x="7416801" y="5023294"/>
            <a:ext cx="3290071" cy="1484645"/>
          </a:xfrm>
          <a:prstGeom prst="rect">
            <a:avLst/>
          </a:prstGeom>
          <a:noFill/>
          <a:ln>
            <a:noFill/>
          </a:ln>
        </p:spPr>
      </p:pic>
      <p:sp>
        <p:nvSpPr>
          <p:cNvPr id="53" name="Google Shape;53;p9"/>
          <p:cNvSpPr txBox="1"/>
          <p:nvPr>
            <p:ph idx="1" type="body"/>
          </p:nvPr>
        </p:nvSpPr>
        <p:spPr>
          <a:xfrm>
            <a:off x="914400" y="1019461"/>
            <a:ext cx="7620000" cy="269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760"/>
              </a:spcBef>
              <a:spcAft>
                <a:spcPts val="0"/>
              </a:spcAft>
              <a:buClr>
                <a:srgbClr val="BE2D2D"/>
              </a:buClr>
              <a:buSzPts val="8800"/>
              <a:buFont typeface="Arial"/>
              <a:buNone/>
              <a:defRPr b="0" i="0" sz="8800" u="none" cap="none" strike="noStrike">
                <a:solidFill>
                  <a:srgbClr val="BE2D2D"/>
                </a:solidFill>
                <a:latin typeface="Oswald"/>
                <a:ea typeface="Oswald"/>
                <a:cs typeface="Oswald"/>
                <a:sym typeface="Oswald"/>
              </a:defRPr>
            </a:lvl1pPr>
            <a:lvl2pPr indent="-381000" lvl="1" marL="914400" marR="0" rtl="0" algn="l">
              <a:lnSpc>
                <a:spcPct val="100000"/>
              </a:lnSpc>
              <a:spcBef>
                <a:spcPts val="480"/>
              </a:spcBef>
              <a:spcAft>
                <a:spcPts val="0"/>
              </a:spcAft>
              <a:buClr>
                <a:srgbClr val="BE2D2D"/>
              </a:buClr>
              <a:buSzPts val="2400"/>
              <a:buFont typeface="Arial"/>
              <a:buChar char="–"/>
              <a:defRPr b="0" i="0" sz="2400" u="none" cap="none" strike="noStrike">
                <a:solidFill>
                  <a:srgbClr val="BE2D2D"/>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BE2D2D"/>
              </a:buClr>
              <a:buSzPts val="1600"/>
              <a:buFont typeface="Arial"/>
              <a:buChar char="•"/>
              <a:defRPr b="0" i="0" sz="1600" u="none" cap="none" strike="noStrike">
                <a:solidFill>
                  <a:srgbClr val="BE2D2D"/>
                </a:solidFill>
                <a:latin typeface="Calibri"/>
                <a:ea typeface="Calibri"/>
                <a:cs typeface="Calibri"/>
                <a:sym typeface="Calibri"/>
              </a:defRPr>
            </a:lvl3pPr>
            <a:lvl4pPr indent="-313245" lvl="3" marL="1828800" marR="0" rtl="0" algn="l">
              <a:lnSpc>
                <a:spcPct val="100000"/>
              </a:lnSpc>
              <a:spcBef>
                <a:spcPts val="267"/>
              </a:spcBef>
              <a:spcAft>
                <a:spcPts val="0"/>
              </a:spcAft>
              <a:buClr>
                <a:srgbClr val="BE2D2D"/>
              </a:buClr>
              <a:buSzPts val="1333"/>
              <a:buFont typeface="Arial"/>
              <a:buChar char="–"/>
              <a:defRPr b="0" i="0" sz="1333" u="none" cap="none" strike="noStrike">
                <a:solidFill>
                  <a:srgbClr val="BE2D2D"/>
                </a:solidFill>
                <a:latin typeface="Calibri"/>
                <a:ea typeface="Calibri"/>
                <a:cs typeface="Calibri"/>
                <a:sym typeface="Calibri"/>
              </a:defRPr>
            </a:lvl4pPr>
            <a:lvl5pPr indent="-313245" lvl="4" marL="2286000" marR="0" rtl="0" algn="l">
              <a:lnSpc>
                <a:spcPct val="100000"/>
              </a:lnSpc>
              <a:spcBef>
                <a:spcPts val="267"/>
              </a:spcBef>
              <a:spcAft>
                <a:spcPts val="0"/>
              </a:spcAft>
              <a:buClr>
                <a:srgbClr val="BE2D2D"/>
              </a:buClr>
              <a:buSzPts val="1333"/>
              <a:buFont typeface="Arial"/>
              <a:buChar char="»"/>
              <a:defRPr b="0" i="0" sz="1333" u="none" cap="none" strike="noStrike">
                <a:solidFill>
                  <a:srgbClr val="BE2D2D"/>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4" name="Google Shape;54;p9"/>
          <p:cNvSpPr txBox="1"/>
          <p:nvPr>
            <p:ph idx="2" type="body"/>
          </p:nvPr>
        </p:nvSpPr>
        <p:spPr>
          <a:xfrm>
            <a:off x="914400" y="4089400"/>
            <a:ext cx="7620000"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80"/>
              </a:spcBef>
              <a:spcAft>
                <a:spcPts val="0"/>
              </a:spcAft>
              <a:buClr>
                <a:schemeClr val="lt1"/>
              </a:buClr>
              <a:buSzPts val="4400"/>
              <a:buFont typeface="Arial"/>
              <a:buNone/>
              <a:defRPr b="0" i="0" sz="4400"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5" name="Google Shape;55;p9"/>
          <p:cNvSpPr txBox="1"/>
          <p:nvPr>
            <p:ph idx="3" type="body"/>
          </p:nvPr>
        </p:nvSpPr>
        <p:spPr>
          <a:xfrm>
            <a:off x="914400" y="5867400"/>
            <a:ext cx="5588000" cy="5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chemeClr val="lt1"/>
              </a:buClr>
              <a:buSzPts val="2933"/>
              <a:buFont typeface="Arial"/>
              <a:buNone/>
              <a:defRPr b="0" i="0" sz="2933"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0"/>
          <p:cNvSpPr txBox="1"/>
          <p:nvPr>
            <p:ph idx="1" type="body"/>
          </p:nvPr>
        </p:nvSpPr>
        <p:spPr>
          <a:xfrm>
            <a:off x="762000" y="1905000"/>
            <a:ext cx="5080000" cy="381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8" name="Google Shape;58;p10"/>
          <p:cNvSpPr txBox="1"/>
          <p:nvPr>
            <p:ph idx="2" type="body"/>
          </p:nvPr>
        </p:nvSpPr>
        <p:spPr>
          <a:xfrm>
            <a:off x="762000" y="2057400"/>
            <a:ext cx="4622800" cy="76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BE2D2D"/>
              </a:buClr>
              <a:buSzPts val="5000"/>
              <a:buFont typeface="Arial"/>
              <a:buNone/>
              <a:defRPr b="0" i="0" sz="5000" u="none" cap="none" strike="noStrike">
                <a:solidFill>
                  <a:srgbClr val="BE2D2D"/>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9" name="Google Shape;59;p10"/>
          <p:cNvSpPr/>
          <p:nvPr>
            <p:ph idx="3" type="pic"/>
          </p:nvPr>
        </p:nvSpPr>
        <p:spPr>
          <a:xfrm>
            <a:off x="7772400" y="660400"/>
            <a:ext cx="3251200" cy="5537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nrckids.org/CFOC/Database/4.2.0" TargetMode="External"/><Relationship Id="rId4" Type="http://schemas.openxmlformats.org/officeDocument/2006/relationships/hyperlink" Target="https://www.ctoec.org/wp-content/uploads/2019/03/centers_statsregs.pdf" TargetMode="External"/><Relationship Id="rId5" Type="http://schemas.openxmlformats.org/officeDocument/2006/relationships/hyperlink" Target="https://www.ecfr.gov/current/title-7/subtitle-B/chapter-II/subchapter-A/part-226" TargetMode="External"/><Relationship Id="rId6" Type="http://schemas.openxmlformats.org/officeDocument/2006/relationships/hyperlink" Target="https://portal.ct.gov/SDE/Nutrition/CACFP-Child-Care-Centers" TargetMode="External"/><Relationship Id="rId7" Type="http://schemas.openxmlformats.org/officeDocument/2006/relationships/hyperlink" Target="https://portal.ct.gov/SDE/Nutrition/CACFP-Child-Care-Cent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idx="1" type="body"/>
          </p:nvPr>
        </p:nvSpPr>
        <p:spPr>
          <a:xfrm>
            <a:off x="914400" y="1943652"/>
            <a:ext cx="7569200" cy="148534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E2D2D"/>
              </a:buClr>
              <a:buSzPts val="8800"/>
              <a:buNone/>
            </a:pPr>
            <a:r>
              <a:rPr lang="en-US"/>
              <a:t>Licensing</a:t>
            </a:r>
            <a:endParaRPr/>
          </a:p>
        </p:txBody>
      </p:sp>
      <p:sp>
        <p:nvSpPr>
          <p:cNvPr id="185" name="Google Shape;185;p27"/>
          <p:cNvSpPr txBox="1"/>
          <p:nvPr/>
        </p:nvSpPr>
        <p:spPr>
          <a:xfrm>
            <a:off x="1727325" y="3559400"/>
            <a:ext cx="48732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accent2"/>
                </a:solidFill>
                <a:latin typeface="Oswald"/>
                <a:ea typeface="Oswald"/>
                <a:cs typeface="Oswald"/>
                <a:sym typeface="Oswald"/>
              </a:rPr>
              <a:t>Connecticut </a:t>
            </a:r>
            <a:endParaRPr b="0" i="0" sz="5400" u="none" cap="none" strike="noStrike">
              <a:solidFill>
                <a:schemeClr val="accent2"/>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accent2"/>
                </a:solidFill>
                <a:latin typeface="Oswald"/>
                <a:ea typeface="Oswald"/>
                <a:cs typeface="Oswald"/>
                <a:sym typeface="Oswald"/>
              </a:rPr>
              <a:t>Child Care Centers</a:t>
            </a:r>
            <a:endParaRPr b="0" i="0" sz="5400" u="none" cap="none" strike="noStrike">
              <a:solidFill>
                <a:schemeClr val="accent2"/>
              </a:solidFill>
              <a:latin typeface="Oswald"/>
              <a:ea typeface="Oswald"/>
              <a:cs typeface="Oswald"/>
              <a:sym typeface="Oswald"/>
            </a:endParaRPr>
          </a:p>
        </p:txBody>
      </p:sp>
      <p:sp>
        <p:nvSpPr>
          <p:cNvPr id="186" name="Google Shape;186;p27"/>
          <p:cNvSpPr txBox="1"/>
          <p:nvPr/>
        </p:nvSpPr>
        <p:spPr>
          <a:xfrm>
            <a:off x="846525" y="6244575"/>
            <a:ext cx="1607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1640"/>
                </a:solidFill>
                <a:latin typeface="Oswald SemiBold"/>
                <a:ea typeface="Oswald SemiBold"/>
                <a:cs typeface="Oswald SemiBold"/>
                <a:sym typeface="Oswald SemiBold"/>
              </a:rPr>
              <a:t>February 2023</a:t>
            </a:r>
            <a:endParaRPr b="0" i="0" sz="1400" u="none" cap="none" strike="noStrike">
              <a:solidFill>
                <a:srgbClr val="001640"/>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6"/>
          <p:cNvSpPr txBox="1"/>
          <p:nvPr/>
        </p:nvSpPr>
        <p:spPr>
          <a:xfrm>
            <a:off x="883325" y="2306450"/>
            <a:ext cx="10563900" cy="278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 nutritionally adequate meal must be provided by the child care center or home daycare, or the parent(s) whenever a child remains on-site for at least five hours:</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300"/>
              <a:buFont typeface="Calibri"/>
              <a:buAutoNum type="alphaUcPeriod"/>
            </a:pPr>
            <a:r>
              <a:rPr b="0" i="0" lang="en-US" sz="2300" u="none" cap="none" strike="noStrike">
                <a:solidFill>
                  <a:srgbClr val="000000"/>
                </a:solidFill>
                <a:latin typeface="Calibri"/>
                <a:ea typeface="Calibri"/>
                <a:cs typeface="Calibri"/>
                <a:sym typeface="Calibri"/>
              </a:rPr>
              <a:t>Children who stay less than five hours must have a nutritious snack</a:t>
            </a:r>
            <a:endParaRPr b="0" i="0" sz="17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300"/>
              <a:buFont typeface="Calibri"/>
              <a:buAutoNum type="alphaUcPeriod"/>
            </a:pPr>
            <a:r>
              <a:rPr b="0" i="0" lang="en-US" sz="2300" u="none" cap="none" strike="noStrike">
                <a:solidFill>
                  <a:srgbClr val="000000"/>
                </a:solidFill>
                <a:latin typeface="Calibri"/>
                <a:ea typeface="Calibri"/>
                <a:cs typeface="Calibri"/>
                <a:sym typeface="Calibri"/>
              </a:rPr>
              <a:t>Children who stay longer than five but less than eight hours must have one meal and one nutritious snack</a:t>
            </a:r>
            <a:endParaRPr b="0" i="0" sz="17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300"/>
              <a:buFont typeface="Calibri"/>
              <a:buAutoNum type="alphaUcPeriod"/>
            </a:pPr>
            <a:r>
              <a:rPr b="0" i="0" lang="en-US" sz="2300" u="none" cap="none" strike="noStrike">
                <a:solidFill>
                  <a:srgbClr val="000000"/>
                </a:solidFill>
                <a:latin typeface="Calibri"/>
                <a:ea typeface="Calibri"/>
                <a:cs typeface="Calibri"/>
                <a:sym typeface="Calibri"/>
              </a:rPr>
              <a:t>Children who stay eight hours or more must have one meal plus two nutritious snacks, or two meals plus one nutritious snack</a:t>
            </a:r>
            <a:endParaRPr b="0" i="0" sz="1700" u="none" cap="none" strike="noStrike">
              <a:solidFill>
                <a:srgbClr val="000000"/>
              </a:solidFill>
              <a:latin typeface="Arial"/>
              <a:ea typeface="Arial"/>
              <a:cs typeface="Arial"/>
              <a:sym typeface="Arial"/>
            </a:endParaRPr>
          </a:p>
        </p:txBody>
      </p:sp>
      <p:sp>
        <p:nvSpPr>
          <p:cNvPr id="247" name="Google Shape;247;p36"/>
          <p:cNvSpPr txBox="1"/>
          <p:nvPr/>
        </p:nvSpPr>
        <p:spPr>
          <a:xfrm>
            <a:off x="969202" y="1158600"/>
            <a:ext cx="8794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accent2"/>
                </a:solidFill>
                <a:latin typeface="Oswald"/>
                <a:ea typeface="Oswald"/>
                <a:cs typeface="Oswald"/>
                <a:sym typeface="Oswald"/>
              </a:rPr>
              <a:t>Number of Meals/Snacks Required</a:t>
            </a:r>
            <a:endParaRPr b="0" i="0" sz="1400" u="none" cap="none" strike="noStrike">
              <a:solidFill>
                <a:srgbClr val="000000"/>
              </a:solidFill>
              <a:latin typeface="Arial"/>
              <a:ea typeface="Arial"/>
              <a:cs typeface="Arial"/>
              <a:sym typeface="Arial"/>
            </a:endParaRPr>
          </a:p>
        </p:txBody>
      </p:sp>
      <p:sp>
        <p:nvSpPr>
          <p:cNvPr id="248" name="Google Shape;248;p36"/>
          <p:cNvSpPr txBox="1"/>
          <p:nvPr/>
        </p:nvSpPr>
        <p:spPr>
          <a:xfrm>
            <a:off x="1594900" y="6244575"/>
            <a:ext cx="91767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1" lang="en-US" sz="1700" u="none" cap="none" strike="noStrike">
                <a:solidFill>
                  <a:srgbClr val="000000"/>
                </a:solidFill>
                <a:latin typeface="Arial"/>
                <a:ea typeface="Arial"/>
                <a:cs typeface="Arial"/>
                <a:sym typeface="Arial"/>
              </a:rPr>
              <a:t>Source</a:t>
            </a:r>
            <a:r>
              <a:rPr b="0" i="0" lang="en-US" sz="1700" u="none" cap="none" strike="noStrike">
                <a:solidFill>
                  <a:srgbClr val="000000"/>
                </a:solidFill>
                <a:latin typeface="Arial"/>
                <a:ea typeface="Arial"/>
                <a:cs typeface="Arial"/>
                <a:sym typeface="Arial"/>
              </a:rPr>
              <a:t>: https://www.ctoec.org/wp-content/uploads/2019/03/centers_statsregs.pdf</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7"/>
          <p:cNvSpPr txBox="1"/>
          <p:nvPr>
            <p:ph idx="2" type="body"/>
          </p:nvPr>
        </p:nvSpPr>
        <p:spPr>
          <a:xfrm>
            <a:off x="4142510" y="762000"/>
            <a:ext cx="7652327" cy="5334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0000"/>
              </a:buClr>
              <a:buSzPts val="1900"/>
              <a:buFont typeface="Calibri"/>
              <a:buAutoNum type="arabicPeriod"/>
            </a:pPr>
            <a:r>
              <a:rPr b="0" lang="en-US" sz="1900">
                <a:solidFill>
                  <a:srgbClr val="000000"/>
                </a:solidFill>
              </a:rPr>
              <a:t>There shall be proper refrigeration of no more than 45</a:t>
            </a:r>
            <a:r>
              <a:rPr b="0" lang="en-US" sz="1900">
                <a:solidFill>
                  <a:srgbClr val="000000"/>
                </a:solidFill>
                <a:highlight>
                  <a:srgbClr val="FFFFFF"/>
                </a:highlight>
              </a:rPr>
              <a:t>°</a:t>
            </a:r>
            <a:r>
              <a:rPr b="0" lang="en-US" sz="1900">
                <a:solidFill>
                  <a:srgbClr val="000000"/>
                </a:solidFill>
              </a:rPr>
              <a:t> F for perishable foods in all child daycare centers and homes and on field trips</a:t>
            </a:r>
            <a:endParaRPr b="0">
              <a:solidFill>
                <a:srgbClr val="000000"/>
              </a:solidFill>
            </a:endParaRPr>
          </a:p>
          <a:p>
            <a:pPr indent="-457200" lvl="0" marL="457200" rtl="0" algn="l">
              <a:lnSpc>
                <a:spcPct val="100000"/>
              </a:lnSpc>
              <a:spcBef>
                <a:spcPts val="1712"/>
              </a:spcBef>
              <a:spcAft>
                <a:spcPts val="0"/>
              </a:spcAft>
              <a:buClr>
                <a:srgbClr val="000000"/>
              </a:buClr>
              <a:buSzPts val="1900"/>
              <a:buFont typeface="Calibri"/>
              <a:buAutoNum type="arabicPeriod"/>
            </a:pPr>
            <a:r>
              <a:rPr b="0" lang="en-US" sz="1900">
                <a:solidFill>
                  <a:srgbClr val="000000"/>
                </a:solidFill>
              </a:rPr>
              <a:t>When a child daycare center or home provides either meals or snacks, menus shall be prepared at least one week in advance, dated and copies posted in a conspicuous place. Changes shall be documented by the end of the program day. A copy of what was served shall be kept on file for three months</a:t>
            </a:r>
            <a:endParaRPr b="0">
              <a:solidFill>
                <a:srgbClr val="000000"/>
              </a:solidFill>
            </a:endParaRPr>
          </a:p>
          <a:p>
            <a:pPr indent="-457200" lvl="0" marL="457200" rtl="0" algn="l">
              <a:lnSpc>
                <a:spcPct val="100000"/>
              </a:lnSpc>
              <a:spcBef>
                <a:spcPts val="1712"/>
              </a:spcBef>
              <a:spcAft>
                <a:spcPts val="0"/>
              </a:spcAft>
              <a:buClr>
                <a:srgbClr val="000000"/>
              </a:buClr>
              <a:buSzPts val="1900"/>
              <a:buFont typeface="Calibri"/>
              <a:buAutoNum type="arabicPeriod"/>
            </a:pPr>
            <a:r>
              <a:rPr b="0" lang="en-US" sz="1900">
                <a:solidFill>
                  <a:srgbClr val="000000"/>
                </a:solidFill>
              </a:rPr>
              <a:t>All areas used for the preparation and serving of meals in child daycare centers shall be maintained in accordance with sanitary practices and procedures as set forth in section 19-13-B42 of the Regulations of Connecticut State Agencies</a:t>
            </a:r>
            <a:endParaRPr b="0">
              <a:solidFill>
                <a:srgbClr val="000000"/>
              </a:solidFill>
            </a:endParaRPr>
          </a:p>
          <a:p>
            <a:pPr indent="-457200" lvl="0" marL="457200" rtl="0" algn="l">
              <a:lnSpc>
                <a:spcPct val="100000"/>
              </a:lnSpc>
              <a:spcBef>
                <a:spcPts val="1712"/>
              </a:spcBef>
              <a:spcAft>
                <a:spcPts val="0"/>
              </a:spcAft>
              <a:buClr>
                <a:srgbClr val="000000"/>
              </a:buClr>
              <a:buSzPts val="1900"/>
              <a:buFont typeface="Calibri"/>
              <a:buAutoNum type="arabicPeriod"/>
            </a:pPr>
            <a:r>
              <a:rPr b="0" lang="en-US" sz="1900">
                <a:solidFill>
                  <a:srgbClr val="000000"/>
                </a:solidFill>
              </a:rPr>
              <a:t>The kitchen in child daycare centers or homes that is used for the preparation and serving of food to children shall be clean, well lighted and ventilated, protected by window screening and provided with hot and cold running water, adequate and safe storage for food and supplies and refrigeration</a:t>
            </a:r>
            <a:endParaRPr b="0" sz="800">
              <a:solidFill>
                <a:srgbClr val="000000"/>
              </a:solidFill>
              <a:latin typeface="Arial"/>
              <a:ea typeface="Arial"/>
              <a:cs typeface="Arial"/>
              <a:sym typeface="Arial"/>
            </a:endParaRPr>
          </a:p>
          <a:p>
            <a:pPr indent="-107961" lvl="0" marL="228611" rtl="0" algn="l">
              <a:lnSpc>
                <a:spcPct val="100000"/>
              </a:lnSpc>
              <a:spcBef>
                <a:spcPts val="1712"/>
              </a:spcBef>
              <a:spcAft>
                <a:spcPts val="0"/>
              </a:spcAft>
              <a:buClr>
                <a:srgbClr val="BE2D2D"/>
              </a:buClr>
              <a:buSzPts val="1900"/>
              <a:buFont typeface="Noto Sans"/>
              <a:buNone/>
            </a:pPr>
            <a:r>
              <a:t/>
            </a:r>
            <a:endParaRPr sz="1900">
              <a:solidFill>
                <a:srgbClr val="212121"/>
              </a:solidFill>
            </a:endParaRPr>
          </a:p>
        </p:txBody>
      </p:sp>
      <p:sp>
        <p:nvSpPr>
          <p:cNvPr id="254" name="Google Shape;254;p37"/>
          <p:cNvSpPr txBox="1"/>
          <p:nvPr>
            <p:ph idx="1" type="body"/>
          </p:nvPr>
        </p:nvSpPr>
        <p:spPr>
          <a:xfrm>
            <a:off x="964550" y="4108905"/>
            <a:ext cx="3930600"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Food Safety Standards</a:t>
            </a:r>
            <a:endParaRPr/>
          </a:p>
        </p:txBody>
      </p:sp>
      <p:sp>
        <p:nvSpPr>
          <p:cNvPr id="255" name="Google Shape;255;p37"/>
          <p:cNvSpPr txBox="1"/>
          <p:nvPr/>
        </p:nvSpPr>
        <p:spPr>
          <a:xfrm>
            <a:off x="1594900" y="6293900"/>
            <a:ext cx="91767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1" lang="en-US" sz="1700" u="none" cap="none" strike="noStrike">
                <a:solidFill>
                  <a:srgbClr val="000000"/>
                </a:solidFill>
                <a:latin typeface="Arial"/>
                <a:ea typeface="Arial"/>
                <a:cs typeface="Arial"/>
                <a:sym typeface="Arial"/>
              </a:rPr>
              <a:t>Source</a:t>
            </a:r>
            <a:r>
              <a:rPr b="0" i="0" lang="en-US" sz="1700" u="none" cap="none" strike="noStrike">
                <a:solidFill>
                  <a:srgbClr val="000000"/>
                </a:solidFill>
                <a:latin typeface="Arial"/>
                <a:ea typeface="Arial"/>
                <a:cs typeface="Arial"/>
                <a:sym typeface="Arial"/>
              </a:rPr>
              <a:t>: https://www.ctoec.org/wp-content/uploads/2019/03/centers_statsregs.pdf</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idx="1" type="body"/>
          </p:nvPr>
        </p:nvSpPr>
        <p:spPr>
          <a:xfrm>
            <a:off x="856000" y="4296355"/>
            <a:ext cx="3930600"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Food Safety Standards</a:t>
            </a:r>
            <a:endParaRPr/>
          </a:p>
        </p:txBody>
      </p:sp>
      <p:sp>
        <p:nvSpPr>
          <p:cNvPr id="261" name="Google Shape;261;p38"/>
          <p:cNvSpPr txBox="1"/>
          <p:nvPr>
            <p:ph idx="2" type="body"/>
          </p:nvPr>
        </p:nvSpPr>
        <p:spPr>
          <a:xfrm>
            <a:off x="4142510" y="1048825"/>
            <a:ext cx="7652400" cy="5334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0000"/>
              </a:buClr>
              <a:buSzPts val="1900"/>
              <a:buAutoNum type="arabicPeriod" startAt="5"/>
            </a:pPr>
            <a:r>
              <a:rPr b="0" lang="en-US" sz="1900">
                <a:solidFill>
                  <a:srgbClr val="000000"/>
                </a:solidFill>
              </a:rPr>
              <a:t>Separate hand washing facilities shall be located conveniently to the room where food is prepared in child daycare centers and homes</a:t>
            </a:r>
            <a:endParaRPr b="0">
              <a:solidFill>
                <a:srgbClr val="000000"/>
              </a:solidFill>
            </a:endParaRPr>
          </a:p>
          <a:p>
            <a:pPr indent="-457200" lvl="0" marL="457200" rtl="0" algn="l">
              <a:lnSpc>
                <a:spcPct val="100000"/>
              </a:lnSpc>
              <a:spcBef>
                <a:spcPts val="1712"/>
              </a:spcBef>
              <a:spcAft>
                <a:spcPts val="0"/>
              </a:spcAft>
              <a:buClr>
                <a:srgbClr val="000000"/>
              </a:buClr>
              <a:buSzPts val="1900"/>
              <a:buAutoNum type="arabicPeriod" startAt="5"/>
            </a:pPr>
            <a:r>
              <a:rPr b="0" lang="en-US" sz="1900">
                <a:solidFill>
                  <a:srgbClr val="000000"/>
                </a:solidFill>
              </a:rPr>
              <a:t>All multi-use eating and drinking utensils shall be thoroughly washed, rinsed, and sanitized after each use in child daycare centers and homes</a:t>
            </a:r>
            <a:endParaRPr b="0">
              <a:solidFill>
                <a:srgbClr val="000000"/>
              </a:solidFill>
            </a:endParaRPr>
          </a:p>
          <a:p>
            <a:pPr indent="-457200" lvl="0" marL="457200" rtl="0" algn="l">
              <a:lnSpc>
                <a:spcPct val="100000"/>
              </a:lnSpc>
              <a:spcBef>
                <a:spcPts val="1712"/>
              </a:spcBef>
              <a:spcAft>
                <a:spcPts val="0"/>
              </a:spcAft>
              <a:buClr>
                <a:srgbClr val="000000"/>
              </a:buClr>
              <a:buSzPts val="1900"/>
              <a:buAutoNum type="arabicPeriod" startAt="5"/>
            </a:pPr>
            <a:r>
              <a:rPr b="0" lang="en-US" sz="1900">
                <a:solidFill>
                  <a:srgbClr val="000000"/>
                </a:solidFill>
              </a:rPr>
              <a:t>The kitchen in child daycare centers or homes shall not be used as a playroom, but may be used for a specific program activity room under supervision. It shall be separated by a door or a gate from the rooms used by the children in the child daycare center or home to prevent them from entering the kitchen except under supervision</a:t>
            </a:r>
            <a:endParaRPr b="0">
              <a:solidFill>
                <a:srgbClr val="000000"/>
              </a:solidFill>
            </a:endParaRPr>
          </a:p>
          <a:p>
            <a:pPr indent="-457200" lvl="0" marL="457200" rtl="0" algn="l">
              <a:lnSpc>
                <a:spcPct val="100000"/>
              </a:lnSpc>
              <a:spcBef>
                <a:spcPts val="1712"/>
              </a:spcBef>
              <a:spcAft>
                <a:spcPts val="0"/>
              </a:spcAft>
              <a:buClr>
                <a:srgbClr val="000000"/>
              </a:buClr>
              <a:buSzPts val="1900"/>
              <a:buAutoNum type="arabicPeriod" startAt="5"/>
            </a:pPr>
            <a:r>
              <a:rPr b="0" lang="en-US" sz="1900">
                <a:solidFill>
                  <a:srgbClr val="000000"/>
                </a:solidFill>
              </a:rPr>
              <a:t>Children in child daycare centers or homes shall not be left unsupervised during meal preparation</a:t>
            </a:r>
            <a:endParaRPr b="0">
              <a:solidFill>
                <a:srgbClr val="000000"/>
              </a:solidFill>
            </a:endParaRPr>
          </a:p>
          <a:p>
            <a:pPr indent="-457200" lvl="0" marL="457200" rtl="0" algn="l">
              <a:lnSpc>
                <a:spcPct val="100000"/>
              </a:lnSpc>
              <a:spcBef>
                <a:spcPts val="1712"/>
              </a:spcBef>
              <a:spcAft>
                <a:spcPts val="0"/>
              </a:spcAft>
              <a:buClr>
                <a:srgbClr val="000000"/>
              </a:buClr>
              <a:buSzPts val="1900"/>
              <a:buAutoNum type="arabicPeriod" startAt="5"/>
            </a:pPr>
            <a:r>
              <a:rPr b="0" lang="en-US" sz="1900">
                <a:solidFill>
                  <a:srgbClr val="000000"/>
                </a:solidFill>
              </a:rPr>
              <a:t>Children and staff shall wash their hands with soap and water before eating or handling food</a:t>
            </a:r>
            <a:endParaRPr b="0">
              <a:solidFill>
                <a:srgbClr val="000000"/>
              </a:solidFill>
            </a:endParaRPr>
          </a:p>
          <a:p>
            <a:pPr indent="-107961" lvl="0" marL="228611" rtl="0" algn="l">
              <a:lnSpc>
                <a:spcPct val="100000"/>
              </a:lnSpc>
              <a:spcBef>
                <a:spcPts val="1712"/>
              </a:spcBef>
              <a:spcAft>
                <a:spcPts val="0"/>
              </a:spcAft>
              <a:buClr>
                <a:srgbClr val="BE2D2D"/>
              </a:buClr>
              <a:buSzPts val="1900"/>
              <a:buFont typeface="Noto Sans"/>
              <a:buNone/>
            </a:pPr>
            <a:r>
              <a:t/>
            </a:r>
            <a:endParaRPr sz="1900">
              <a:solidFill>
                <a:srgbClr val="000000"/>
              </a:solidFill>
            </a:endParaRPr>
          </a:p>
        </p:txBody>
      </p:sp>
      <p:sp>
        <p:nvSpPr>
          <p:cNvPr id="262" name="Google Shape;262;p38"/>
          <p:cNvSpPr txBox="1"/>
          <p:nvPr/>
        </p:nvSpPr>
        <p:spPr>
          <a:xfrm>
            <a:off x="1594900" y="6293900"/>
            <a:ext cx="91767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1" lang="en-US" sz="1700" u="none" cap="none" strike="noStrike">
                <a:solidFill>
                  <a:srgbClr val="000000"/>
                </a:solidFill>
                <a:latin typeface="Arial"/>
                <a:ea typeface="Arial"/>
                <a:cs typeface="Arial"/>
                <a:sym typeface="Arial"/>
              </a:rPr>
              <a:t>Source</a:t>
            </a:r>
            <a:r>
              <a:rPr b="0" i="0" lang="en-US" sz="1700" u="none" cap="none" strike="noStrike">
                <a:solidFill>
                  <a:srgbClr val="000000"/>
                </a:solidFill>
                <a:latin typeface="Arial"/>
                <a:ea typeface="Arial"/>
                <a:cs typeface="Arial"/>
                <a:sym typeface="Arial"/>
              </a:rPr>
              <a:t>: https://www.ctoec.org/wp-content/uploads/2019/03/centers_statsregs.pdf</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idx="1" type="body"/>
          </p:nvPr>
        </p:nvSpPr>
        <p:spPr>
          <a:xfrm>
            <a:off x="1468492" y="630525"/>
            <a:ext cx="8432100"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Resources and References	</a:t>
            </a:r>
            <a:endParaRPr/>
          </a:p>
        </p:txBody>
      </p:sp>
      <p:sp>
        <p:nvSpPr>
          <p:cNvPr id="268" name="Google Shape;268;p39"/>
          <p:cNvSpPr txBox="1"/>
          <p:nvPr>
            <p:ph idx="2" type="body"/>
          </p:nvPr>
        </p:nvSpPr>
        <p:spPr>
          <a:xfrm>
            <a:off x="1468500" y="1676700"/>
            <a:ext cx="10007100" cy="4126200"/>
          </a:xfrm>
          <a:prstGeom prst="rect">
            <a:avLst/>
          </a:prstGeom>
          <a:noFill/>
          <a:ln>
            <a:noFill/>
          </a:ln>
        </p:spPr>
        <p:txBody>
          <a:bodyPr anchorCtr="0" anchor="t" bIns="45700" lIns="91425" spcFirstLastPara="1" rIns="91425" wrap="square" tIns="45700">
            <a:noAutofit/>
          </a:bodyPr>
          <a:lstStyle/>
          <a:p>
            <a:pPr indent="-196861" lvl="0" marL="228611" rtl="0" algn="l">
              <a:lnSpc>
                <a:spcPct val="100000"/>
              </a:lnSpc>
              <a:spcBef>
                <a:spcPts val="1712"/>
              </a:spcBef>
              <a:spcAft>
                <a:spcPts val="0"/>
              </a:spcAft>
              <a:buClr>
                <a:schemeClr val="accent2"/>
              </a:buClr>
              <a:buSzPts val="1900"/>
              <a:buChar char="▪"/>
            </a:pPr>
            <a:r>
              <a:rPr lang="en-US" sz="1900">
                <a:solidFill>
                  <a:schemeClr val="accent2"/>
                </a:solidFill>
              </a:rPr>
              <a:t>Caring for Our Children National Standards, Chapter 4: Nutrition and Food Service. 4.2. General Requirements: </a:t>
            </a:r>
            <a:r>
              <a:rPr lang="en-US" sz="1900" u="sng">
                <a:solidFill>
                  <a:schemeClr val="accent2"/>
                </a:solidFill>
                <a:hlinkClick r:id="rId3">
                  <a:extLst>
                    <a:ext uri="{A12FA001-AC4F-418D-AE19-62706E023703}">
                      <ahyp:hlinkClr val="tx"/>
                    </a:ext>
                  </a:extLst>
                </a:hlinkClick>
              </a:rPr>
              <a:t>https://nrckids.org/CFOC/Database/4.2.0</a:t>
            </a:r>
            <a:endParaRPr sz="900">
              <a:solidFill>
                <a:schemeClr val="accent2"/>
              </a:solidFill>
            </a:endParaRPr>
          </a:p>
          <a:p>
            <a:pPr indent="0" lvl="0" marL="457200" rtl="0" algn="l">
              <a:lnSpc>
                <a:spcPct val="100000"/>
              </a:lnSpc>
              <a:spcBef>
                <a:spcPts val="1712"/>
              </a:spcBef>
              <a:spcAft>
                <a:spcPts val="0"/>
              </a:spcAft>
              <a:buSzPts val="2400"/>
              <a:buNone/>
            </a:pPr>
            <a:r>
              <a:t/>
            </a:r>
            <a:endParaRPr sz="100">
              <a:solidFill>
                <a:schemeClr val="accent2"/>
              </a:solidFill>
            </a:endParaRPr>
          </a:p>
          <a:p>
            <a:pPr indent="-196861" lvl="0" marL="228611" rtl="0" algn="l">
              <a:lnSpc>
                <a:spcPct val="100000"/>
              </a:lnSpc>
              <a:spcBef>
                <a:spcPts val="0"/>
              </a:spcBef>
              <a:spcAft>
                <a:spcPts val="0"/>
              </a:spcAft>
              <a:buClr>
                <a:schemeClr val="accent2"/>
              </a:buClr>
              <a:buSzPts val="1900"/>
              <a:buFont typeface="Noto Sans"/>
              <a:buChar char="▪"/>
            </a:pPr>
            <a:r>
              <a:rPr lang="en-US" sz="1900">
                <a:solidFill>
                  <a:schemeClr val="accent2"/>
                </a:solidFill>
              </a:rPr>
              <a:t>State of Connecticut, Office of Early Childhood Statutes and Regulations, Child Care Centers and Group Child Care Homes: </a:t>
            </a:r>
            <a:r>
              <a:rPr lang="en-US" sz="1900" u="sng">
                <a:solidFill>
                  <a:schemeClr val="accent2"/>
                </a:solidFill>
                <a:hlinkClick r:id="rId4">
                  <a:extLst>
                    <a:ext uri="{A12FA001-AC4F-418D-AE19-62706E023703}">
                      <ahyp:hlinkClr val="tx"/>
                    </a:ext>
                  </a:extLst>
                </a:hlinkClick>
              </a:rPr>
              <a:t>https://www.ctoec.org/wp-content/uploads/2019/03/centers_statsregs.pdf</a:t>
            </a:r>
            <a:endParaRPr sz="1900">
              <a:solidFill>
                <a:schemeClr val="accent2"/>
              </a:solidFill>
            </a:endParaRPr>
          </a:p>
          <a:p>
            <a:pPr indent="0" lvl="0" marL="457200" rtl="0" algn="l">
              <a:lnSpc>
                <a:spcPct val="100000"/>
              </a:lnSpc>
              <a:spcBef>
                <a:spcPts val="0"/>
              </a:spcBef>
              <a:spcAft>
                <a:spcPts val="0"/>
              </a:spcAft>
              <a:buSzPts val="2400"/>
              <a:buNone/>
            </a:pPr>
            <a:r>
              <a:t/>
            </a:r>
            <a:endParaRPr sz="1900">
              <a:solidFill>
                <a:schemeClr val="accent2"/>
              </a:solidFill>
            </a:endParaRPr>
          </a:p>
          <a:p>
            <a:pPr indent="-196861" lvl="0" marL="228611" rtl="0" algn="l">
              <a:lnSpc>
                <a:spcPct val="100000"/>
              </a:lnSpc>
              <a:spcBef>
                <a:spcPts val="0"/>
              </a:spcBef>
              <a:spcAft>
                <a:spcPts val="0"/>
              </a:spcAft>
              <a:buClr>
                <a:schemeClr val="accent2"/>
              </a:buClr>
              <a:buSzPts val="1900"/>
              <a:buFont typeface="Noto Sans"/>
              <a:buChar char="▪"/>
            </a:pPr>
            <a:r>
              <a:rPr lang="en-US" sz="1900">
                <a:solidFill>
                  <a:schemeClr val="accent2"/>
                </a:solidFill>
              </a:rPr>
              <a:t>U.S. Department of Agriculture, 7 Code of Federal Regulations 226.20: </a:t>
            </a:r>
            <a:r>
              <a:rPr lang="en-US" sz="1900" u="sng">
                <a:solidFill>
                  <a:schemeClr val="accent2"/>
                </a:solidFill>
                <a:hlinkClick r:id="rId5">
                  <a:extLst>
                    <a:ext uri="{A12FA001-AC4F-418D-AE19-62706E023703}">
                      <ahyp:hlinkClr val="tx"/>
                    </a:ext>
                  </a:extLst>
                </a:hlinkClick>
              </a:rPr>
              <a:t>https://www.ecfr.gov/current/title-7/subtitle-B/chapter-II/subchapter-A/part-226</a:t>
            </a:r>
            <a:endParaRPr sz="1900">
              <a:solidFill>
                <a:schemeClr val="accent2"/>
              </a:solidFill>
            </a:endParaRPr>
          </a:p>
          <a:p>
            <a:pPr indent="-196861" lvl="0" marL="228611" rtl="0" algn="l">
              <a:lnSpc>
                <a:spcPct val="100000"/>
              </a:lnSpc>
              <a:spcBef>
                <a:spcPts val="1712"/>
              </a:spcBef>
              <a:spcAft>
                <a:spcPts val="0"/>
              </a:spcAft>
              <a:buClr>
                <a:schemeClr val="accent2"/>
              </a:buClr>
              <a:buSzPts val="1900"/>
              <a:buFont typeface="Noto Sans"/>
              <a:buChar char="▪"/>
            </a:pPr>
            <a:r>
              <a:rPr lang="en-US" sz="1900">
                <a:solidFill>
                  <a:schemeClr val="accent2"/>
                </a:solidFill>
              </a:rPr>
              <a:t>For more information on CACFP requirements please visit:</a:t>
            </a:r>
            <a:r>
              <a:rPr lang="en-US" sz="1900">
                <a:solidFill>
                  <a:schemeClr val="accent2"/>
                </a:solidFill>
                <a:uFill>
                  <a:noFill/>
                </a:uFill>
                <a:hlinkClick r:id="rId6">
                  <a:extLst>
                    <a:ext uri="{A12FA001-AC4F-418D-AE19-62706E023703}">
                      <ahyp:hlinkClr val="tx"/>
                    </a:ext>
                  </a:extLst>
                </a:hlinkClick>
              </a:rPr>
              <a:t> </a:t>
            </a:r>
            <a:r>
              <a:rPr lang="en-US" sz="1900" u="sng">
                <a:solidFill>
                  <a:schemeClr val="accent2"/>
                </a:solidFill>
                <a:hlinkClick r:id="rId7">
                  <a:extLst>
                    <a:ext uri="{A12FA001-AC4F-418D-AE19-62706E023703}">
                      <ahyp:hlinkClr val="tx"/>
                    </a:ext>
                  </a:extLst>
                </a:hlinkClick>
              </a:rPr>
              <a:t>https://portal.ct.gov/SDE/Nutrition/CACFP-Child-Care-Centers</a:t>
            </a:r>
            <a:r>
              <a:rPr lang="en-US" sz="1900">
                <a:solidFill>
                  <a:schemeClr val="accent2"/>
                </a:solidFill>
              </a:rPr>
              <a:t>. Before implementing any changes to your program’s food and nutrition policies or practices, contact your CACFP representative to ensure you are meeting all rules and regulations.</a:t>
            </a:r>
            <a:endParaRPr sz="1900">
              <a:solidFill>
                <a:schemeClr val="accent2"/>
              </a:solidFill>
            </a:endParaRPr>
          </a:p>
          <a:p>
            <a:pPr indent="-76211" lvl="0" marL="228611" rtl="0" algn="l">
              <a:lnSpc>
                <a:spcPct val="100000"/>
              </a:lnSpc>
              <a:spcBef>
                <a:spcPts val="1712"/>
              </a:spcBef>
              <a:spcAft>
                <a:spcPts val="0"/>
              </a:spcAft>
              <a:buClr>
                <a:srgbClr val="BE2D2D"/>
              </a:buClr>
              <a:buSzPts val="2400"/>
              <a:buFont typeface="Noto Sans"/>
              <a:buNone/>
            </a:pPr>
            <a:r>
              <a:t/>
            </a:r>
            <a:endParaRPr/>
          </a:p>
        </p:txBody>
      </p:sp>
      <p:sp>
        <p:nvSpPr>
          <p:cNvPr id="269" name="Google Shape;269;p39"/>
          <p:cNvSpPr txBox="1"/>
          <p:nvPr/>
        </p:nvSpPr>
        <p:spPr>
          <a:xfrm>
            <a:off x="625675" y="6048300"/>
            <a:ext cx="11276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12121"/>
                </a:solidFill>
                <a:latin typeface="Arial"/>
                <a:ea typeface="Arial"/>
                <a:cs typeface="Arial"/>
                <a:sym typeface="Arial"/>
              </a:rPr>
              <a:t>Disclosure:</a:t>
            </a:r>
            <a:r>
              <a:rPr b="1" i="1" lang="en-US" sz="1600" u="none" cap="none" strike="noStrike">
                <a:solidFill>
                  <a:srgbClr val="212121"/>
                </a:solidFill>
                <a:latin typeface="Calibri"/>
                <a:ea typeface="Calibri"/>
                <a:cs typeface="Calibri"/>
                <a:sym typeface="Calibri"/>
              </a:rPr>
              <a:t> </a:t>
            </a:r>
            <a:r>
              <a:rPr b="1" i="1" lang="en-US" sz="1600" u="none" cap="none" strike="noStrike">
                <a:solidFill>
                  <a:srgbClr val="212121"/>
                </a:solidFill>
                <a:latin typeface="Arial"/>
                <a:ea typeface="Arial"/>
                <a:cs typeface="Arial"/>
                <a:sym typeface="Arial"/>
              </a:rPr>
              <a:t>The information in this module is based on a variety of sources listed above. It highlights key points relevant to this topic, but is not exhaustive. Please refer to the above resources for more information.</a:t>
            </a:r>
            <a:endParaRPr b="1" i="1" sz="1600" u="none" cap="none" strike="noStrike">
              <a:solidFill>
                <a:srgbClr val="21212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Logo&#10;&#10;Description automatically generated" id="274" name="Google Shape;274;p40"/>
          <p:cNvPicPr preferRelativeResize="0"/>
          <p:nvPr/>
        </p:nvPicPr>
        <p:blipFill rotWithShape="1">
          <a:blip r:embed="rId3">
            <a:alphaModFix/>
          </a:blip>
          <a:srcRect b="0" l="0" r="0" t="0"/>
          <a:stretch/>
        </p:blipFill>
        <p:spPr>
          <a:xfrm>
            <a:off x="2455102" y="2444750"/>
            <a:ext cx="4356100" cy="1968500"/>
          </a:xfrm>
          <a:prstGeom prst="rect">
            <a:avLst/>
          </a:prstGeom>
          <a:noFill/>
          <a:ln>
            <a:noFill/>
          </a:ln>
        </p:spPr>
      </p:pic>
      <p:sp>
        <p:nvSpPr>
          <p:cNvPr id="275" name="Google Shape;275;p40"/>
          <p:cNvSpPr txBox="1"/>
          <p:nvPr/>
        </p:nvSpPr>
        <p:spPr>
          <a:xfrm>
            <a:off x="3763617" y="1298582"/>
            <a:ext cx="46647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001640"/>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
        <p:nvSpPr>
          <p:cNvPr id="276" name="Google Shape;276;p40"/>
          <p:cNvSpPr txBox="1"/>
          <p:nvPr/>
        </p:nvSpPr>
        <p:spPr>
          <a:xfrm>
            <a:off x="2984375" y="5008125"/>
            <a:ext cx="6223200" cy="8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1640"/>
              </a:buClr>
              <a:buSzPts val="2400"/>
              <a:buFont typeface="Arial"/>
              <a:buNone/>
            </a:pPr>
            <a:r>
              <a:rPr b="1" i="0" lang="en-US" sz="2400" u="none" cap="none" strike="noStrike">
                <a:solidFill>
                  <a:srgbClr val="000000"/>
                </a:solidFill>
                <a:latin typeface="Calibri"/>
                <a:ea typeface="Calibri"/>
                <a:cs typeface="Calibri"/>
                <a:sym typeface="Calibri"/>
              </a:rPr>
              <a:t>Made possible with funding from </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1640"/>
              </a:buClr>
              <a:buSzPts val="2400"/>
              <a:buFont typeface="Arial"/>
              <a:buNone/>
            </a:pPr>
            <a:r>
              <a:rPr b="1" i="0" lang="en-US" sz="2400" u="none" cap="none" strike="noStrike">
                <a:solidFill>
                  <a:srgbClr val="000000"/>
                </a:solidFill>
                <a:latin typeface="Calibri"/>
                <a:ea typeface="Calibri"/>
                <a:cs typeface="Calibri"/>
                <a:sym typeface="Calibri"/>
              </a:rPr>
              <a:t>the Centers for Disease Control and Prevention</a:t>
            </a:r>
            <a:endParaRPr b="0" i="0" sz="1400" u="none" cap="none" strike="noStrike">
              <a:solidFill>
                <a:srgbClr val="000000"/>
              </a:solidFill>
              <a:latin typeface="Arial"/>
              <a:ea typeface="Arial"/>
              <a:cs typeface="Arial"/>
              <a:sym typeface="Arial"/>
            </a:endParaRPr>
          </a:p>
          <a:p>
            <a:pPr indent="-50809" lvl="0" marL="228611" marR="0" rtl="0" algn="l">
              <a:lnSpc>
                <a:spcPct val="100000"/>
              </a:lnSpc>
              <a:spcBef>
                <a:spcPts val="560"/>
              </a:spcBef>
              <a:spcAft>
                <a:spcPts val="0"/>
              </a:spcAft>
              <a:buClr>
                <a:srgbClr val="001640"/>
              </a:buClr>
              <a:buSzPts val="2800"/>
              <a:buFont typeface="Arial"/>
              <a:buNone/>
            </a:pPr>
            <a:r>
              <a:t/>
            </a:r>
            <a:endParaRPr b="1" i="0" sz="2800" u="none" cap="none" strike="noStrike">
              <a:solidFill>
                <a:srgbClr val="001640"/>
              </a:solidFill>
              <a:latin typeface="Calibri"/>
              <a:ea typeface="Calibri"/>
              <a:cs typeface="Calibri"/>
              <a:sym typeface="Calibri"/>
            </a:endParaRPr>
          </a:p>
        </p:txBody>
      </p:sp>
      <p:pic>
        <p:nvPicPr>
          <p:cNvPr descr="A picture containing text, font, logo, graphics&#10;&#10;Description automatically generated" id="277" name="Google Shape;277;p40"/>
          <p:cNvPicPr preferRelativeResize="0"/>
          <p:nvPr/>
        </p:nvPicPr>
        <p:blipFill rotWithShape="1">
          <a:blip r:embed="rId4">
            <a:alphaModFix/>
          </a:blip>
          <a:srcRect b="0" l="0" r="0" t="0"/>
          <a:stretch/>
        </p:blipFill>
        <p:spPr>
          <a:xfrm>
            <a:off x="7434141" y="2520787"/>
            <a:ext cx="2141416" cy="22809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idx="1" type="body"/>
          </p:nvPr>
        </p:nvSpPr>
        <p:spPr>
          <a:xfrm>
            <a:off x="4240342" y="685249"/>
            <a:ext cx="3711314" cy="83599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5000"/>
              <a:buNone/>
            </a:pPr>
            <a:r>
              <a:rPr lang="en-US"/>
              <a:t>Did You Know?</a:t>
            </a:r>
            <a:endParaRPr/>
          </a:p>
        </p:txBody>
      </p:sp>
      <p:sp>
        <p:nvSpPr>
          <p:cNvPr id="192" name="Google Shape;192;p28"/>
          <p:cNvSpPr txBox="1"/>
          <p:nvPr>
            <p:ph idx="2" type="body"/>
          </p:nvPr>
        </p:nvSpPr>
        <p:spPr>
          <a:xfrm>
            <a:off x="1349250" y="1995113"/>
            <a:ext cx="4443000" cy="4036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1641"/>
              </a:buClr>
              <a:buSzPts val="2400"/>
              <a:buNone/>
            </a:pPr>
            <a:r>
              <a:rPr b="0" lang="en-US" sz="2500">
                <a:solidFill>
                  <a:srgbClr val="000000"/>
                </a:solidFill>
              </a:rPr>
              <a:t>Per state regulations that govern child care in Connecticut (Section 19a-79-6a), all licensed child care centers and group child care homes serving meals and/or snacks are required to follow nutrition standards established by the federal Child and Adult Care Food Program (CACFP).</a:t>
            </a:r>
            <a:endParaRPr b="0" sz="2500">
              <a:solidFill>
                <a:srgbClr val="000000"/>
              </a:solidFill>
            </a:endParaRPr>
          </a:p>
          <a:p>
            <a:pPr indent="-76211" lvl="0" marL="228611" rtl="0" algn="ctr">
              <a:lnSpc>
                <a:spcPct val="100000"/>
              </a:lnSpc>
              <a:spcBef>
                <a:spcPts val="1712"/>
              </a:spcBef>
              <a:spcAft>
                <a:spcPts val="0"/>
              </a:spcAft>
              <a:buClr>
                <a:srgbClr val="BE2D2D"/>
              </a:buClr>
              <a:buSzPts val="2400"/>
              <a:buNone/>
            </a:pPr>
            <a:r>
              <a:t/>
            </a:r>
            <a:endParaRPr/>
          </a:p>
        </p:txBody>
      </p:sp>
      <p:pic>
        <p:nvPicPr>
          <p:cNvPr descr="A group of children eating at a table&#10;&#10;Description automatically generated with medium confidence" id="193" name="Google Shape;193;p28"/>
          <p:cNvPicPr preferRelativeResize="0"/>
          <p:nvPr/>
        </p:nvPicPr>
        <p:blipFill rotWithShape="1">
          <a:blip r:embed="rId3">
            <a:alphaModFix/>
          </a:blip>
          <a:srcRect b="0" l="0" r="0" t="0"/>
          <a:stretch/>
        </p:blipFill>
        <p:spPr>
          <a:xfrm>
            <a:off x="6095999" y="2052444"/>
            <a:ext cx="5884459" cy="392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idx="1" type="body"/>
          </p:nvPr>
        </p:nvSpPr>
        <p:spPr>
          <a:xfrm>
            <a:off x="1740700" y="879183"/>
            <a:ext cx="3930677" cy="8161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What is CACFP?</a:t>
            </a:r>
            <a:endParaRPr/>
          </a:p>
        </p:txBody>
      </p:sp>
      <p:sp>
        <p:nvSpPr>
          <p:cNvPr id="199" name="Google Shape;199;p29"/>
          <p:cNvSpPr txBox="1"/>
          <p:nvPr>
            <p:ph idx="2" type="body"/>
          </p:nvPr>
        </p:nvSpPr>
        <p:spPr>
          <a:xfrm>
            <a:off x="6096000" y="879174"/>
            <a:ext cx="5740500" cy="53136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0000"/>
              </a:buClr>
              <a:buSzPts val="2400"/>
              <a:buFont typeface="Arial"/>
              <a:buChar char="■"/>
            </a:pPr>
            <a:r>
              <a:rPr b="0" lang="en-US" sz="2400">
                <a:solidFill>
                  <a:srgbClr val="000000"/>
                </a:solidFill>
              </a:rPr>
              <a:t>CACFP is part of the federal food assistance safety net that gives aid to child care programs for the provision of healthy foods to young children (7CFR Part 226)</a:t>
            </a:r>
            <a:endParaRPr b="0">
              <a:solidFill>
                <a:srgbClr val="000000"/>
              </a:solidFill>
            </a:endParaRPr>
          </a:p>
          <a:p>
            <a:pPr indent="-457200" lvl="0" marL="457200" rtl="0" algn="l">
              <a:lnSpc>
                <a:spcPct val="100000"/>
              </a:lnSpc>
              <a:spcBef>
                <a:spcPts val="1712"/>
              </a:spcBef>
              <a:spcAft>
                <a:spcPts val="0"/>
              </a:spcAft>
              <a:buClr>
                <a:srgbClr val="000000"/>
              </a:buClr>
              <a:buSzPts val="2400"/>
              <a:buFont typeface="Arial"/>
              <a:buChar char="■"/>
            </a:pPr>
            <a:r>
              <a:rPr b="0" lang="en-US" sz="2400">
                <a:solidFill>
                  <a:srgbClr val="000000"/>
                </a:solidFill>
              </a:rPr>
              <a:t>Through CACFP, over 4 million children receive nutritious meals and snacks daily</a:t>
            </a:r>
            <a:endParaRPr b="0">
              <a:solidFill>
                <a:srgbClr val="000000"/>
              </a:solidFill>
            </a:endParaRPr>
          </a:p>
          <a:p>
            <a:pPr indent="-457200" lvl="0" marL="457200" rtl="0" algn="l">
              <a:lnSpc>
                <a:spcPct val="100000"/>
              </a:lnSpc>
              <a:spcBef>
                <a:spcPts val="1712"/>
              </a:spcBef>
              <a:spcAft>
                <a:spcPts val="0"/>
              </a:spcAft>
              <a:buClr>
                <a:srgbClr val="000000"/>
              </a:buClr>
              <a:buSzPts val="2400"/>
              <a:buFont typeface="Arial"/>
              <a:buChar char="■"/>
            </a:pPr>
            <a:r>
              <a:rPr b="0" lang="en-US" sz="2400">
                <a:solidFill>
                  <a:srgbClr val="000000"/>
                </a:solidFill>
              </a:rPr>
              <a:t>Qualifying child care centers and homes may participate in CACFP and receive reimbursements at free, reduced</a:t>
            </a:r>
            <a:r>
              <a:rPr b="0" lang="en-US">
                <a:solidFill>
                  <a:srgbClr val="000000"/>
                </a:solidFill>
              </a:rPr>
              <a:t>-</a:t>
            </a:r>
            <a:r>
              <a:rPr b="0" lang="en-US" sz="2400">
                <a:solidFill>
                  <a:srgbClr val="000000"/>
                </a:solidFill>
              </a:rPr>
              <a:t>price, or over-income rates for meals and/or snacks served to children</a:t>
            </a:r>
            <a:endParaRPr b="0">
              <a:solidFill>
                <a:srgbClr val="000000"/>
              </a:solidFill>
            </a:endParaRPr>
          </a:p>
          <a:p>
            <a:pPr indent="-76211" lvl="0" marL="228611" rtl="0" algn="l">
              <a:lnSpc>
                <a:spcPct val="100000"/>
              </a:lnSpc>
              <a:spcBef>
                <a:spcPts val="1712"/>
              </a:spcBef>
              <a:spcAft>
                <a:spcPts val="0"/>
              </a:spcAft>
              <a:buClr>
                <a:srgbClr val="BE2D2D"/>
              </a:buClr>
              <a:buSzPts val="2400"/>
              <a:buFont typeface="Noto Sans"/>
              <a:buNone/>
            </a:pPr>
            <a:r>
              <a:t/>
            </a:r>
            <a:endParaRPr>
              <a:solidFill>
                <a:srgbClr val="000000"/>
              </a:solidFill>
            </a:endParaRPr>
          </a:p>
        </p:txBody>
      </p:sp>
      <p:pic>
        <p:nvPicPr>
          <p:cNvPr descr="A picture containing indoor, person, wall, sitting&#10;&#10;Description automatically generated" id="200" name="Google Shape;200;p29"/>
          <p:cNvPicPr preferRelativeResize="0"/>
          <p:nvPr/>
        </p:nvPicPr>
        <p:blipFill rotWithShape="1">
          <a:blip r:embed="rId3">
            <a:alphaModFix/>
          </a:blip>
          <a:srcRect b="0" l="14011" r="18607" t="0"/>
          <a:stretch/>
        </p:blipFill>
        <p:spPr>
          <a:xfrm>
            <a:off x="1520685" y="2158699"/>
            <a:ext cx="4370709" cy="43203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nvSpPr>
        <p:spPr>
          <a:xfrm>
            <a:off x="3531825" y="778752"/>
            <a:ext cx="5520300" cy="61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Arial"/>
              <a:buNone/>
            </a:pPr>
            <a:r>
              <a:rPr b="0" i="0" lang="en-US" sz="4500" u="none" cap="none" strike="noStrike">
                <a:solidFill>
                  <a:schemeClr val="dk1"/>
                </a:solidFill>
                <a:latin typeface="Oswald"/>
                <a:ea typeface="Oswald"/>
                <a:cs typeface="Oswald"/>
                <a:sym typeface="Oswald"/>
              </a:rPr>
              <a:t>Highlights of CACFP</a:t>
            </a:r>
            <a:endParaRPr b="0" i="0" sz="500" u="none" cap="none" strike="noStrike">
              <a:solidFill>
                <a:srgbClr val="000000"/>
              </a:solidFill>
              <a:latin typeface="Arial"/>
              <a:ea typeface="Arial"/>
              <a:cs typeface="Arial"/>
              <a:sym typeface="Arial"/>
            </a:endParaRPr>
          </a:p>
        </p:txBody>
      </p:sp>
      <p:sp>
        <p:nvSpPr>
          <p:cNvPr id="206" name="Google Shape;206;p30"/>
          <p:cNvSpPr txBox="1"/>
          <p:nvPr/>
        </p:nvSpPr>
        <p:spPr>
          <a:xfrm>
            <a:off x="1076600" y="1593900"/>
            <a:ext cx="106830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2"/>
                </a:solidFill>
                <a:latin typeface="Calibri"/>
                <a:ea typeface="Calibri"/>
                <a:cs typeface="Calibri"/>
                <a:sym typeface="Calibri"/>
              </a:rPr>
              <a:t>Nutrition Standards/Meal Patterns:</a:t>
            </a:r>
            <a:endParaRPr b="0" i="0" sz="2400" u="none" cap="none" strike="noStrike">
              <a:solidFill>
                <a:schemeClr val="accent2"/>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2400"/>
              <a:buFont typeface="Noto Sans"/>
              <a:buChar char="▪"/>
            </a:pPr>
            <a:r>
              <a:rPr b="0" i="0" lang="en-US" sz="2400" u="none" cap="none" strike="noStrike">
                <a:solidFill>
                  <a:srgbClr val="000000"/>
                </a:solidFill>
                <a:latin typeface="Calibri"/>
                <a:ea typeface="Calibri"/>
                <a:cs typeface="Calibri"/>
                <a:sym typeface="Calibri"/>
              </a:rPr>
              <a:t>Breakfast must include milk, vegetables/fruit, and grains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400"/>
              <a:buFont typeface="Noto Sans"/>
              <a:buChar char="▪"/>
            </a:pPr>
            <a:r>
              <a:rPr b="0" i="0" lang="en-US" sz="2400" u="none" cap="none" strike="noStrike">
                <a:solidFill>
                  <a:srgbClr val="000000"/>
                </a:solidFill>
                <a:latin typeface="Calibri"/>
                <a:ea typeface="Calibri"/>
                <a:cs typeface="Calibri"/>
                <a:sym typeface="Calibri"/>
              </a:rPr>
              <a:t>Lunch must include milk, meat/meat alternates, vegetables, fruit, and grains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400"/>
              <a:buFont typeface="Noto Sans"/>
              <a:buChar char="▪"/>
            </a:pPr>
            <a:r>
              <a:rPr b="0" i="0" lang="en-US" sz="2400" u="none" cap="none" strike="noStrike">
                <a:solidFill>
                  <a:srgbClr val="000000"/>
                </a:solidFill>
                <a:latin typeface="Calibri"/>
                <a:ea typeface="Calibri"/>
                <a:cs typeface="Calibri"/>
                <a:sym typeface="Calibri"/>
              </a:rPr>
              <a:t>Snack must include any 2 of the following 5: milk, meat/meat alternates,  vegetables, fruit, grains</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Noto Sans"/>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61A20"/>
                </a:solidFill>
                <a:latin typeface="Calibri"/>
                <a:ea typeface="Calibri"/>
                <a:cs typeface="Calibri"/>
                <a:sym typeface="Calibri"/>
              </a:rPr>
              <a:t>For All Meals and Snacks: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400"/>
              <a:buFont typeface="Noto Sans"/>
              <a:buChar char="▪"/>
            </a:pPr>
            <a:r>
              <a:rPr b="0" i="0" lang="en-US" sz="2400" u="none" cap="none" strike="noStrike">
                <a:solidFill>
                  <a:srgbClr val="000000"/>
                </a:solidFill>
                <a:latin typeface="Calibri"/>
                <a:ea typeface="Calibri"/>
                <a:cs typeface="Calibri"/>
                <a:sym typeface="Calibri"/>
              </a:rPr>
              <a:t>Serve unflavored 1% or skim milk to children ages 2 and older, and unflavored whole milk to 1-year-olds, iron fortified infant formula or human milk for children under 1 year</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400"/>
              <a:buFont typeface="Noto Sans"/>
              <a:buChar char="▪"/>
            </a:pPr>
            <a:r>
              <a:rPr b="0" i="0" lang="en-US" sz="2400" u="none" cap="none" strike="noStrike">
                <a:solidFill>
                  <a:srgbClr val="000000"/>
                </a:solidFill>
                <a:latin typeface="Calibri"/>
                <a:ea typeface="Calibri"/>
                <a:cs typeface="Calibri"/>
                <a:sym typeface="Calibri"/>
              </a:rPr>
              <a:t>Encourage fruits, vegetables, whole grain and whole grain-rich products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400"/>
              <a:buFont typeface="Noto Sans"/>
              <a:buChar char="▪"/>
            </a:pPr>
            <a:r>
              <a:rPr b="0" i="0" lang="en-US" sz="2400" u="none" cap="none" strike="noStrike">
                <a:solidFill>
                  <a:srgbClr val="000000"/>
                </a:solidFill>
                <a:latin typeface="Calibri"/>
                <a:ea typeface="Calibri"/>
                <a:cs typeface="Calibri"/>
                <a:sym typeface="Calibri"/>
              </a:rPr>
              <a:t>Limit added sugars and 100% juice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400"/>
              <a:buFont typeface="Noto Sans"/>
              <a:buChar char="▪"/>
            </a:pPr>
            <a:r>
              <a:rPr b="0" i="0" lang="en-US" sz="2400" u="none" cap="none" strike="noStrike">
                <a:solidFill>
                  <a:srgbClr val="000000"/>
                </a:solidFill>
                <a:latin typeface="Calibri"/>
                <a:ea typeface="Calibri"/>
                <a:cs typeface="Calibri"/>
                <a:sym typeface="Calibri"/>
              </a:rPr>
              <a:t>No deep-fat frying is allowed; limit purchased pre-fried foods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400"/>
              <a:buFont typeface="Noto Sans"/>
              <a:buChar char="▪"/>
            </a:pPr>
            <a:r>
              <a:rPr b="0" i="0" lang="en-US" sz="2400" u="none" cap="none" strike="noStrike">
                <a:solidFill>
                  <a:srgbClr val="000000"/>
                </a:solidFill>
                <a:latin typeface="Calibri"/>
                <a:ea typeface="Calibri"/>
                <a:cs typeface="Calibri"/>
                <a:sym typeface="Calibri"/>
              </a:rPr>
              <a:t>Make water available and offer throughout the day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idx="1" type="body"/>
          </p:nvPr>
        </p:nvSpPr>
        <p:spPr>
          <a:xfrm>
            <a:off x="737631" y="330200"/>
            <a:ext cx="4545569"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Why Participate in CACFP?</a:t>
            </a:r>
            <a:endParaRPr/>
          </a:p>
        </p:txBody>
      </p:sp>
      <p:sp>
        <p:nvSpPr>
          <p:cNvPr id="212" name="Google Shape;212;p31"/>
          <p:cNvSpPr txBox="1"/>
          <p:nvPr>
            <p:ph idx="3" type="body"/>
          </p:nvPr>
        </p:nvSpPr>
        <p:spPr>
          <a:xfrm>
            <a:off x="417125" y="2330975"/>
            <a:ext cx="6808200" cy="4146000"/>
          </a:xfrm>
          <a:prstGeom prst="rect">
            <a:avLst/>
          </a:prstGeom>
          <a:noFill/>
          <a:ln>
            <a:noFill/>
          </a:ln>
        </p:spPr>
        <p:txBody>
          <a:bodyPr anchorCtr="0" anchor="t" bIns="45700" lIns="91425" spcFirstLastPara="1" rIns="91425" wrap="square" tIns="45700">
            <a:noAutofit/>
          </a:bodyPr>
          <a:lstStyle/>
          <a:p>
            <a:pPr indent="-336550" lvl="0" marL="342900" rtl="0" algn="l">
              <a:lnSpc>
                <a:spcPct val="100000"/>
              </a:lnSpc>
              <a:spcBef>
                <a:spcPts val="0"/>
              </a:spcBef>
              <a:spcAft>
                <a:spcPts val="0"/>
              </a:spcAft>
              <a:buClr>
                <a:srgbClr val="000000"/>
              </a:buClr>
              <a:buSzPts val="2400"/>
              <a:buFont typeface="Noto Sans"/>
              <a:buChar char="▪"/>
            </a:pPr>
            <a:r>
              <a:rPr lang="en-US" sz="2400">
                <a:solidFill>
                  <a:srgbClr val="000000"/>
                </a:solidFill>
              </a:rPr>
              <a:t>You will receive financial reimbursements to serve meals and/or snacks that meet CACFP nutrition standards</a:t>
            </a:r>
            <a:endParaRPr sz="2400">
              <a:solidFill>
                <a:srgbClr val="000000"/>
              </a:solidFill>
            </a:endParaRPr>
          </a:p>
          <a:p>
            <a:pPr indent="-368300" lvl="1" marL="914400" rtl="0" algn="l">
              <a:lnSpc>
                <a:spcPct val="100000"/>
              </a:lnSpc>
              <a:spcBef>
                <a:spcPts val="0"/>
              </a:spcBef>
              <a:spcAft>
                <a:spcPts val="0"/>
              </a:spcAft>
              <a:buClr>
                <a:srgbClr val="000000"/>
              </a:buClr>
              <a:buSzPts val="2200"/>
              <a:buChar char="–"/>
            </a:pPr>
            <a:r>
              <a:rPr lang="en-US" sz="2200">
                <a:solidFill>
                  <a:srgbClr val="000000"/>
                </a:solidFill>
              </a:rPr>
              <a:t>You have to meet these standards to comply with licensing regulations any way</a:t>
            </a:r>
            <a:endParaRPr sz="2200">
              <a:solidFill>
                <a:srgbClr val="000000"/>
              </a:solidFill>
            </a:endParaRPr>
          </a:p>
          <a:p>
            <a:pPr indent="-336550" lvl="0" marL="342900" rtl="0" algn="l">
              <a:lnSpc>
                <a:spcPct val="100000"/>
              </a:lnSpc>
              <a:spcBef>
                <a:spcPts val="480"/>
              </a:spcBef>
              <a:spcAft>
                <a:spcPts val="0"/>
              </a:spcAft>
              <a:buClr>
                <a:srgbClr val="000000"/>
              </a:buClr>
              <a:buSzPts val="2400"/>
              <a:buFont typeface="Noto Sans"/>
              <a:buChar char="▪"/>
            </a:pPr>
            <a:r>
              <a:rPr lang="en-US" sz="2400">
                <a:solidFill>
                  <a:srgbClr val="000000"/>
                </a:solidFill>
              </a:rPr>
              <a:t>You will obtain valuable, free nutrition education and training to help identify appropriate foods and amounts for young children</a:t>
            </a:r>
            <a:endParaRPr>
              <a:solidFill>
                <a:srgbClr val="000000"/>
              </a:solidFill>
            </a:endParaRPr>
          </a:p>
          <a:p>
            <a:pPr indent="-336550" lvl="0" marL="342900" rtl="0" algn="l">
              <a:lnSpc>
                <a:spcPct val="100000"/>
              </a:lnSpc>
              <a:spcBef>
                <a:spcPts val="480"/>
              </a:spcBef>
              <a:spcAft>
                <a:spcPts val="0"/>
              </a:spcAft>
              <a:buClr>
                <a:srgbClr val="000000"/>
              </a:buClr>
              <a:buSzPts val="2400"/>
              <a:buFont typeface="Noto Sans"/>
              <a:buChar char="▪"/>
            </a:pPr>
            <a:r>
              <a:rPr lang="en-US" sz="2400">
                <a:solidFill>
                  <a:srgbClr val="000000"/>
                </a:solidFill>
              </a:rPr>
              <a:t>You will encourage positive eating habits and shows parents that their children receive high quality, nutritious meals in your center</a:t>
            </a:r>
            <a:endParaRPr>
              <a:solidFill>
                <a:srgbClr val="000000"/>
              </a:solidFill>
            </a:endParaRPr>
          </a:p>
          <a:p>
            <a:pPr indent="0" lvl="0" marL="0" rtl="0" algn="l">
              <a:lnSpc>
                <a:spcPct val="100000"/>
              </a:lnSpc>
              <a:spcBef>
                <a:spcPts val="480"/>
              </a:spcBef>
              <a:spcAft>
                <a:spcPts val="0"/>
              </a:spcAft>
              <a:buClr>
                <a:schemeClr val="dk1"/>
              </a:buClr>
              <a:buSzPts val="2400"/>
              <a:buNone/>
            </a:pPr>
            <a:r>
              <a:t/>
            </a:r>
            <a:endParaRPr sz="2400"/>
          </a:p>
        </p:txBody>
      </p:sp>
      <p:pic>
        <p:nvPicPr>
          <p:cNvPr descr="A picture containing outdoor object, playground, colorful&#10;&#10;Description automatically generated" id="213" name="Google Shape;213;p31"/>
          <p:cNvPicPr preferRelativeResize="0"/>
          <p:nvPr>
            <p:ph idx="4" type="pic"/>
          </p:nvPr>
        </p:nvPicPr>
        <p:blipFill rotWithShape="1">
          <a:blip r:embed="rId3">
            <a:alphaModFix/>
          </a:blip>
          <a:srcRect b="0" l="14127" r="14126" t="0"/>
          <a:stretch/>
        </p:blipFill>
        <p:spPr>
          <a:xfrm>
            <a:off x="7740491" y="1372188"/>
            <a:ext cx="4229100" cy="3921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ph idx="1" type="body"/>
          </p:nvPr>
        </p:nvSpPr>
        <p:spPr>
          <a:xfrm>
            <a:off x="976371" y="254883"/>
            <a:ext cx="6643629" cy="81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D2F"/>
              </a:buClr>
              <a:buSzPts val="5000"/>
              <a:buNone/>
            </a:pPr>
            <a:r>
              <a:rPr lang="en-US"/>
              <a:t>Does Your Center Qualify for CACFP?</a:t>
            </a:r>
            <a:endParaRPr/>
          </a:p>
        </p:txBody>
      </p:sp>
      <p:sp>
        <p:nvSpPr>
          <p:cNvPr id="219" name="Google Shape;219;p32"/>
          <p:cNvSpPr txBox="1"/>
          <p:nvPr>
            <p:ph idx="3" type="body"/>
          </p:nvPr>
        </p:nvSpPr>
        <p:spPr>
          <a:xfrm>
            <a:off x="1426866" y="2319454"/>
            <a:ext cx="4013589" cy="13724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None/>
            </a:pPr>
            <a:r>
              <a:rPr b="1" lang="en-US" sz="4000"/>
              <a:t>Is it a licensed childcare center?</a:t>
            </a:r>
            <a:endParaRPr/>
          </a:p>
        </p:txBody>
      </p:sp>
      <p:sp>
        <p:nvSpPr>
          <p:cNvPr id="220" name="Google Shape;220;p32"/>
          <p:cNvSpPr txBox="1"/>
          <p:nvPr/>
        </p:nvSpPr>
        <p:spPr>
          <a:xfrm>
            <a:off x="6751545" y="2319454"/>
            <a:ext cx="4013589" cy="13724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3700" u="none" cap="none" strike="noStrike">
                <a:solidFill>
                  <a:schemeClr val="lt1"/>
                </a:solidFill>
                <a:latin typeface="Calibri"/>
                <a:ea typeface="Calibri"/>
                <a:cs typeface="Calibri"/>
                <a:sym typeface="Calibri"/>
              </a:rPr>
              <a:t>Do you serve meals and/or snacks?</a:t>
            </a:r>
            <a:endParaRPr b="0" i="0" sz="1100" u="none" cap="none" strike="noStrike">
              <a:solidFill>
                <a:srgbClr val="000000"/>
              </a:solidFill>
              <a:latin typeface="Arial"/>
              <a:ea typeface="Arial"/>
              <a:cs typeface="Arial"/>
              <a:sym typeface="Arial"/>
            </a:endParaRPr>
          </a:p>
        </p:txBody>
      </p:sp>
      <p:sp>
        <p:nvSpPr>
          <p:cNvPr id="221" name="Google Shape;221;p32"/>
          <p:cNvSpPr txBox="1"/>
          <p:nvPr/>
        </p:nvSpPr>
        <p:spPr>
          <a:xfrm>
            <a:off x="1426865" y="4563890"/>
            <a:ext cx="4013589" cy="13724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Are you 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80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not-for-profit?</a:t>
            </a:r>
            <a:endParaRPr b="0" i="0" sz="1400" u="none" cap="none" strike="noStrike">
              <a:solidFill>
                <a:srgbClr val="000000"/>
              </a:solidFill>
              <a:latin typeface="Arial"/>
              <a:ea typeface="Arial"/>
              <a:cs typeface="Arial"/>
              <a:sym typeface="Arial"/>
            </a:endParaRPr>
          </a:p>
        </p:txBody>
      </p:sp>
      <p:sp>
        <p:nvSpPr>
          <p:cNvPr id="222" name="Google Shape;222;p32"/>
          <p:cNvSpPr txBox="1"/>
          <p:nvPr/>
        </p:nvSpPr>
        <p:spPr>
          <a:xfrm>
            <a:off x="6575825" y="4583500"/>
            <a:ext cx="4441200" cy="137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If for-profit, do &gt;25% of your families qualify for free or reduced-price meals?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idx="1" type="body"/>
          </p:nvPr>
        </p:nvSpPr>
        <p:spPr>
          <a:xfrm>
            <a:off x="737631" y="330200"/>
            <a:ext cx="4545569"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Dietitian Requirement</a:t>
            </a:r>
            <a:endParaRPr/>
          </a:p>
        </p:txBody>
      </p:sp>
      <p:sp>
        <p:nvSpPr>
          <p:cNvPr id="228" name="Google Shape;228;p33"/>
          <p:cNvSpPr txBox="1"/>
          <p:nvPr>
            <p:ph idx="3" type="body"/>
          </p:nvPr>
        </p:nvSpPr>
        <p:spPr>
          <a:xfrm>
            <a:off x="113499" y="2708275"/>
            <a:ext cx="6744300" cy="3708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500"/>
              <a:buFont typeface="Noto Sans"/>
              <a:buChar char="▪"/>
            </a:pPr>
            <a:r>
              <a:rPr lang="en-US" sz="2500">
                <a:solidFill>
                  <a:srgbClr val="000000"/>
                </a:solidFill>
              </a:rPr>
              <a:t>Child care centers/group homes that serve  (prepare or plan) meals in CT should have a Registered Dietitian consultant for advice regarding nutrition and food service (19a-79-4a, Staffing)</a:t>
            </a:r>
            <a:endParaRPr sz="2500">
              <a:solidFill>
                <a:srgbClr val="000000"/>
              </a:solidFill>
            </a:endParaRPr>
          </a:p>
          <a:p>
            <a:pPr indent="0" lvl="0" marL="457200" rtl="0" algn="l">
              <a:lnSpc>
                <a:spcPct val="100000"/>
              </a:lnSpc>
              <a:spcBef>
                <a:spcPts val="0"/>
              </a:spcBef>
              <a:spcAft>
                <a:spcPts val="0"/>
              </a:spcAft>
              <a:buSzPts val="2133"/>
              <a:buNone/>
            </a:pPr>
            <a:r>
              <a:t/>
            </a:r>
            <a:endParaRPr sz="2500">
              <a:solidFill>
                <a:srgbClr val="000000"/>
              </a:solidFill>
            </a:endParaRPr>
          </a:p>
          <a:p>
            <a:pPr indent="-342900" lvl="0" marL="342900" rtl="0" algn="l">
              <a:lnSpc>
                <a:spcPct val="100000"/>
              </a:lnSpc>
              <a:spcBef>
                <a:spcPts val="480"/>
              </a:spcBef>
              <a:spcAft>
                <a:spcPts val="0"/>
              </a:spcAft>
              <a:buClr>
                <a:srgbClr val="000000"/>
              </a:buClr>
              <a:buSzPts val="2500"/>
              <a:buFont typeface="Noto Sans"/>
              <a:buChar char="▪"/>
            </a:pPr>
            <a:r>
              <a:rPr lang="en-US" sz="2500">
                <a:solidFill>
                  <a:srgbClr val="000000"/>
                </a:solidFill>
              </a:rPr>
              <a:t>A written plan for consultation services shall be developed, signed annually by the consultant, and implemented</a:t>
            </a:r>
            <a:endParaRPr sz="2233">
              <a:solidFill>
                <a:srgbClr val="000000"/>
              </a:solidFill>
            </a:endParaRPr>
          </a:p>
        </p:txBody>
      </p:sp>
      <p:pic>
        <p:nvPicPr>
          <p:cNvPr descr="A person holding an apple&#10;&#10;Description automatically generated" id="229" name="Google Shape;229;p33"/>
          <p:cNvPicPr preferRelativeResize="0"/>
          <p:nvPr>
            <p:ph idx="4" type="pic"/>
          </p:nvPr>
        </p:nvPicPr>
        <p:blipFill rotWithShape="1">
          <a:blip r:embed="rId3">
            <a:alphaModFix/>
          </a:blip>
          <a:srcRect b="0" l="14077" r="14077" t="0"/>
          <a:stretch/>
        </p:blipFill>
        <p:spPr>
          <a:xfrm>
            <a:off x="7225241" y="1163638"/>
            <a:ext cx="4229100" cy="3921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nvSpPr>
        <p:spPr>
          <a:xfrm>
            <a:off x="1149926" y="1124630"/>
            <a:ext cx="9892145" cy="9085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100000"/>
              </a:lnSpc>
              <a:spcBef>
                <a:spcPts val="0"/>
              </a:spcBef>
              <a:spcAft>
                <a:spcPts val="0"/>
              </a:spcAft>
              <a:buClr>
                <a:schemeClr val="accent2"/>
              </a:buClr>
              <a:buSzPts val="5400"/>
              <a:buFont typeface="Oswald"/>
              <a:buNone/>
            </a:pPr>
            <a:r>
              <a:rPr b="0" i="0" lang="en-US" sz="5400" u="none" cap="none" strike="noStrike">
                <a:solidFill>
                  <a:schemeClr val="accent2"/>
                </a:solidFill>
                <a:latin typeface="Oswald"/>
                <a:ea typeface="Oswald"/>
                <a:cs typeface="Oswald"/>
                <a:sym typeface="Oswald"/>
              </a:rPr>
              <a:t>What Your Dietitian is Available to Do</a:t>
            </a:r>
            <a:endParaRPr b="0" i="0" sz="1400" u="none" cap="none" strike="noStrike">
              <a:solidFill>
                <a:srgbClr val="000000"/>
              </a:solidFill>
              <a:latin typeface="Arial"/>
              <a:ea typeface="Arial"/>
              <a:cs typeface="Arial"/>
              <a:sym typeface="Arial"/>
            </a:endParaRPr>
          </a:p>
        </p:txBody>
      </p:sp>
      <p:sp>
        <p:nvSpPr>
          <p:cNvPr id="235" name="Google Shape;235;p34"/>
          <p:cNvSpPr txBox="1"/>
          <p:nvPr/>
        </p:nvSpPr>
        <p:spPr>
          <a:xfrm>
            <a:off x="990600" y="2392326"/>
            <a:ext cx="10058400" cy="43569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rgbClr val="000000"/>
                </a:solidFill>
                <a:latin typeface="Calibri"/>
                <a:ea typeface="Calibri"/>
                <a:cs typeface="Calibri"/>
                <a:sym typeface="Calibri"/>
              </a:rPr>
              <a:t>Consulting services shall include, but not necessarily be limited to: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Arial"/>
              <a:buNone/>
            </a:pPr>
            <a:r>
              <a:t/>
            </a:r>
            <a:endParaRPr b="0" i="0" sz="1200" u="none" cap="none" strike="noStrike">
              <a:solidFill>
                <a:srgbClr val="000000"/>
              </a:solidFill>
              <a:latin typeface="Calibri"/>
              <a:ea typeface="Calibri"/>
              <a:cs typeface="Calibri"/>
              <a:sym typeface="Calibri"/>
            </a:endParaRPr>
          </a:p>
          <a:p>
            <a:pPr indent="-457200" lvl="0" marL="457200" marR="0" rtl="0" algn="l">
              <a:lnSpc>
                <a:spcPct val="100000"/>
              </a:lnSpc>
              <a:spcBef>
                <a:spcPts val="480"/>
              </a:spcBef>
              <a:spcAft>
                <a:spcPts val="0"/>
              </a:spcAft>
              <a:buClr>
                <a:srgbClr val="000000"/>
              </a:buClr>
              <a:buSzPts val="2400"/>
              <a:buFont typeface="Calibri"/>
              <a:buAutoNum type="alphaUcPeriod"/>
            </a:pPr>
            <a:r>
              <a:rPr b="0" i="0" lang="en-US" sz="2400" u="none" cap="none" strike="noStrike">
                <a:solidFill>
                  <a:srgbClr val="000000"/>
                </a:solidFill>
                <a:latin typeface="Calibri"/>
                <a:ea typeface="Calibri"/>
                <a:cs typeface="Calibri"/>
                <a:sym typeface="Calibri"/>
              </a:rPr>
              <a:t>“Annual review of written policies, plans, and procedures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480"/>
              </a:spcBef>
              <a:spcAft>
                <a:spcPts val="0"/>
              </a:spcAft>
              <a:buClr>
                <a:srgbClr val="000000"/>
              </a:buClr>
              <a:buSzPts val="2400"/>
              <a:buFont typeface="Calibri"/>
              <a:buAutoNum type="alphaUcPeriod"/>
            </a:pPr>
            <a:r>
              <a:rPr b="0" i="0" lang="en-US" sz="2400" u="none" cap="none" strike="noStrike">
                <a:solidFill>
                  <a:srgbClr val="000000"/>
                </a:solidFill>
                <a:latin typeface="Calibri"/>
                <a:ea typeface="Calibri"/>
                <a:cs typeface="Calibri"/>
                <a:sym typeface="Calibri"/>
              </a:rPr>
              <a:t>Annual review of education programs (including nutrition education)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480"/>
              </a:spcBef>
              <a:spcAft>
                <a:spcPts val="0"/>
              </a:spcAft>
              <a:buClr>
                <a:srgbClr val="000000"/>
              </a:buClr>
              <a:buSzPts val="2400"/>
              <a:buFont typeface="Calibri"/>
              <a:buAutoNum type="alphaUcPeriod"/>
            </a:pPr>
            <a:r>
              <a:rPr b="0" i="0" lang="en-US" sz="2400" u="none" cap="none" strike="noStrike">
                <a:solidFill>
                  <a:srgbClr val="000000"/>
                </a:solidFill>
                <a:latin typeface="Calibri"/>
                <a:ea typeface="Calibri"/>
                <a:cs typeface="Calibri"/>
                <a:sym typeface="Calibri"/>
              </a:rPr>
              <a:t>Availability for advice regarding problems via virtual or in-person meeting</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480"/>
              </a:spcBef>
              <a:spcAft>
                <a:spcPts val="0"/>
              </a:spcAft>
              <a:buClr>
                <a:srgbClr val="000000"/>
              </a:buClr>
              <a:buSzPts val="2400"/>
              <a:buFont typeface="Calibri"/>
              <a:buAutoNum type="alphaUcPeriod"/>
            </a:pPr>
            <a:r>
              <a:rPr b="0" i="0" lang="en-US" sz="2400" u="none" cap="none" strike="noStrike">
                <a:solidFill>
                  <a:srgbClr val="000000"/>
                </a:solidFill>
                <a:latin typeface="Calibri"/>
                <a:ea typeface="Calibri"/>
                <a:cs typeface="Calibri"/>
                <a:sym typeface="Calibri"/>
              </a:rPr>
              <a:t>Consulting with administration and staff about specific problems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480"/>
              </a:spcBef>
              <a:spcAft>
                <a:spcPts val="0"/>
              </a:spcAft>
              <a:buClr>
                <a:srgbClr val="000000"/>
              </a:buClr>
              <a:buSzPts val="2400"/>
              <a:buFont typeface="Calibri"/>
              <a:buAutoNum type="alphaUcPeriod"/>
            </a:pPr>
            <a:r>
              <a:rPr b="0" i="0" lang="en-US" sz="2400" u="none" cap="none" strike="noStrike">
                <a:solidFill>
                  <a:srgbClr val="000000"/>
                </a:solidFill>
                <a:latin typeface="Calibri"/>
                <a:ea typeface="Calibri"/>
                <a:cs typeface="Calibri"/>
                <a:sym typeface="Calibri"/>
              </a:rPr>
              <a:t>Acting as a resource person to staff and the parent(s)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480"/>
              </a:spcBef>
              <a:spcAft>
                <a:spcPts val="0"/>
              </a:spcAft>
              <a:buClr>
                <a:srgbClr val="000000"/>
              </a:buClr>
              <a:buSzPts val="2400"/>
              <a:buFont typeface="Calibri"/>
              <a:buAutoNum type="alphaUcPeriod"/>
            </a:pPr>
            <a:r>
              <a:rPr b="0" i="0" lang="en-US" sz="2400" u="none" cap="none" strike="noStrike">
                <a:solidFill>
                  <a:srgbClr val="000000"/>
                </a:solidFill>
                <a:latin typeface="Calibri"/>
                <a:ea typeface="Calibri"/>
                <a:cs typeface="Calibri"/>
                <a:sym typeface="Calibri"/>
              </a:rPr>
              <a:t>Documenting the activities and observations required in this subsection in a consultation log that is kept on file at the facility for two (2) years”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48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480"/>
              </a:spcBef>
              <a:spcAft>
                <a:spcPts val="0"/>
              </a:spcAft>
              <a:buClr>
                <a:srgbClr val="000000"/>
              </a:buClr>
              <a:buSzPts val="2100"/>
              <a:buFont typeface="Arial"/>
              <a:buNone/>
            </a:pPr>
            <a:r>
              <a:rPr b="0" i="1" lang="en-US" sz="2100" u="none" cap="none" strike="noStrike">
                <a:solidFill>
                  <a:srgbClr val="000000"/>
                </a:solidFill>
                <a:latin typeface="Calibri"/>
                <a:ea typeface="Calibri"/>
                <a:cs typeface="Calibri"/>
                <a:sym typeface="Calibri"/>
              </a:rPr>
              <a:t>Source</a:t>
            </a:r>
            <a:r>
              <a:rPr b="0" i="0" lang="en-US" sz="2100" u="none" cap="none" strike="noStrike">
                <a:solidFill>
                  <a:srgbClr val="000000"/>
                </a:solidFill>
                <a:latin typeface="Calibri"/>
                <a:ea typeface="Calibri"/>
                <a:cs typeface="Calibri"/>
                <a:sym typeface="Calibri"/>
              </a:rPr>
              <a:t>: https://www.ctoec.org/wp-content/uploads/2019/03/centers_statsregs.pdf</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ph idx="1" type="body"/>
          </p:nvPr>
        </p:nvSpPr>
        <p:spPr>
          <a:xfrm>
            <a:off x="1427525" y="2238725"/>
            <a:ext cx="3930600" cy="1524000"/>
          </a:xfrm>
          <a:prstGeom prst="rect">
            <a:avLst/>
          </a:prstGeom>
          <a:noFill/>
          <a:ln>
            <a:noFill/>
          </a:ln>
        </p:spPr>
        <p:txBody>
          <a:bodyPr anchorCtr="0" anchor="t" bIns="45700" lIns="91425" spcFirstLastPara="1" rIns="91425" wrap="square" tIns="45700">
            <a:noAutofit/>
          </a:bodyPr>
          <a:lstStyle/>
          <a:p>
            <a:pPr indent="0" lvl="0" marL="685800" rtl="0" algn="l">
              <a:lnSpc>
                <a:spcPct val="115000"/>
              </a:lnSpc>
              <a:spcBef>
                <a:spcPts val="1200"/>
              </a:spcBef>
              <a:spcAft>
                <a:spcPts val="0"/>
              </a:spcAft>
              <a:buSzPts val="5000"/>
              <a:buNone/>
            </a:pPr>
            <a:r>
              <a:rPr lang="en-US" sz="1000">
                <a:latin typeface="Arial"/>
                <a:ea typeface="Arial"/>
                <a:cs typeface="Arial"/>
                <a:sym typeface="Arial"/>
              </a:rPr>
              <a:t>·</a:t>
            </a:r>
            <a:r>
              <a:rPr lang="en-US" sz="700">
                <a:latin typeface="Times New Roman"/>
                <a:ea typeface="Times New Roman"/>
                <a:cs typeface="Times New Roman"/>
                <a:sym typeface="Times New Roman"/>
              </a:rPr>
              <a:t>     </a:t>
            </a:r>
            <a:endParaRPr sz="1000">
              <a:latin typeface="Arial"/>
              <a:ea typeface="Arial"/>
              <a:cs typeface="Arial"/>
              <a:sym typeface="Arial"/>
            </a:endParaRPr>
          </a:p>
          <a:p>
            <a:pPr indent="0" lvl="0" marL="0" rtl="0" algn="l">
              <a:lnSpc>
                <a:spcPct val="100000"/>
              </a:lnSpc>
              <a:spcBef>
                <a:spcPts val="1200"/>
              </a:spcBef>
              <a:spcAft>
                <a:spcPts val="0"/>
              </a:spcAft>
              <a:buSzPts val="5000"/>
              <a:buNone/>
            </a:pPr>
            <a:r>
              <a:rPr lang="en-US"/>
              <a:t>Your Dietitian Can Also Help With:</a:t>
            </a:r>
            <a:endParaRPr/>
          </a:p>
        </p:txBody>
      </p:sp>
      <p:sp>
        <p:nvSpPr>
          <p:cNvPr id="241" name="Google Shape;241;p35"/>
          <p:cNvSpPr txBox="1"/>
          <p:nvPr>
            <p:ph idx="2" type="body"/>
          </p:nvPr>
        </p:nvSpPr>
        <p:spPr>
          <a:xfrm>
            <a:off x="5512325" y="1768950"/>
            <a:ext cx="6197700" cy="3765600"/>
          </a:xfrm>
          <a:prstGeom prst="rect">
            <a:avLst/>
          </a:prstGeom>
          <a:noFill/>
          <a:ln>
            <a:noFill/>
          </a:ln>
        </p:spPr>
        <p:txBody>
          <a:bodyPr anchorCtr="0" anchor="t" bIns="45700" lIns="91425" spcFirstLastPara="1" rIns="91425" wrap="square" tIns="45700">
            <a:noAutofit/>
          </a:bodyPr>
          <a:lstStyle/>
          <a:p>
            <a:pPr indent="-400050" lvl="0" marL="457200" rtl="0" algn="l">
              <a:lnSpc>
                <a:spcPct val="115000"/>
              </a:lnSpc>
              <a:spcBef>
                <a:spcPts val="1200"/>
              </a:spcBef>
              <a:spcAft>
                <a:spcPts val="0"/>
              </a:spcAft>
              <a:buClr>
                <a:srgbClr val="000000"/>
              </a:buClr>
              <a:buSzPts val="2700"/>
              <a:buFont typeface="Calibri"/>
              <a:buChar char="▪"/>
            </a:pPr>
            <a:r>
              <a:rPr b="0" lang="en-US" sz="2700">
                <a:solidFill>
                  <a:srgbClr val="000000"/>
                </a:solidFill>
              </a:rPr>
              <a:t>Menu development for regular and therapeutic diets</a:t>
            </a:r>
            <a:endParaRPr b="0" sz="2700">
              <a:solidFill>
                <a:srgbClr val="000000"/>
              </a:solidFill>
            </a:endParaRPr>
          </a:p>
          <a:p>
            <a:pPr indent="-400050" lvl="0" marL="457200" rtl="0" algn="l">
              <a:lnSpc>
                <a:spcPct val="115000"/>
              </a:lnSpc>
              <a:spcBef>
                <a:spcPts val="0"/>
              </a:spcBef>
              <a:spcAft>
                <a:spcPts val="0"/>
              </a:spcAft>
              <a:buClr>
                <a:srgbClr val="000000"/>
              </a:buClr>
              <a:buSzPts val="2700"/>
              <a:buChar char="▪"/>
            </a:pPr>
            <a:r>
              <a:rPr b="0" lang="en-US" sz="2700">
                <a:solidFill>
                  <a:srgbClr val="000000"/>
                </a:solidFill>
              </a:rPr>
              <a:t>Policy development for nutrition and meal service policies</a:t>
            </a:r>
            <a:endParaRPr b="0" sz="2700">
              <a:solidFill>
                <a:srgbClr val="000000"/>
              </a:solidFill>
            </a:endParaRPr>
          </a:p>
          <a:p>
            <a:pPr indent="-400050" lvl="0" marL="457200" rtl="0" algn="l">
              <a:lnSpc>
                <a:spcPct val="115000"/>
              </a:lnSpc>
              <a:spcBef>
                <a:spcPts val="0"/>
              </a:spcBef>
              <a:spcAft>
                <a:spcPts val="0"/>
              </a:spcAft>
              <a:buClr>
                <a:srgbClr val="000000"/>
              </a:buClr>
              <a:buSzPts val="2700"/>
              <a:buChar char="▪"/>
            </a:pPr>
            <a:r>
              <a:rPr b="0" lang="en-US" sz="2700">
                <a:solidFill>
                  <a:srgbClr val="000000"/>
                </a:solidFill>
              </a:rPr>
              <a:t>Staff training for annual CACFP training or specialized trainings</a:t>
            </a:r>
            <a:endParaRPr b="0" sz="2700">
              <a:solidFill>
                <a:srgbClr val="000000"/>
              </a:solidFill>
            </a:endParaRPr>
          </a:p>
          <a:p>
            <a:pPr indent="-400050" lvl="0" marL="457200" rtl="0" algn="l">
              <a:lnSpc>
                <a:spcPct val="115000"/>
              </a:lnSpc>
              <a:spcBef>
                <a:spcPts val="0"/>
              </a:spcBef>
              <a:spcAft>
                <a:spcPts val="0"/>
              </a:spcAft>
              <a:buClr>
                <a:srgbClr val="000000"/>
              </a:buClr>
              <a:buSzPts val="2700"/>
              <a:buChar char="▪"/>
            </a:pPr>
            <a:r>
              <a:rPr b="0" lang="en-US" sz="2700">
                <a:solidFill>
                  <a:srgbClr val="000000"/>
                </a:solidFill>
              </a:rPr>
              <a:t>Family nutrition education programs</a:t>
            </a:r>
            <a:endParaRPr b="0" sz="27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