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embeddedFontLst>
    <p:embeddedFont>
      <p:font typeface="Assistant" pitchFamily="2" charset="-79"/>
      <p:regular r:id="rId14"/>
      <p:bold r:id="rId15"/>
    </p:embeddedFont>
    <p:embeddedFont>
      <p:font typeface="Calibri" panose="020F0502020204030204" pitchFamily="34" charset="0"/>
      <p:regular r:id="rId16"/>
      <p:bold r:id="rId17"/>
      <p:italic r:id="rId18"/>
      <p:boldItalic r:id="rId19"/>
    </p:embeddedFont>
    <p:embeddedFont>
      <p:font typeface="Noto Sans" panose="020B0502040504020204" pitchFamily="34" charset="0"/>
      <p:regular r:id="rId20"/>
      <p:bold r:id="rId21"/>
      <p:italic r:id="rId22"/>
      <p:boldItalic r:id="rId23"/>
    </p:embeddedFont>
    <p:embeddedFont>
      <p:font typeface="Oswald" pitchFamily="2" charset="77"/>
      <p:regular r:id="rId24"/>
      <p:bold r:id="rId25"/>
    </p:embeddedFont>
    <p:embeddedFont>
      <p:font typeface="Oswald SemiBold" pitchFamily="2" charset="77"/>
      <p:regular r:id="rId26"/>
      <p:bold r:id="rId27"/>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28" roundtripDataSignature="AMtx7mgt5JvViKRA+d3vNYLtsNy/x+AF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68492" autoAdjust="0"/>
  </p:normalViewPr>
  <p:slideViewPr>
    <p:cSldViewPr snapToGrid="0">
      <p:cViewPr varScale="1">
        <p:scale>
          <a:sx n="77" d="100"/>
          <a:sy n="77"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Bienvenido a Alimentación de niños con necesidades especiales. Este breve módulo se ofrece como complemento de los cursos universitarios del Centro de Cuidado Infantil y Educación Temprana que cubren la salud, la seguridad y la nutrición. No pretende ser exhaustivo sino simplemente destacar las mejores prácticas importantes y la información clave, y también brindarle recursos adicionales.</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esta diapositiva encontrará todos los recursos y referencias que hemos ido mencionando a lo largo del módulo. Os animamos a echarles un vistazo para obtener más información tanto para usted como para compartir con las familias bajo su cuidado.</a:t>
            </a:r>
          </a:p>
          <a:p>
            <a:pPr marL="0" lvl="0" indent="0" algn="l" rtl="0">
              <a:lnSpc>
                <a:spcPct val="100000"/>
              </a:lnSpc>
              <a:spcBef>
                <a:spcPts val="0"/>
              </a:spcBef>
              <a:spcAft>
                <a:spcPts val="0"/>
              </a:spcAft>
              <a:buSzPts val="1100"/>
              <a:buNone/>
            </a:pPr>
            <a:endParaRPr dirty="0"/>
          </a:p>
        </p:txBody>
      </p:sp>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Gracias por acompañarnos a revisar Alimentación de niños con necesidades especiales. 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UConn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Rudd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Center para la Salud y Política Alimentaria y el Departamento de Salud Pública de CT.</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Existen muchas situaciones donde un niño puede necesitar una modificación en la comida que se le da, o en la manera de darle de comer. En este módulo, revisaremos niños con Trastorno del espectro autista o TEA, sabiendo que muchas de las adaptaciones para sus necesidades también pueden ser útiles para otros niños, con o sin diagnóstico formal. También hablaremos del equipamiento adaptativo que puede ser útil considerar, y las dietas médicas para ayudarlo a prepararse para una experiencia con un niño que necesite modificaciones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dietarias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más amplias. Como con todos los niños bajo su cuidado, le recomendamos ver primero al niño, celebrar sus cualidades únicas y crear oportunidades para su crecimiento y desarrollo individual.  </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Los niños con Trastorno del espectro autista o TEA pueden tener sensibilidades de muy leves a muy graves a la textura, apariencia o sabor de la comida, del mismo modo que pueden ser sensibles en otras áreas del aula. También pueden tener efectos secundarios a la medicación que puede generar cambios en el apetito. Como no pueden tolerar algunos alimentos o incluso grupos alimentarios completos, tienen riesgo de desarrollar deficiencias nutricionales que pueden afectar su salud. Como proveedor de cuidado infantil, su rol de apoyar a niños con TEA o cualquier otra neurodivergencia es fundamental. Empiece aprendiendo lo máximo posible sobre las capacidades actuales de cada niño individual y trabaje con su familia y proveedores de salud para determinar qué expectativas tienen para el niño mientras esté bajo su cuidado. Cada niño con TEA es único y necesitará un enfoque individual. Trabaje con la familia y los profesionales de la salud para asegurarse de que el plan de alimentación de cada niño cubre sus necesidades nutricionales y también sus sensibilidades.</a:t>
            </a:r>
          </a:p>
          <a:p>
            <a:pPr marL="0" lvl="0" indent="0" algn="l" rtl="0">
              <a:lnSpc>
                <a:spcPct val="100000"/>
              </a:lnSpc>
              <a:spcBef>
                <a:spcPts val="0"/>
              </a:spcBef>
              <a:spcAft>
                <a:spcPts val="0"/>
              </a:spcAft>
              <a:buSzPts val="1100"/>
              <a:buNone/>
            </a:pPr>
            <a:endParaRPr dirty="0"/>
          </a:p>
        </p:txBody>
      </p:sp>
      <p:sp>
        <p:nvSpPr>
          <p:cNvPr id="199" name="Google Shape;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Hay algunos puntos básicos que probablemente sean útiles para niños con TEA que también pueden serlo para otros niños bajo su cuidado. Muchos niños se benefician con un programa consistente de transiciones previsibles y útiles. Ofrecer opciones, mantener las interacciones con apoyo y mantener relajada y preparada su energía puede ayudar al niño a mantenerse también tranquilo. La familia y el equipo de atención médica del niño pueden ofrecer sugerencias como usar platos divididos u otros elementos para el momento de la comida que pueden ser de utilidad.</a:t>
            </a:r>
          </a:p>
          <a:p>
            <a:pPr marL="0" lvl="0" indent="0" algn="l" rtl="0">
              <a:lnSpc>
                <a:spcPct val="100000"/>
              </a:lnSpc>
              <a:spcBef>
                <a:spcPts val="0"/>
              </a:spcBef>
              <a:spcAft>
                <a:spcPts val="0"/>
              </a:spcAft>
              <a:buSzPts val="1100"/>
              <a:buNone/>
            </a:pPr>
            <a:endParaRPr dirty="0"/>
          </a:p>
        </p:txBody>
      </p:sp>
      <p:sp>
        <p:nvSpPr>
          <p:cNvPr id="205" name="Google Shape;2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Lo más importante es crear muchas oportunidades para la comunicación bidireccional con la familia del niño y, cuando tenga permiso, también con el equipo de atención médica del niño. Ellos le darán muchas pistas sobre situaciones y estrategias que serán beneficiosas para el niño y también los factores de estrés o desencadenantes clave. El equipo de atención médica del niño también podrá ofrecer estrategias y apoyo para su entorno que podría ser nuevo o diferente de lo que el niño experimentó anteriormente. Su colaboración y paciencia ayudarán a los niños con TEA a seguir participando y logrando un progreso durante la hora de la comida.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Del mismo modo que usted sería flexible y brindaría apoyo a un niño mientras aprende a explorar en la mesa de texturas, ser flexible y dar apoyo durante la hora de la comida fomenta la regulación emocional de los niños, incluidos aquellos con TEA. ¿Qué estrategias puede adoptar que lo ayuden a mantener la calma para poder, a su vez, ayudar a los niños? Use las fortalezas del niño como punto de partida y limite lo que pueda aumentar su estrés o abrumarlo. Como ya dijimos, tenga paciencia y reconozca donde puede ser aún más flexible.</a:t>
            </a:r>
          </a:p>
          <a:p>
            <a:pPr marL="0" lvl="0" indent="0" algn="l" rtl="0">
              <a:lnSpc>
                <a:spcPct val="100000"/>
              </a:lnSpc>
              <a:spcBef>
                <a:spcPts val="0"/>
              </a:spcBef>
              <a:spcAft>
                <a:spcPts val="0"/>
              </a:spcAft>
              <a:buSzPts val="1100"/>
              <a:buNone/>
            </a:pPr>
            <a:endParaRPr dirty="0"/>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Además de los niños con TEA, puede tener bajo su cuidado a niños con otros tipos de diferencias. Para algunos niños con retrasos de motricidad fina o gruesa u otros tipos de trastornos musculoesqueléticos, los cubiertos, tazas, tazones y platos de adaptación pueden usarse como parte del plan de tratamiento terapéutico. Usar estas herramientas especiales ayuda al crecimiento de los niños, a su independencia y a su éxito con la comida. Probablemente trabaje con su familia y un terapeuta ocupacional como parte de su equipo. Brinde una comunicación bidireccional clara y consistente con la familia del niño, para poder crear una experiencia en el momento de la comida que esté libre de estrés y que le ofrezca al niño la oportunidad de nutrirse y experimentar un crecimiento </a:t>
            </a:r>
          </a:p>
          <a:p>
            <a:pPr marL="0" lvl="0" indent="0" algn="l" rtl="0">
              <a:lnSpc>
                <a:spcPct val="100000"/>
              </a:lnSpc>
              <a:spcBef>
                <a:spcPts val="0"/>
              </a:spcBef>
              <a:spcAft>
                <a:spcPts val="0"/>
              </a:spcAft>
              <a:buSzPts val="1100"/>
              <a:buNone/>
            </a:pPr>
            <a:endParaRPr dirty="0"/>
          </a:p>
        </p:txBody>
      </p:sp>
      <p:sp>
        <p:nvSpPr>
          <p:cNvPr id="219" name="Google Shape;2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Algunos ejemplos de equipamiento adaptativo incluyen tazas con asa adaptada, tenedores o cucharas con agarre extra grande o tazones con agarre en la base. Si cree que un niño puede beneficiarse con alguno de estos elementos, hable con su familia sobre las opciones. </a:t>
            </a:r>
          </a:p>
          <a:p>
            <a:pPr marL="0" lvl="0" indent="0" algn="l" rtl="0">
              <a:lnSpc>
                <a:spcPct val="100000"/>
              </a:lnSpc>
              <a:spcBef>
                <a:spcPts val="0"/>
              </a:spcBef>
              <a:spcAft>
                <a:spcPts val="0"/>
              </a:spcAft>
              <a:buSzPts val="1100"/>
              <a:buNone/>
            </a:pPr>
            <a:endParaRPr dirty="0"/>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Hay algunas afecciones médicas para las cuales se necesita una dieta especial, a veces llamada dieta médica, para que el niño se alimente de manera adecuada. No todas las afecciones médicas graves requieren una modificación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dietaria</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importante, pero las enumeradas sí lo requieren. A veces, la afección requiere una modificación física en los alimentos,  otras veces se permiten o no alimentos específicos, o se modifica el horario de las comidas. </a:t>
            </a:r>
          </a:p>
          <a:p>
            <a:pPr marL="0" lvl="0" indent="0" algn="l" rtl="0">
              <a:lnSpc>
                <a:spcPct val="100000"/>
              </a:lnSpc>
              <a:spcBef>
                <a:spcPts val="0"/>
              </a:spcBef>
              <a:spcAft>
                <a:spcPts val="0"/>
              </a:spcAft>
              <a:buSzPts val="1100"/>
              <a:buNone/>
            </a:pPr>
            <a:endParaRPr dirty="0"/>
          </a:p>
        </p:txBody>
      </p:sp>
      <p:sp>
        <p:nvSpPr>
          <p:cNvPr id="232" name="Google Shape;2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08a11bbf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08a11bbf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Trabaje cerca de la familia, médico y otros miembros del equipo de atención médica del niño, y también de su personal, para asegurarse de que los alimentos servidos cumplan con las modificaciones requeridas.  Su consultor de enfermería, dietista y la familia y equipo de atención médica podrán ayudarlo a entender más sobre la afección médica del niño y a apoyar sus necesidades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dietarias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Es importante tomarse muy en serio estas y otras afecciones médicas que tenga el niño, incluidas alergias, ya que su salud puede estar en riesgo.</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9"/>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9"/>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9"/>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9"/>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8"/>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8"/>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8"/>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8"/>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6" name="Google Shape;56;p28"/>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7" name="Google Shape;57;p28"/>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8"/>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8"/>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29"/>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9"/>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9"/>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30"/>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6" name="Google Shape;66;p30"/>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30"/>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30"/>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30"/>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30"/>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30"/>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31"/>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4" name="Google Shape;74;p31"/>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31"/>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31"/>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31"/>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8" name="Google Shape;78;p31"/>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31"/>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32"/>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2" name="Google Shape;82;p32"/>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3" name="Google Shape;83;p32"/>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32"/>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32"/>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32"/>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32"/>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3"/>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3"/>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3"/>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3"/>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3"/>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4" name="Google Shape;94;p33"/>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5" name="Google Shape;95;p33"/>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6" name="Google Shape;96;p33"/>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33"/>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34"/>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34"/>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34"/>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2" name="Google Shape;102;p34"/>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34"/>
          <p:cNvSpPr>
            <a:spLocks noGrp="1"/>
          </p:cNvSpPr>
          <p:nvPr>
            <p:ph type="pic" idx="5"/>
          </p:nvPr>
        </p:nvSpPr>
        <p:spPr>
          <a:xfrm>
            <a:off x="6576786" y="0"/>
            <a:ext cx="5615214" cy="3429000"/>
          </a:xfrm>
          <a:prstGeom prst="rect">
            <a:avLst/>
          </a:prstGeom>
          <a:noFill/>
          <a:ln>
            <a:noFill/>
          </a:ln>
        </p:spPr>
      </p:sp>
      <p:sp>
        <p:nvSpPr>
          <p:cNvPr id="104" name="Google Shape;104;p34"/>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5"/>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7" name="Google Shape;107;p35"/>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5"/>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9" name="Google Shape;109;p35"/>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5"/>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5"/>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5"/>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3" name="Google Shape;113;p35"/>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5"/>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6"/>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6"/>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6"/>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9" name="Google Shape;119;p36"/>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0" name="Google Shape;120;p36"/>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6"/>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6"/>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6"/>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6"/>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37"/>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7"/>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7"/>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9" name="Google Shape;129;p37"/>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0" name="Google Shape;130;p37"/>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7"/>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7"/>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7"/>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7"/>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20"/>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20"/>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20"/>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 name="Google Shape;16;p20"/>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 name="Google Shape;17;p20"/>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8"/>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8"/>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8"/>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9" name="Google Shape;139;p38"/>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0" name="Google Shape;140;p38"/>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8"/>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8"/>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8"/>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8"/>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8"/>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8"/>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8"/>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8"/>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9"/>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9"/>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9"/>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9"/>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9"/>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9"/>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9"/>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9"/>
          <p:cNvSpPr>
            <a:spLocks noGrp="1"/>
          </p:cNvSpPr>
          <p:nvPr>
            <p:ph type="pic" idx="8"/>
          </p:nvPr>
        </p:nvSpPr>
        <p:spPr>
          <a:xfrm>
            <a:off x="1555986" y="2984949"/>
            <a:ext cx="2505075" cy="1967442"/>
          </a:xfrm>
          <a:prstGeom prst="rect">
            <a:avLst/>
          </a:prstGeom>
          <a:noFill/>
          <a:ln>
            <a:noFill/>
          </a:ln>
        </p:spPr>
      </p:sp>
      <p:sp>
        <p:nvSpPr>
          <p:cNvPr id="158" name="Google Shape;158;p39"/>
          <p:cNvSpPr>
            <a:spLocks noGrp="1"/>
          </p:cNvSpPr>
          <p:nvPr>
            <p:ph type="pic" idx="9"/>
          </p:nvPr>
        </p:nvSpPr>
        <p:spPr>
          <a:xfrm>
            <a:off x="4882848" y="2998307"/>
            <a:ext cx="2505075" cy="1967442"/>
          </a:xfrm>
          <a:prstGeom prst="rect">
            <a:avLst/>
          </a:prstGeom>
          <a:noFill/>
          <a:ln>
            <a:noFill/>
          </a:ln>
        </p:spPr>
      </p:sp>
      <p:sp>
        <p:nvSpPr>
          <p:cNvPr id="159" name="Google Shape;159;p39"/>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40"/>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40"/>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40"/>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40"/>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40"/>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40"/>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40"/>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40"/>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41"/>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41"/>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172" name="Google Shape;172;p41"/>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41"/>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41"/>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41"/>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41"/>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41"/>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1"/>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0" name="Google Shape;20;p21"/>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2"/>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22"/>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4" name="Google Shape;24;p22"/>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5" name="Google Shape;25;p22"/>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8" name="Google Shape;28;p23"/>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9" name="Google Shape;29;p23"/>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0" name="Google Shape;30;p23"/>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23"/>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23"/>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3" name="Google Shape;33;p23"/>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4" name="Google Shape;34;p23"/>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5" name="Google Shape;35;p23"/>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4"/>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8" name="Google Shape;38;p24"/>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4"/>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41"/>
        <p:cNvGrpSpPr/>
        <p:nvPr/>
      </p:nvGrpSpPr>
      <p:grpSpPr>
        <a:xfrm>
          <a:off x="0" y="0"/>
          <a:ext cx="0" cy="0"/>
          <a:chOff x="0" y="0"/>
          <a:chExt cx="0" cy="0"/>
        </a:xfrm>
      </p:grpSpPr>
      <p:pic>
        <p:nvPicPr>
          <p:cNvPr id="42" name="Google Shape;42;p26"/>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43" name="Google Shape;43;p26"/>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4" name="Google Shape;44;p26"/>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5" name="Google Shape;45;p26"/>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27"/>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8" name="Google Shape;48;p27"/>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9" name="Google Shape;49;p27"/>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7"/>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rckids.org/CFOC/Database/4.2.0" TargetMode="External"/><Relationship Id="rId7" Type="http://schemas.openxmlformats.org/officeDocument/2006/relationships/hyperlink" Target="https://www.ellynsatterinstitute.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hildcare.extension.org/accommodating-special-diets-in-child-care/" TargetMode="External"/><Relationship Id="rId5" Type="http://schemas.openxmlformats.org/officeDocument/2006/relationships/hyperlink" Target="https://fns-prod.azureedge.us/sites/default/files/special_dietary_needs.pdf" TargetMode="External"/><Relationship Id="rId4" Type="http://schemas.openxmlformats.org/officeDocument/2006/relationships/hyperlink" Target="https://portal.ct.gov/-/media/SDE/Nutrition/CACFP/SpecDiet/Guide_Special_Diets_CACFP.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37549" y="781711"/>
            <a:ext cx="7841974" cy="27432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8800"/>
              <a:buNone/>
            </a:pPr>
            <a:r>
              <a:rPr lang="es" dirty="0"/>
              <a:t>Alimentación de niños con necesidades especiales</a:t>
            </a:r>
            <a:endParaRPr dirty="0"/>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4428"/>
    </mc:Choice>
    <mc:Fallback xmlns="">
      <p:transition spd="slow" advTm="244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body" idx="1"/>
          </p:nvPr>
        </p:nvSpPr>
        <p:spPr>
          <a:xfrm>
            <a:off x="1471600" y="784625"/>
            <a:ext cx="6846300" cy="8022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a:t>Recursos y referencias</a:t>
            </a:r>
            <a:endParaRPr/>
          </a:p>
        </p:txBody>
      </p:sp>
      <p:sp>
        <p:nvSpPr>
          <p:cNvPr id="249" name="Google Shape;249;p16"/>
          <p:cNvSpPr txBox="1">
            <a:spLocks noGrp="1"/>
          </p:cNvSpPr>
          <p:nvPr>
            <p:ph type="body" idx="2"/>
          </p:nvPr>
        </p:nvSpPr>
        <p:spPr>
          <a:xfrm>
            <a:off x="1287477" y="1377183"/>
            <a:ext cx="10658400" cy="4567800"/>
          </a:xfrm>
          <a:prstGeom prst="rect">
            <a:avLst/>
          </a:prstGeom>
          <a:noFill/>
          <a:ln>
            <a:noFill/>
          </a:ln>
        </p:spPr>
        <p:txBody>
          <a:bodyPr spcFirstLastPara="1" wrap="square" lIns="91425" tIns="45700" rIns="91425" bIns="45700" rtlCol="0" anchor="t" anchorCtr="0">
            <a:noAutofit/>
          </a:bodyPr>
          <a:lstStyle/>
          <a:p>
            <a:pPr marL="0" lvl="0" indent="0" algn="l" rtl="0">
              <a:spcBef>
                <a:spcPts val="1712"/>
              </a:spcBef>
              <a:spcAft>
                <a:spcPts val="0"/>
              </a:spcAft>
              <a:buNone/>
            </a:pPr>
            <a:endParaRPr sz="100" dirty="0">
              <a:solidFill>
                <a:schemeClr val="accent2"/>
              </a:solidFill>
            </a:endParaRPr>
          </a:p>
          <a:p>
            <a:pPr marL="228611" lvl="0" indent="-203211" algn="l" rtl="0">
              <a:lnSpc>
                <a:spcPct val="100000"/>
              </a:lnSpc>
              <a:spcBef>
                <a:spcPts val="1000"/>
              </a:spcBef>
              <a:spcAft>
                <a:spcPts val="0"/>
              </a:spcAft>
              <a:buClr>
                <a:srgbClr val="BE2D2D"/>
              </a:buClr>
              <a:buSzPts val="2000"/>
              <a:buFont typeface="Noto Sans"/>
              <a:buChar char="▪"/>
            </a:pPr>
            <a:r>
              <a:rPr lang="es" sz="2000" dirty="0"/>
              <a:t>Estándares Nacionales de Cuidado Infantil. Capítulo 4: Servicio de Alimentación y Nutrición. 4.2. Requisitos generales: </a:t>
            </a:r>
            <a:r>
              <a:rPr lang="es" sz="2000" u="sng" dirty="0">
                <a:solidFill>
                  <a:schemeClr val="accent2"/>
                </a:solidFill>
                <a:hlinkClick r:id="rId3">
                  <a:extLst>
                    <a:ext uri="{A12FA001-AC4F-418D-AE19-62706E023703}">
                      <ahyp:hlinkClr xmlns:ahyp="http://schemas.microsoft.com/office/drawing/2018/hyperlinkcolor" val="tx"/>
                    </a:ext>
                  </a:extLst>
                </a:hlinkClick>
              </a:rPr>
              <a:t>https://nrckids.org/CFOC/Database/4.2.0</a:t>
            </a:r>
            <a:r>
              <a:rPr lang="es" sz="2000" dirty="0">
                <a:solidFill>
                  <a:schemeClr val="accent2"/>
                </a:solidFill>
              </a:rPr>
              <a:t> </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Font typeface="Noto Sans"/>
              <a:buChar char="▪"/>
            </a:pPr>
            <a:r>
              <a:rPr lang="es" sz="2000" dirty="0">
                <a:solidFill>
                  <a:schemeClr val="accent2"/>
                </a:solidFill>
              </a:rPr>
              <a:t>Departamento de Educación del Estado de Connecticut. Adaptación a dietas especiales en los Programas de Cuidado Infantil del CACFP, abril de 2022: </a:t>
            </a:r>
            <a:r>
              <a:rPr lang="es" sz="2000" u="sng" dirty="0">
                <a:solidFill>
                  <a:schemeClr val="accent2"/>
                </a:solidFill>
                <a:hlinkClick r:id="rId4">
                  <a:extLst>
                    <a:ext uri="{A12FA001-AC4F-418D-AE19-62706E023703}">
                      <ahyp:hlinkClr xmlns:ahyp="http://schemas.microsoft.com/office/drawing/2018/hyperlinkcolor" val="tx"/>
                    </a:ext>
                  </a:extLst>
                </a:hlinkClick>
              </a:rPr>
              <a:t>https://portal.ct.gov/-/media/SDE/Nutrition/CACFP/SpecDiet/Guide_Special_Diets_CACFP.pdf</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Font typeface="Noto Sans"/>
              <a:buChar char="▪"/>
            </a:pPr>
            <a:r>
              <a:rPr lang="es" sz="2000" dirty="0">
                <a:solidFill>
                  <a:schemeClr val="accent2"/>
                </a:solidFill>
              </a:rPr>
              <a:t>Departamento de Agricultura de los Estados Unidos (USDA), Servicio de Alimentación y Nutrición. Adaptación para niños con necesidades nutricionales especiales en programas de nutrición escolar:  </a:t>
            </a:r>
            <a:r>
              <a:rPr lang="es" sz="2000" u="sng" dirty="0">
                <a:solidFill>
                  <a:schemeClr val="accent2"/>
                </a:solidFill>
                <a:hlinkClick r:id="rId5">
                  <a:extLst>
                    <a:ext uri="{A12FA001-AC4F-418D-AE19-62706E023703}">
                      <ahyp:hlinkClr xmlns:ahyp="http://schemas.microsoft.com/office/drawing/2018/hyperlinkcolor" val="tx"/>
                    </a:ext>
                  </a:extLst>
                </a:hlinkClick>
              </a:rPr>
              <a:t>https://fns-prod.azureedge.us/sites/default/files/special_dietary_needs.pdf</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Font typeface="Noto Sans"/>
              <a:buChar char="▪"/>
            </a:pPr>
            <a:r>
              <a:rPr lang="es" sz="2000" dirty="0">
                <a:solidFill>
                  <a:schemeClr val="accent2"/>
                </a:solidFill>
              </a:rPr>
              <a:t>eXtension Alliance for Better Child Care.</a:t>
            </a:r>
            <a:r>
              <a:rPr lang="es" sz="1200" b="0" dirty="0">
                <a:solidFill>
                  <a:schemeClr val="accent2"/>
                </a:solidFill>
                <a:highlight>
                  <a:srgbClr val="FFFFFF"/>
                </a:highlight>
                <a:latin typeface="Arial"/>
                <a:ea typeface="Arial"/>
                <a:cs typeface="Arial"/>
                <a:sym typeface="Arial"/>
              </a:rPr>
              <a:t> </a:t>
            </a:r>
            <a:r>
              <a:rPr lang="es" sz="2000" dirty="0">
                <a:solidFill>
                  <a:schemeClr val="accent2"/>
                </a:solidFill>
              </a:rPr>
              <a:t>Adaptación a dietas especiales en el cuidado infantil:  </a:t>
            </a:r>
            <a:r>
              <a:rPr lang="es" sz="2000" u="sng" dirty="0">
                <a:solidFill>
                  <a:schemeClr val="accent2"/>
                </a:solidFill>
                <a:hlinkClick r:id="rId6">
                  <a:extLst>
                    <a:ext uri="{A12FA001-AC4F-418D-AE19-62706E023703}">
                      <ahyp:hlinkClr xmlns:ahyp="http://schemas.microsoft.com/office/drawing/2018/hyperlinkcolor" val="tx"/>
                    </a:ext>
                  </a:extLst>
                </a:hlinkClick>
              </a:rPr>
              <a:t>https://childcare.extension.org/accommodating-special-diets-in-child-care/</a:t>
            </a:r>
            <a:endParaRPr sz="2000" dirty="0">
              <a:solidFill>
                <a:schemeClr val="accent2"/>
              </a:solidFill>
            </a:endParaRPr>
          </a:p>
          <a:p>
            <a:pPr marL="228611" lvl="0" indent="-203211" algn="l" rtl="0">
              <a:lnSpc>
                <a:spcPct val="100000"/>
              </a:lnSpc>
              <a:spcBef>
                <a:spcPts val="1000"/>
              </a:spcBef>
              <a:spcAft>
                <a:spcPts val="0"/>
              </a:spcAft>
              <a:buClr>
                <a:schemeClr val="accent2"/>
              </a:buClr>
              <a:buSzPts val="2000"/>
              <a:buChar char="▪"/>
            </a:pPr>
            <a:r>
              <a:rPr lang="es" sz="2000" dirty="0">
                <a:solidFill>
                  <a:schemeClr val="accent2"/>
                </a:solidFill>
              </a:rPr>
              <a:t>Ellyn Satter Institute. </a:t>
            </a:r>
            <a:r>
              <a:rPr lang="es" sz="2000" u="sng" dirty="0">
                <a:solidFill>
                  <a:schemeClr val="accent2"/>
                </a:solidFill>
                <a:hlinkClick r:id="rId7">
                  <a:extLst>
                    <a:ext uri="{A12FA001-AC4F-418D-AE19-62706E023703}">
                      <ahyp:hlinkClr xmlns:ahyp="http://schemas.microsoft.com/office/drawing/2018/hyperlinkcolor" val="tx"/>
                    </a:ext>
                  </a:extLst>
                </a:hlinkClick>
              </a:rPr>
              <a:t>https://www.ellynsatterinstitute.org/</a:t>
            </a:r>
            <a:endParaRPr sz="2000" dirty="0">
              <a:solidFill>
                <a:schemeClr val="accent2"/>
              </a:solidFill>
            </a:endParaRPr>
          </a:p>
          <a:p>
            <a:pPr marL="0" lvl="0" indent="0" algn="l" rtl="0">
              <a:spcBef>
                <a:spcPts val="1712"/>
              </a:spcBef>
              <a:spcAft>
                <a:spcPts val="0"/>
              </a:spcAft>
              <a:buNone/>
            </a:pPr>
            <a:endParaRPr sz="2200" dirty="0"/>
          </a:p>
        </p:txBody>
      </p:sp>
      <p:sp>
        <p:nvSpPr>
          <p:cNvPr id="250" name="Google Shape;250;p16"/>
          <p:cNvSpPr txBox="1"/>
          <p:nvPr/>
        </p:nvSpPr>
        <p:spPr>
          <a:xfrm>
            <a:off x="811550" y="5872050"/>
            <a:ext cx="107163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a:solidFill>
                  <a:srgbClr val="212121"/>
                </a:solidFill>
              </a:rPr>
              <a:t>Declaración de divulgación:</a:t>
            </a:r>
            <a:r>
              <a:rPr lang="es" sz="1600" b="1" i="1">
                <a:solidFill>
                  <a:srgbClr val="212121"/>
                </a:solidFill>
                <a:latin typeface="Calibri"/>
                <a:ea typeface="Calibri"/>
                <a:cs typeface="Calibri"/>
                <a:sym typeface="Calibri"/>
              </a:rPr>
              <a:t> </a:t>
            </a:r>
            <a:r>
              <a:rPr lang="es" sz="1600" b="1" i="1">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3996"/>
    </mc:Choice>
    <mc:Fallback xmlns="">
      <p:transition spd="slow" advTm="139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191"/>
    </mc:Choice>
    <mc:Fallback xmlns="">
      <p:transition spd="slow" advTm="191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p:nvPr/>
        </p:nvSpPr>
        <p:spPr>
          <a:xfrm>
            <a:off x="341815" y="4191828"/>
            <a:ext cx="3385360" cy="1172818"/>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
          <p:cNvSpPr txBox="1">
            <a:spLocks noGrp="1"/>
          </p:cNvSpPr>
          <p:nvPr>
            <p:ph type="body" idx="1"/>
          </p:nvPr>
        </p:nvSpPr>
        <p:spPr>
          <a:xfrm>
            <a:off x="1179974" y="346116"/>
            <a:ext cx="5815569"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Necesidades nutricionales de niños con necesidades especiales</a:t>
            </a:r>
            <a:endParaRPr dirty="0"/>
          </a:p>
        </p:txBody>
      </p:sp>
      <p:sp>
        <p:nvSpPr>
          <p:cNvPr id="192" name="Google Shape;192;p2"/>
          <p:cNvSpPr/>
          <p:nvPr/>
        </p:nvSpPr>
        <p:spPr>
          <a:xfrm>
            <a:off x="4403320" y="4191828"/>
            <a:ext cx="3385360" cy="1172818"/>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
          <p:cNvSpPr txBox="1"/>
          <p:nvPr/>
        </p:nvSpPr>
        <p:spPr>
          <a:xfrm>
            <a:off x="4495200" y="4563725"/>
            <a:ext cx="3201600" cy="4290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79458"/>
              </a:lnSpc>
              <a:spcBef>
                <a:spcPts val="480"/>
              </a:spcBef>
              <a:spcAft>
                <a:spcPts val="0"/>
              </a:spcAft>
              <a:buClr>
                <a:schemeClr val="lt1"/>
              </a:buClr>
              <a:buSzPts val="2400"/>
              <a:buFont typeface="Arial"/>
              <a:buNone/>
            </a:pPr>
            <a:r>
              <a:rPr lang="es" sz="2400" b="1" i="0" u="none" strike="noStrike" cap="none">
                <a:solidFill>
                  <a:schemeClr val="lt1"/>
                </a:solidFill>
                <a:latin typeface="Calibri"/>
                <a:ea typeface="Calibri"/>
                <a:cs typeface="Calibri"/>
                <a:sym typeface="Calibri"/>
              </a:rPr>
              <a:t>Equipamiento adaptativo</a:t>
            </a: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8464825" y="4191828"/>
            <a:ext cx="3385360" cy="1172818"/>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2"/>
          <p:cNvSpPr txBox="1"/>
          <p:nvPr/>
        </p:nvSpPr>
        <p:spPr>
          <a:xfrm>
            <a:off x="8547100" y="4597639"/>
            <a:ext cx="3201600" cy="3612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79458"/>
              </a:lnSpc>
              <a:spcBef>
                <a:spcPts val="480"/>
              </a:spcBef>
              <a:spcAft>
                <a:spcPts val="0"/>
              </a:spcAft>
              <a:buClr>
                <a:schemeClr val="lt1"/>
              </a:buClr>
              <a:buSzPts val="2400"/>
              <a:buFont typeface="Arial"/>
              <a:buNone/>
            </a:pPr>
            <a:r>
              <a:rPr lang="es" sz="2400" b="1" i="0" u="none" strike="noStrike" cap="none">
                <a:solidFill>
                  <a:schemeClr val="lt1"/>
                </a:solidFill>
                <a:latin typeface="Calibri"/>
                <a:ea typeface="Calibri"/>
                <a:cs typeface="Calibri"/>
                <a:sym typeface="Calibri"/>
              </a:rPr>
              <a:t>Dietas médicas</a:t>
            </a:r>
            <a:endParaRPr sz="1400" b="0" i="0" u="none" strike="noStrike" cap="none">
              <a:solidFill>
                <a:srgbClr val="000000"/>
              </a:solidFill>
              <a:latin typeface="Arial"/>
              <a:ea typeface="Arial"/>
              <a:cs typeface="Arial"/>
              <a:sym typeface="Arial"/>
            </a:endParaRPr>
          </a:p>
        </p:txBody>
      </p:sp>
      <p:sp>
        <p:nvSpPr>
          <p:cNvPr id="196" name="Google Shape;196;p2"/>
          <p:cNvSpPr txBox="1"/>
          <p:nvPr/>
        </p:nvSpPr>
        <p:spPr>
          <a:xfrm>
            <a:off x="443300" y="4418685"/>
            <a:ext cx="3201600" cy="7191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79458"/>
              </a:lnSpc>
              <a:spcBef>
                <a:spcPts val="480"/>
              </a:spcBef>
              <a:spcAft>
                <a:spcPts val="0"/>
              </a:spcAft>
              <a:buClr>
                <a:schemeClr val="lt1"/>
              </a:buClr>
              <a:buSzPts val="2400"/>
              <a:buFont typeface="Arial"/>
              <a:buNone/>
            </a:pPr>
            <a:r>
              <a:rPr lang="es" sz="2400" b="1">
                <a:solidFill>
                  <a:schemeClr val="lt1"/>
                </a:solidFill>
                <a:latin typeface="Calibri"/>
                <a:ea typeface="Calibri"/>
                <a:cs typeface="Calibri"/>
                <a:sym typeface="Calibri"/>
              </a:rPr>
              <a:t>Niños con trastorno del espectro autista</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0623"/>
    </mc:Choice>
    <mc:Fallback xmlns="">
      <p:transition spd="slow" advTm="406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p:nvPr/>
        </p:nvSpPr>
        <p:spPr>
          <a:xfrm>
            <a:off x="1381127" y="746544"/>
            <a:ext cx="9601200" cy="8766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5400" b="0" i="0" u="none" strike="noStrike" cap="none">
                <a:solidFill>
                  <a:schemeClr val="dk1"/>
                </a:solidFill>
                <a:latin typeface="Oswald"/>
                <a:ea typeface="Oswald"/>
                <a:cs typeface="Oswald"/>
                <a:sym typeface="Oswald"/>
              </a:rPr>
              <a:t>Niños con trastorno del espectro autista</a:t>
            </a:r>
            <a:endParaRPr b="0" i="0" u="none" strike="noStrike" cap="none">
              <a:solidFill>
                <a:srgbClr val="000000"/>
              </a:solidFill>
              <a:latin typeface="Arial"/>
              <a:ea typeface="Arial"/>
              <a:cs typeface="Arial"/>
              <a:sym typeface="Arial"/>
            </a:endParaRPr>
          </a:p>
        </p:txBody>
      </p:sp>
      <p:sp>
        <p:nvSpPr>
          <p:cNvPr id="202" name="Google Shape;202;p3"/>
          <p:cNvSpPr txBox="1"/>
          <p:nvPr/>
        </p:nvSpPr>
        <p:spPr>
          <a:xfrm>
            <a:off x="1381127" y="2420840"/>
            <a:ext cx="9601200" cy="3318900"/>
          </a:xfrm>
          <a:prstGeom prst="rect">
            <a:avLst/>
          </a:prstGeom>
          <a:noFill/>
          <a:ln>
            <a:noFill/>
          </a:ln>
        </p:spPr>
        <p:txBody>
          <a:bodyPr spcFirstLastPara="1" wrap="square" lIns="91425" tIns="45700" rIns="91425" bIns="45700" rtlCol="0" anchor="t" anchorCtr="0">
            <a:noAutofit/>
          </a:bodyPr>
          <a:lstStyle/>
          <a:p>
            <a:pPr marL="228611" marR="0" lvl="0" indent="-228611" algn="l" rtl="0">
              <a:lnSpc>
                <a:spcPct val="100000"/>
              </a:lnSpc>
              <a:spcBef>
                <a:spcPts val="0"/>
              </a:spcBef>
              <a:spcAft>
                <a:spcPts val="0"/>
              </a:spcAft>
              <a:buSzPts val="2600"/>
              <a:buFont typeface="Noto Sans"/>
              <a:buChar char="▪"/>
            </a:pPr>
            <a:r>
              <a:rPr lang="es" sz="2200" b="0" i="0" u="none" strike="noStrike" cap="none" dirty="0">
                <a:latin typeface="Calibri"/>
                <a:ea typeface="Calibri"/>
                <a:cs typeface="Calibri"/>
                <a:sym typeface="Calibri"/>
              </a:rPr>
              <a:t>Muchos niños con autismo tienen aversión y sensibilidad ante algunas comidas.</a:t>
            </a:r>
            <a:endParaRPr sz="2200" b="0" i="0" u="none" strike="noStrike" cap="none" dirty="0">
              <a:sym typeface="Arial"/>
            </a:endParaRPr>
          </a:p>
          <a:p>
            <a:pPr marL="228611" marR="0" lvl="0" indent="-228611" algn="l" rtl="0">
              <a:lnSpc>
                <a:spcPct val="100000"/>
              </a:lnSpc>
              <a:spcBef>
                <a:spcPts val="480"/>
              </a:spcBef>
              <a:spcAft>
                <a:spcPts val="0"/>
              </a:spcAft>
              <a:buSzPts val="2600"/>
              <a:buFont typeface="Noto Sans"/>
              <a:buChar char="▪"/>
            </a:pPr>
            <a:r>
              <a:rPr lang="es" sz="2200" b="0" i="0" u="none" strike="noStrike" cap="none" dirty="0">
                <a:latin typeface="Calibri"/>
                <a:ea typeface="Calibri"/>
                <a:cs typeface="Calibri"/>
                <a:sym typeface="Calibri"/>
              </a:rPr>
              <a:t>Muchos eligen únicamente alimentos con determinadas texturas o colores.</a:t>
            </a:r>
            <a:endParaRPr sz="2200" b="0" i="0" u="none" strike="noStrike" cap="none" dirty="0">
              <a:sym typeface="Arial"/>
            </a:endParaRPr>
          </a:p>
          <a:p>
            <a:pPr marL="228611" marR="0" lvl="0" indent="-228611" algn="l" rtl="0">
              <a:lnSpc>
                <a:spcPct val="100000"/>
              </a:lnSpc>
              <a:spcBef>
                <a:spcPts val="480"/>
              </a:spcBef>
              <a:spcAft>
                <a:spcPts val="0"/>
              </a:spcAft>
              <a:buSzPts val="2600"/>
              <a:buFont typeface="Noto Sans"/>
              <a:buChar char="▪"/>
            </a:pPr>
            <a:r>
              <a:rPr lang="es" sz="2200" b="0" i="0" u="none" strike="noStrike" cap="none" dirty="0">
                <a:latin typeface="Calibri"/>
                <a:ea typeface="Calibri"/>
                <a:cs typeface="Calibri"/>
                <a:sym typeface="Calibri"/>
              </a:rPr>
              <a:t>Evitar grupos de alimentos lleva a la malnutrición.</a:t>
            </a:r>
            <a:endParaRPr sz="2200" b="0" i="0" u="none" strike="noStrike" cap="none" dirty="0">
              <a:sym typeface="Arial"/>
            </a:endParaRPr>
          </a:p>
          <a:p>
            <a:pPr marL="228611" marR="0" lvl="0" indent="-228611" algn="l" rtl="0">
              <a:lnSpc>
                <a:spcPct val="100000"/>
              </a:lnSpc>
              <a:spcBef>
                <a:spcPts val="480"/>
              </a:spcBef>
              <a:spcAft>
                <a:spcPts val="0"/>
              </a:spcAft>
              <a:buSzPts val="2600"/>
              <a:buFont typeface="Noto Sans"/>
              <a:buChar char="▪"/>
            </a:pPr>
            <a:r>
              <a:rPr lang="es" sz="2200" b="0" i="0" u="none" strike="noStrike" cap="none" dirty="0">
                <a:latin typeface="Calibri"/>
                <a:ea typeface="Calibri"/>
                <a:cs typeface="Calibri"/>
                <a:sym typeface="Calibri"/>
              </a:rPr>
              <a:t>Los niños con autismo pueden tener problemas para concentrarse en comer y no terminan los alimentos que se les dan.</a:t>
            </a:r>
            <a:endParaRPr sz="2200" b="0" i="0" u="none" strike="noStrike" cap="none" dirty="0">
              <a:sym typeface="Arial"/>
            </a:endParaRPr>
          </a:p>
          <a:p>
            <a:pPr marL="228611" marR="0" lvl="0" indent="-228611" algn="l" rtl="0">
              <a:lnSpc>
                <a:spcPct val="100000"/>
              </a:lnSpc>
              <a:spcBef>
                <a:spcPts val="480"/>
              </a:spcBef>
              <a:spcAft>
                <a:spcPts val="0"/>
              </a:spcAft>
              <a:buSzPts val="2600"/>
              <a:buFont typeface="Noto Sans"/>
              <a:buChar char="▪"/>
            </a:pPr>
            <a:r>
              <a:rPr lang="es" sz="2200" b="0" i="0" u="none" strike="noStrike" cap="none" dirty="0">
                <a:latin typeface="Calibri"/>
                <a:ea typeface="Calibri"/>
                <a:cs typeface="Calibri"/>
                <a:sym typeface="Calibri"/>
              </a:rPr>
              <a:t>La constipación es un problema frecuente causado por las elecciones alimentarias.</a:t>
            </a:r>
            <a:endParaRPr sz="2200" b="0" i="0" u="none" strike="noStrike" cap="none" dirty="0">
              <a:sym typeface="Arial"/>
            </a:endParaRPr>
          </a:p>
          <a:p>
            <a:pPr marL="228611" marR="0" lvl="0" indent="-228611" algn="l" rtl="0">
              <a:lnSpc>
                <a:spcPct val="100000"/>
              </a:lnSpc>
              <a:spcBef>
                <a:spcPts val="480"/>
              </a:spcBef>
              <a:spcAft>
                <a:spcPts val="0"/>
              </a:spcAft>
              <a:buSzPts val="2600"/>
              <a:buFont typeface="Noto Sans"/>
              <a:buChar char="▪"/>
            </a:pPr>
            <a:r>
              <a:rPr lang="es" sz="2200" b="0" i="0" u="none" strike="noStrike" cap="none" dirty="0">
                <a:latin typeface="Calibri"/>
                <a:ea typeface="Calibri"/>
                <a:cs typeface="Calibri"/>
                <a:sym typeface="Calibri"/>
              </a:rPr>
              <a:t>Reacciones medicamentosas: Algunos medicamentos indicados para el autismo pueden reducir el apetito.</a:t>
            </a:r>
            <a:endParaRPr sz="2200" b="0" i="0" u="none" strike="noStrike" cap="none" dirty="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9258"/>
    </mc:Choice>
    <mc:Fallback xmlns="">
      <p:transition spd="slow" advTm="592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txBox="1">
            <a:spLocks noGrp="1"/>
          </p:cNvSpPr>
          <p:nvPr>
            <p:ph type="body" idx="1"/>
          </p:nvPr>
        </p:nvSpPr>
        <p:spPr>
          <a:xfrm>
            <a:off x="737623" y="330200"/>
            <a:ext cx="5943600"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Para niños con trastorno del espectro autista</a:t>
            </a:r>
            <a:endParaRPr/>
          </a:p>
        </p:txBody>
      </p:sp>
      <p:sp>
        <p:nvSpPr>
          <p:cNvPr id="208" name="Google Shape;208;p4"/>
          <p:cNvSpPr txBox="1">
            <a:spLocks noGrp="1"/>
          </p:cNvSpPr>
          <p:nvPr>
            <p:ph type="body" idx="3"/>
          </p:nvPr>
        </p:nvSpPr>
        <p:spPr>
          <a:xfrm>
            <a:off x="517123" y="2225931"/>
            <a:ext cx="6164100" cy="4153800"/>
          </a:xfrm>
          <a:prstGeom prst="rect">
            <a:avLst/>
          </a:prstGeom>
          <a:noFill/>
          <a:ln>
            <a:noFill/>
          </a:ln>
        </p:spPr>
        <p:txBody>
          <a:bodyPr spcFirstLastPara="1" wrap="square" lIns="91425" tIns="45700" rIns="91425" bIns="45700" rtlCol="0" anchor="t" anchorCtr="0">
            <a:noAutofit/>
          </a:bodyPr>
          <a:lstStyle/>
          <a:p>
            <a:pPr marL="0" lvl="0" indent="-158750" algn="l" rtl="0">
              <a:lnSpc>
                <a:spcPct val="100000"/>
              </a:lnSpc>
              <a:spcBef>
                <a:spcPts val="0"/>
              </a:spcBef>
              <a:spcAft>
                <a:spcPts val="0"/>
              </a:spcAft>
              <a:buClr>
                <a:srgbClr val="000000"/>
              </a:buClr>
              <a:buSzPts val="2500"/>
              <a:buFont typeface="Noto Sans"/>
              <a:buChar char="▪"/>
            </a:pPr>
            <a:r>
              <a:rPr lang="es" sz="2500" dirty="0">
                <a:solidFill>
                  <a:srgbClr val="000000"/>
                </a:solidFill>
              </a:rPr>
              <a:t> Cree un horario y una rutina de comida consistentes.</a:t>
            </a:r>
            <a:endParaRPr sz="2500" dirty="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s" sz="2500" dirty="0">
                <a:solidFill>
                  <a:srgbClr val="000000"/>
                </a:solidFill>
              </a:rPr>
              <a:t> Mantenga el área de servicio de comida simple y evite las distracciones.</a:t>
            </a:r>
            <a:endParaRPr sz="2500" dirty="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s" sz="2500" dirty="0">
                <a:solidFill>
                  <a:srgbClr val="000000"/>
                </a:solidFill>
              </a:rPr>
              <a:t> Ofrecer opciones a un niño con autismo puede ayudarlo a aceptar la comida más fácilmente.</a:t>
            </a:r>
            <a:endParaRPr sz="2500" dirty="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s" sz="2500" dirty="0">
                <a:solidFill>
                  <a:srgbClr val="000000"/>
                </a:solidFill>
              </a:rPr>
              <a:t> No sirva alimentos que puedan disparar una reacción y causar un fin súbito de la comida.</a:t>
            </a:r>
            <a:endParaRPr sz="2500" dirty="0">
              <a:solidFill>
                <a:srgbClr val="000000"/>
              </a:solidFill>
            </a:endParaRPr>
          </a:p>
          <a:p>
            <a:pPr marL="0" lvl="0" indent="-158750" algn="l" rtl="0">
              <a:lnSpc>
                <a:spcPct val="100000"/>
              </a:lnSpc>
              <a:spcBef>
                <a:spcPts val="0"/>
              </a:spcBef>
              <a:spcAft>
                <a:spcPts val="0"/>
              </a:spcAft>
              <a:buClr>
                <a:srgbClr val="000000"/>
              </a:buClr>
              <a:buSzPts val="2500"/>
              <a:buFont typeface="Noto Sans"/>
              <a:buChar char="▪"/>
            </a:pPr>
            <a:r>
              <a:rPr lang="es" sz="2500" dirty="0">
                <a:solidFill>
                  <a:srgbClr val="000000"/>
                </a:solidFill>
              </a:rPr>
              <a:t> Puede ser útil mantener los alimentos separados, usando un plato con divisiones.</a:t>
            </a:r>
            <a:endParaRPr sz="2233" dirty="0">
              <a:solidFill>
                <a:srgbClr val="000000"/>
              </a:solidFill>
            </a:endParaRPr>
          </a:p>
        </p:txBody>
      </p:sp>
      <p:pic>
        <p:nvPicPr>
          <p:cNvPr id="209" name="Google Shape;209;p4" descr="A group of children walking&#10;&#10;Description automatically generated with low confidence"/>
          <p:cNvPicPr preferRelativeResize="0">
            <a:picLocks noGrp="1"/>
          </p:cNvPicPr>
          <p:nvPr>
            <p:ph type="pic" idx="4"/>
          </p:nvPr>
        </p:nvPicPr>
        <p:blipFill rotWithShape="1">
          <a:blip r:embed="rId3">
            <a:alphaModFix/>
          </a:blip>
          <a:srcRect l="14078" r="14077"/>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1542"/>
    </mc:Choice>
    <mc:Fallback xmlns="">
      <p:transition spd="slow" advTm="315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body" idx="1"/>
          </p:nvPr>
        </p:nvSpPr>
        <p:spPr>
          <a:xfrm>
            <a:off x="737659" y="733494"/>
            <a:ext cx="4545569" cy="860287"/>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Cómo ayudar</a:t>
            </a:r>
            <a:endParaRPr/>
          </a:p>
        </p:txBody>
      </p:sp>
      <p:sp>
        <p:nvSpPr>
          <p:cNvPr id="215" name="Google Shape;215;p5"/>
          <p:cNvSpPr txBox="1">
            <a:spLocks noGrp="1"/>
          </p:cNvSpPr>
          <p:nvPr>
            <p:ph type="body" idx="3"/>
          </p:nvPr>
        </p:nvSpPr>
        <p:spPr>
          <a:xfrm>
            <a:off x="737659" y="2557040"/>
            <a:ext cx="5928185" cy="2044148"/>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700"/>
              <a:buFont typeface="Noto Sans"/>
              <a:buChar char="▪"/>
            </a:pPr>
            <a:r>
              <a:rPr lang="es" sz="2700" dirty="0">
                <a:solidFill>
                  <a:srgbClr val="000000"/>
                </a:solidFill>
              </a:rPr>
              <a:t>Trabaje con los padres y terapeutas del niño.</a:t>
            </a:r>
            <a:endParaRPr sz="2700" dirty="0">
              <a:solidFill>
                <a:srgbClr val="000000"/>
              </a:solidFill>
            </a:endParaRPr>
          </a:p>
          <a:p>
            <a:pPr marL="342900" lvl="0" indent="-342900" algn="l" rtl="0">
              <a:lnSpc>
                <a:spcPct val="100000"/>
              </a:lnSpc>
              <a:spcBef>
                <a:spcPts val="480"/>
              </a:spcBef>
              <a:spcAft>
                <a:spcPts val="0"/>
              </a:spcAft>
              <a:buClr>
                <a:srgbClr val="000000"/>
              </a:buClr>
              <a:buSzPts val="2700"/>
              <a:buFont typeface="Noto Sans"/>
              <a:buChar char="▪"/>
            </a:pPr>
            <a:r>
              <a:rPr lang="es" sz="2700" dirty="0">
                <a:solidFill>
                  <a:srgbClr val="000000"/>
                </a:solidFill>
              </a:rPr>
              <a:t>Cree un plan que mantenga la comodidad del niño durante el momento de la comida.</a:t>
            </a:r>
            <a:endParaRPr sz="2700" dirty="0">
              <a:solidFill>
                <a:srgbClr val="000000"/>
              </a:solidFill>
            </a:endParaRPr>
          </a:p>
          <a:p>
            <a:pPr marL="342900" lvl="0" indent="-342900" algn="l" rtl="0">
              <a:lnSpc>
                <a:spcPct val="100000"/>
              </a:lnSpc>
              <a:spcBef>
                <a:spcPts val="480"/>
              </a:spcBef>
              <a:spcAft>
                <a:spcPts val="0"/>
              </a:spcAft>
              <a:buClr>
                <a:srgbClr val="000000"/>
              </a:buClr>
              <a:buSzPts val="2700"/>
              <a:buFont typeface="Noto Sans"/>
              <a:buChar char="▪"/>
            </a:pPr>
            <a:r>
              <a:rPr lang="es" sz="2700" dirty="0">
                <a:solidFill>
                  <a:srgbClr val="000000"/>
                </a:solidFill>
              </a:rPr>
              <a:t>Sea flexible, ya que el plan puede cambiar.</a:t>
            </a:r>
            <a:endParaRPr sz="2700" dirty="0">
              <a:solidFill>
                <a:srgbClr val="000000"/>
              </a:solidFill>
            </a:endParaRPr>
          </a:p>
          <a:p>
            <a:pPr marL="342900" lvl="0" indent="-342900" algn="l" rtl="0">
              <a:lnSpc>
                <a:spcPct val="100000"/>
              </a:lnSpc>
              <a:spcBef>
                <a:spcPts val="480"/>
              </a:spcBef>
              <a:spcAft>
                <a:spcPts val="0"/>
              </a:spcAft>
              <a:buClr>
                <a:srgbClr val="000000"/>
              </a:buClr>
              <a:buSzPts val="2700"/>
              <a:buFont typeface="Noto Sans"/>
              <a:buChar char="▪"/>
            </a:pPr>
            <a:r>
              <a:rPr lang="es" sz="2700" dirty="0">
                <a:solidFill>
                  <a:srgbClr val="000000"/>
                </a:solidFill>
              </a:rPr>
              <a:t>Tenga paciencia.</a:t>
            </a:r>
            <a:endParaRPr sz="2700" dirty="0">
              <a:solidFill>
                <a:srgbClr val="000000"/>
              </a:solidFill>
            </a:endParaRPr>
          </a:p>
          <a:p>
            <a:pPr marL="0" lvl="0" indent="0" algn="l" rtl="0">
              <a:lnSpc>
                <a:spcPct val="100000"/>
              </a:lnSpc>
              <a:spcBef>
                <a:spcPts val="480"/>
              </a:spcBef>
              <a:spcAft>
                <a:spcPts val="0"/>
              </a:spcAft>
              <a:buClr>
                <a:schemeClr val="dk1"/>
              </a:buClr>
              <a:buSzPts val="2400"/>
              <a:buNone/>
            </a:pPr>
            <a:endParaRPr sz="2400" dirty="0"/>
          </a:p>
        </p:txBody>
      </p:sp>
      <p:pic>
        <p:nvPicPr>
          <p:cNvPr id="216" name="Google Shape;216;p5" descr="A couple of women looking at a tablet&#10;&#10;Description automatically generated with low confidence"/>
          <p:cNvPicPr preferRelativeResize="0">
            <a:picLocks noGrp="1"/>
          </p:cNvPicPr>
          <p:nvPr>
            <p:ph type="pic" idx="4"/>
          </p:nvPr>
        </p:nvPicPr>
        <p:blipFill rotWithShape="1">
          <a:blip r:embed="rId3">
            <a:alphaModFix/>
          </a:blip>
          <a:srcRect l="13941" r="13941"/>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65616"/>
    </mc:Choice>
    <mc:Fallback xmlns="">
      <p:transition spd="slow" advTm="656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body" idx="1"/>
          </p:nvPr>
        </p:nvSpPr>
        <p:spPr>
          <a:xfrm>
            <a:off x="81023" y="1023124"/>
            <a:ext cx="3325292"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4000"/>
              <a:buNone/>
            </a:pPr>
            <a:r>
              <a:rPr lang="es" sz="5000" dirty="0"/>
              <a:t>Equipamiento adaptativo</a:t>
            </a:r>
            <a:endParaRPr sz="5000" dirty="0"/>
          </a:p>
        </p:txBody>
      </p:sp>
      <p:sp>
        <p:nvSpPr>
          <p:cNvPr id="222" name="Google Shape;222;p6"/>
          <p:cNvSpPr txBox="1">
            <a:spLocks noGrp="1"/>
          </p:cNvSpPr>
          <p:nvPr>
            <p:ph type="body" idx="2"/>
          </p:nvPr>
        </p:nvSpPr>
        <p:spPr>
          <a:xfrm>
            <a:off x="4358857" y="618010"/>
            <a:ext cx="6959600" cy="4811751"/>
          </a:xfrm>
          <a:prstGeom prst="rect">
            <a:avLst/>
          </a:prstGeom>
          <a:noFill/>
          <a:ln>
            <a:noFill/>
          </a:ln>
        </p:spPr>
        <p:txBody>
          <a:bodyPr spcFirstLastPara="1" wrap="square" lIns="91425" tIns="45700" rIns="91425" bIns="45700" rtlCol="0" anchor="t" anchorCtr="0">
            <a:noAutofit/>
          </a:bodyPr>
          <a:lstStyle/>
          <a:p>
            <a:pPr marL="381019" lvl="0" indent="-393719" algn="l" rtl="0">
              <a:lnSpc>
                <a:spcPct val="100000"/>
              </a:lnSpc>
              <a:spcBef>
                <a:spcPts val="0"/>
              </a:spcBef>
              <a:spcAft>
                <a:spcPts val="0"/>
              </a:spcAft>
              <a:buSzPts val="2600"/>
              <a:buFont typeface="Calibri"/>
              <a:buChar char="▪"/>
            </a:pPr>
            <a:r>
              <a:rPr lang="es" sz="2600" b="0" dirty="0">
                <a:solidFill>
                  <a:srgbClr val="000000"/>
                </a:solidFill>
                <a:latin typeface="Calibri"/>
                <a:ea typeface="Calibri"/>
                <a:cs typeface="Calibri"/>
                <a:sym typeface="Calibri"/>
              </a:rPr>
              <a:t>Algunos niños pueden requerir equipamiento adaptativo para ayudar con la alimentación.</a:t>
            </a:r>
            <a:endParaRPr sz="2600" b="0" dirty="0">
              <a:solidFill>
                <a:srgbClr val="000000"/>
              </a:solidFill>
              <a:latin typeface="Calibri"/>
              <a:ea typeface="Calibri"/>
              <a:cs typeface="Calibri"/>
              <a:sym typeface="Calibri"/>
            </a:endParaRPr>
          </a:p>
          <a:p>
            <a:pPr marL="0" lvl="0" indent="0" algn="l" rtl="0">
              <a:lnSpc>
                <a:spcPct val="100000"/>
              </a:lnSpc>
              <a:spcBef>
                <a:spcPts val="480"/>
              </a:spcBef>
              <a:spcAft>
                <a:spcPts val="0"/>
              </a:spcAft>
              <a:buSzPts val="2400"/>
              <a:buNone/>
            </a:pPr>
            <a:endParaRPr sz="2000" b="0" dirty="0">
              <a:solidFill>
                <a:srgbClr val="000000"/>
              </a:solidFill>
              <a:latin typeface="Calibri"/>
              <a:ea typeface="Calibri"/>
              <a:cs typeface="Calibri"/>
              <a:sym typeface="Calibri"/>
            </a:endParaRPr>
          </a:p>
          <a:p>
            <a:pPr marL="381019" lvl="0" indent="-393719" algn="l" rtl="0">
              <a:lnSpc>
                <a:spcPct val="100000"/>
              </a:lnSpc>
              <a:spcBef>
                <a:spcPts val="480"/>
              </a:spcBef>
              <a:spcAft>
                <a:spcPts val="0"/>
              </a:spcAft>
              <a:buSzPts val="2600"/>
              <a:buFont typeface="Calibri"/>
              <a:buChar char="▪"/>
            </a:pPr>
            <a:r>
              <a:rPr lang="es" sz="2600" b="0" dirty="0">
                <a:solidFill>
                  <a:srgbClr val="000000"/>
                </a:solidFill>
                <a:latin typeface="Calibri"/>
                <a:ea typeface="Calibri"/>
                <a:cs typeface="Calibri"/>
                <a:sym typeface="Calibri"/>
              </a:rPr>
              <a:t>Las herramientas o dispositivos adaptados para alimentación se usan para ayudar a los niños con problemas de alimentación y para aumentar la independencia y para ayudar a los niños a tener un “sentido de normalidad”. Estas herramientas incluyen vasos, platos y utensilios.</a:t>
            </a:r>
            <a:endParaRPr sz="2600" b="0" dirty="0">
              <a:solidFill>
                <a:srgbClr val="000000"/>
              </a:solidFill>
              <a:latin typeface="Calibri"/>
              <a:ea typeface="Calibri"/>
              <a:cs typeface="Calibri"/>
              <a:sym typeface="Calibri"/>
            </a:endParaRPr>
          </a:p>
          <a:p>
            <a:pPr marL="0" lvl="0" indent="0" algn="l" rtl="0">
              <a:lnSpc>
                <a:spcPct val="100000"/>
              </a:lnSpc>
              <a:spcBef>
                <a:spcPts val="480"/>
              </a:spcBef>
              <a:spcAft>
                <a:spcPts val="0"/>
              </a:spcAft>
              <a:buSzPts val="2400"/>
              <a:buNone/>
            </a:pPr>
            <a:endParaRPr sz="1700" b="0" dirty="0">
              <a:solidFill>
                <a:srgbClr val="000000"/>
              </a:solidFill>
              <a:latin typeface="Calibri"/>
              <a:ea typeface="Calibri"/>
              <a:cs typeface="Calibri"/>
              <a:sym typeface="Calibri"/>
            </a:endParaRPr>
          </a:p>
          <a:p>
            <a:pPr marL="381019" lvl="0" indent="-393719" algn="l" rtl="0">
              <a:lnSpc>
                <a:spcPct val="100000"/>
              </a:lnSpc>
              <a:spcBef>
                <a:spcPts val="480"/>
              </a:spcBef>
              <a:spcAft>
                <a:spcPts val="0"/>
              </a:spcAft>
              <a:buSzPts val="2600"/>
              <a:buFont typeface="Calibri"/>
              <a:buChar char="▪"/>
            </a:pPr>
            <a:r>
              <a:rPr lang="es" sz="2600" b="0" dirty="0">
                <a:solidFill>
                  <a:srgbClr val="000000"/>
                </a:solidFill>
                <a:latin typeface="Calibri"/>
                <a:ea typeface="Calibri"/>
                <a:cs typeface="Calibri"/>
                <a:sym typeface="Calibri"/>
              </a:rPr>
              <a:t>Estos niños a menudo trabajan con un terapeuta ocupacional, quien lo ayudará con el tipo de equipamiento requerido.</a:t>
            </a:r>
            <a:endParaRPr sz="2600" b="0" dirty="0">
              <a:solidFill>
                <a:srgbClr val="000000"/>
              </a:solidFill>
              <a:latin typeface="Calibri"/>
              <a:ea typeface="Calibri"/>
              <a:cs typeface="Calibri"/>
              <a:sym typeface="Calibri"/>
            </a:endParaRPr>
          </a:p>
          <a:p>
            <a:pPr marL="381019" lvl="0" indent="-228617" algn="l" rtl="0">
              <a:lnSpc>
                <a:spcPct val="100000"/>
              </a:lnSpc>
              <a:spcBef>
                <a:spcPts val="480"/>
              </a:spcBef>
              <a:spcAft>
                <a:spcPts val="0"/>
              </a:spcAft>
              <a:buClr>
                <a:srgbClr val="000000"/>
              </a:buClr>
              <a:buSzPts val="2400"/>
              <a:buFont typeface="Noto Sans"/>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46317"/>
    </mc:Choice>
    <mc:Fallback xmlns="">
      <p:transition spd="slow" advTm="463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txBox="1">
            <a:spLocks noGrp="1"/>
          </p:cNvSpPr>
          <p:nvPr>
            <p:ph type="body" idx="1"/>
          </p:nvPr>
        </p:nvSpPr>
        <p:spPr>
          <a:xfrm>
            <a:off x="740121" y="1442374"/>
            <a:ext cx="5080000" cy="38100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dk1"/>
              </a:buClr>
              <a:buSzPts val="4000"/>
              <a:buNone/>
            </a:pPr>
            <a:r>
              <a:rPr lang="es" sz="3000" dirty="0">
                <a:solidFill>
                  <a:srgbClr val="000000"/>
                </a:solidFill>
              </a:rPr>
              <a:t>El equipamiento puede estar compuesto por utensilios con manijas grandes o de gomaespuma, recipientes o platos de succión, platos con borde alto, sorbetes o vasos con asas.</a:t>
            </a:r>
            <a:endParaRPr sz="3000" dirty="0">
              <a:solidFill>
                <a:srgbClr val="000000"/>
              </a:solidFill>
            </a:endParaRPr>
          </a:p>
          <a:p>
            <a:pPr marL="0" lvl="0" indent="0" algn="ctr" rtl="0">
              <a:lnSpc>
                <a:spcPct val="100000"/>
              </a:lnSpc>
              <a:spcBef>
                <a:spcPts val="720"/>
              </a:spcBef>
              <a:spcAft>
                <a:spcPts val="0"/>
              </a:spcAft>
              <a:buClr>
                <a:schemeClr val="dk1"/>
              </a:buClr>
              <a:buSzPts val="3600"/>
              <a:buNone/>
            </a:pPr>
            <a:endParaRPr sz="3600" dirty="0"/>
          </a:p>
        </p:txBody>
      </p:sp>
      <p:pic>
        <p:nvPicPr>
          <p:cNvPr id="228" name="Google Shape;228;p7"/>
          <p:cNvPicPr preferRelativeResize="0"/>
          <p:nvPr/>
        </p:nvPicPr>
        <p:blipFill rotWithShape="1">
          <a:blip r:embed="rId3">
            <a:alphaModFix/>
          </a:blip>
          <a:srcRect l="21249" t="4631" r="21444" b="5963"/>
          <a:stretch/>
        </p:blipFill>
        <p:spPr>
          <a:xfrm>
            <a:off x="6898825" y="163300"/>
            <a:ext cx="3062052" cy="3184074"/>
          </a:xfrm>
          <a:prstGeom prst="rect">
            <a:avLst/>
          </a:prstGeom>
          <a:noFill/>
          <a:ln>
            <a:noFill/>
          </a:ln>
        </p:spPr>
      </p:pic>
      <p:pic>
        <p:nvPicPr>
          <p:cNvPr id="229" name="Google Shape;229;p7"/>
          <p:cNvPicPr preferRelativeResize="0"/>
          <p:nvPr/>
        </p:nvPicPr>
        <p:blipFill>
          <a:blip r:embed="rId4">
            <a:alphaModFix/>
          </a:blip>
          <a:stretch>
            <a:fillRect/>
          </a:stretch>
        </p:blipFill>
        <p:spPr>
          <a:xfrm>
            <a:off x="8818446" y="3567799"/>
            <a:ext cx="3124198" cy="31241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6385"/>
    </mc:Choice>
    <mc:Fallback xmlns="">
      <p:transition spd="slow" advTm="163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body" idx="1"/>
          </p:nvPr>
        </p:nvSpPr>
        <p:spPr>
          <a:xfrm>
            <a:off x="737659" y="704269"/>
            <a:ext cx="4545569" cy="918737"/>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Dietas médicas</a:t>
            </a:r>
            <a:endParaRPr/>
          </a:p>
        </p:txBody>
      </p:sp>
      <p:sp>
        <p:nvSpPr>
          <p:cNvPr id="235" name="Google Shape;235;p8"/>
          <p:cNvSpPr txBox="1">
            <a:spLocks noGrp="1"/>
          </p:cNvSpPr>
          <p:nvPr>
            <p:ph type="body" idx="2"/>
          </p:nvPr>
        </p:nvSpPr>
        <p:spPr>
          <a:xfrm>
            <a:off x="581542" y="2130754"/>
            <a:ext cx="6276458" cy="91873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2900"/>
              <a:buNone/>
            </a:pPr>
            <a:r>
              <a:rPr lang="es" dirty="0">
                <a:latin typeface="Calibri"/>
                <a:ea typeface="Calibri"/>
                <a:cs typeface="Calibri"/>
                <a:sym typeface="Calibri"/>
              </a:rPr>
              <a:t>Los niños podrían tener afecciones médicas que requieran una dieta especializada, como:</a:t>
            </a:r>
            <a:endParaRPr dirty="0"/>
          </a:p>
        </p:txBody>
      </p:sp>
      <p:sp>
        <p:nvSpPr>
          <p:cNvPr id="236" name="Google Shape;236;p8"/>
          <p:cNvSpPr txBox="1">
            <a:spLocks noGrp="1"/>
          </p:cNvSpPr>
          <p:nvPr>
            <p:ph type="body" idx="3"/>
          </p:nvPr>
        </p:nvSpPr>
        <p:spPr>
          <a:xfrm>
            <a:off x="737659" y="3557240"/>
            <a:ext cx="6120341" cy="2685584"/>
          </a:xfrm>
          <a:prstGeom prst="rect">
            <a:avLst/>
          </a:prstGeom>
          <a:noFill/>
          <a:ln>
            <a:noFill/>
          </a:ln>
        </p:spPr>
        <p:txBody>
          <a:bodyPr spcFirstLastPara="1" wrap="square" lIns="91425" tIns="45700" rIns="91425" bIns="45700" rtlCol="0" anchor="t" anchorCtr="0">
            <a:noAutofit/>
          </a:bodyPr>
          <a:lstStyle/>
          <a:p>
            <a:pPr marL="495325" lvl="1" indent="-190509" algn="l" rtl="0">
              <a:lnSpc>
                <a:spcPct val="100000"/>
              </a:lnSpc>
              <a:spcBef>
                <a:spcPts val="0"/>
              </a:spcBef>
              <a:spcAft>
                <a:spcPts val="0"/>
              </a:spcAft>
              <a:buClr>
                <a:srgbClr val="000000"/>
              </a:buClr>
              <a:buSzPts val="2400"/>
              <a:buFont typeface="Noto Sans"/>
              <a:buChar char="▪"/>
            </a:pPr>
            <a:r>
              <a:rPr lang="es" sz="2400">
                <a:solidFill>
                  <a:srgbClr val="000000"/>
                </a:solidFill>
              </a:rPr>
              <a:t>Diabetes</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s" sz="2400">
                <a:solidFill>
                  <a:srgbClr val="000000"/>
                </a:solidFill>
              </a:rPr>
              <a:t>Celiaquía</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s" sz="2400">
                <a:solidFill>
                  <a:srgbClr val="000000"/>
                </a:solidFill>
              </a:rPr>
              <a:t>Cardiopatías</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s" sz="2400">
                <a:solidFill>
                  <a:srgbClr val="000000"/>
                </a:solidFill>
              </a:rPr>
              <a:t>Fibrosis quística</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s" sz="2400">
                <a:solidFill>
                  <a:srgbClr val="000000"/>
                </a:solidFill>
              </a:rPr>
              <a:t>Anemia de células falciformes</a:t>
            </a:r>
            <a:endParaRPr>
              <a:solidFill>
                <a:srgbClr val="000000"/>
              </a:solidFill>
            </a:endParaRPr>
          </a:p>
          <a:p>
            <a:pPr marL="495325" lvl="1" indent="-190509" algn="l" rtl="0">
              <a:lnSpc>
                <a:spcPct val="100000"/>
              </a:lnSpc>
              <a:spcBef>
                <a:spcPts val="480"/>
              </a:spcBef>
              <a:spcAft>
                <a:spcPts val="0"/>
              </a:spcAft>
              <a:buClr>
                <a:srgbClr val="000000"/>
              </a:buClr>
              <a:buSzPts val="2400"/>
              <a:buFont typeface="Noto Sans"/>
              <a:buChar char="▪"/>
            </a:pPr>
            <a:r>
              <a:rPr lang="es" sz="2400">
                <a:solidFill>
                  <a:srgbClr val="000000"/>
                </a:solidFill>
              </a:rPr>
              <a:t>Errores innatos del metabolismo</a:t>
            </a:r>
            <a:endParaRPr>
              <a:solidFill>
                <a:srgbClr val="000000"/>
              </a:solidFill>
            </a:endParaRPr>
          </a:p>
          <a:p>
            <a:pPr marL="0" lvl="0" indent="0" algn="l" rtl="0">
              <a:lnSpc>
                <a:spcPct val="100000"/>
              </a:lnSpc>
              <a:spcBef>
                <a:spcPts val="480"/>
              </a:spcBef>
              <a:spcAft>
                <a:spcPts val="0"/>
              </a:spcAft>
              <a:buClr>
                <a:schemeClr val="dk1"/>
              </a:buClr>
              <a:buSzPts val="2400"/>
              <a:buNone/>
            </a:pPr>
            <a:endParaRPr sz="2400">
              <a:solidFill>
                <a:srgbClr val="000000"/>
              </a:solidFill>
            </a:endParaRPr>
          </a:p>
        </p:txBody>
      </p:sp>
      <p:pic>
        <p:nvPicPr>
          <p:cNvPr id="237" name="Google Shape;237;p8" descr="A couple of boys eating at a table&#10;&#10;Description automatically generated with low confidence"/>
          <p:cNvPicPr preferRelativeResize="0">
            <a:picLocks noGrp="1"/>
          </p:cNvPicPr>
          <p:nvPr>
            <p:ph type="pic" idx="4"/>
          </p:nvPr>
        </p:nvPicPr>
        <p:blipFill rotWithShape="1">
          <a:blip r:embed="rId3">
            <a:alphaModFix/>
          </a:blip>
          <a:srcRect l="25473" r="2653"/>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5599"/>
    </mc:Choice>
    <mc:Fallback xmlns="">
      <p:transition spd="slow" advTm="255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08a11bbfa9_0_0"/>
          <p:cNvSpPr txBox="1">
            <a:spLocks noGrp="1"/>
          </p:cNvSpPr>
          <p:nvPr>
            <p:ph type="body" idx="1"/>
          </p:nvPr>
        </p:nvSpPr>
        <p:spPr>
          <a:xfrm>
            <a:off x="737626" y="241865"/>
            <a:ext cx="5641800" cy="1142700"/>
          </a:xfrm>
          <a:prstGeom prst="rect">
            <a:avLst/>
          </a:prstGeom>
        </p:spPr>
        <p:txBody>
          <a:bodyPr spcFirstLastPara="1" wrap="square" lIns="91425" tIns="45700" rIns="91425" bIns="45700" rtlCol="0" anchor="t" anchorCtr="0">
            <a:noAutofit/>
          </a:bodyPr>
          <a:lstStyle/>
          <a:p>
            <a:pPr marL="0" lvl="0" indent="0" algn="l" rtl="0">
              <a:spcBef>
                <a:spcPts val="1000"/>
              </a:spcBef>
              <a:spcAft>
                <a:spcPts val="0"/>
              </a:spcAft>
              <a:buNone/>
            </a:pPr>
            <a:r>
              <a:rPr lang="es" dirty="0"/>
              <a:t>Modificaciones alimentarias</a:t>
            </a:r>
            <a:endParaRPr dirty="0"/>
          </a:p>
        </p:txBody>
      </p:sp>
      <p:sp>
        <p:nvSpPr>
          <p:cNvPr id="243" name="Google Shape;243;g208a11bbfa9_0_0"/>
          <p:cNvSpPr txBox="1">
            <a:spLocks noGrp="1"/>
          </p:cNvSpPr>
          <p:nvPr>
            <p:ph type="body" idx="3"/>
          </p:nvPr>
        </p:nvSpPr>
        <p:spPr>
          <a:xfrm>
            <a:off x="552431" y="2108338"/>
            <a:ext cx="9912900" cy="2895600"/>
          </a:xfrm>
          <a:prstGeom prst="rect">
            <a:avLst/>
          </a:prstGeom>
        </p:spPr>
        <p:txBody>
          <a:bodyPr spcFirstLastPara="1" wrap="square" lIns="91425" tIns="45700" rIns="91425" bIns="45700" rtlCol="0" anchor="t" anchorCtr="0">
            <a:noAutofit/>
          </a:bodyPr>
          <a:lstStyle/>
          <a:p>
            <a:pPr marL="457200" lvl="0" indent="-393700" algn="l" rtl="0">
              <a:spcBef>
                <a:spcPts val="427"/>
              </a:spcBef>
              <a:spcAft>
                <a:spcPts val="0"/>
              </a:spcAft>
              <a:buClr>
                <a:srgbClr val="000000"/>
              </a:buClr>
              <a:buSzPts val="2600"/>
              <a:buChar char="■"/>
            </a:pPr>
            <a:r>
              <a:rPr lang="es" sz="2600" dirty="0">
                <a:solidFill>
                  <a:srgbClr val="000000"/>
                </a:solidFill>
                <a:highlight>
                  <a:srgbClr val="FFFFFF"/>
                </a:highlight>
              </a:rPr>
              <a:t>Los cuidadores/docentes deberían modificar o complementar la dieta del niño para satisfacer sus necesidades médicas o alimentarias específicas.</a:t>
            </a:r>
            <a:endParaRPr sz="2600" dirty="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s" sz="2600" dirty="0">
                <a:solidFill>
                  <a:srgbClr val="000000"/>
                </a:solidFill>
                <a:highlight>
                  <a:srgbClr val="FFFFFF"/>
                </a:highlight>
              </a:rPr>
              <a:t>Los padres/tutores y el proveedor de atención médica primaria del niño deberían consultar para determinar las modificaciones alimentarias a realizar.</a:t>
            </a:r>
            <a:endParaRPr sz="2600" dirty="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s" sz="2600" dirty="0">
                <a:solidFill>
                  <a:srgbClr val="000000"/>
                </a:solidFill>
                <a:highlight>
                  <a:srgbClr val="FFFFFF"/>
                </a:highlight>
              </a:rPr>
              <a:t>Los cuidadores/docentes pueden consultar con un nutricionista o dietista matriculado para obtener orientación respecto de la mejor manera de satisfacer las necesidades del niño.</a:t>
            </a:r>
            <a:endParaRPr sz="2600" dirty="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s" sz="2600" dirty="0">
                <a:solidFill>
                  <a:srgbClr val="000000"/>
                </a:solidFill>
                <a:highlight>
                  <a:srgbClr val="FFFFFF"/>
                </a:highlight>
              </a:rPr>
              <a:t>Debe elaborarse un plan de cuidado para cada niño</a:t>
            </a:r>
            <a:endParaRPr sz="2600" dirty="0">
              <a:solidFill>
                <a:srgbClr val="000000"/>
              </a:solidFill>
              <a:highlight>
                <a:srgbClr val="FFFFFF"/>
              </a:highlight>
            </a:endParaRPr>
          </a:p>
          <a:p>
            <a:pPr marL="457200" lvl="0" indent="0" algn="l" rtl="0">
              <a:spcBef>
                <a:spcPts val="427"/>
              </a:spcBef>
              <a:spcAft>
                <a:spcPts val="0"/>
              </a:spcAft>
              <a:buNone/>
            </a:pPr>
            <a:r>
              <a:rPr lang="es" sz="2600" dirty="0">
                <a:solidFill>
                  <a:srgbClr val="000000"/>
                </a:solidFill>
                <a:highlight>
                  <a:srgbClr val="FFFFFF"/>
                </a:highlight>
              </a:rPr>
              <a:t> y compartirse con el personal de la cocina y el aula.</a:t>
            </a:r>
            <a:endParaRPr sz="2600" dirty="0">
              <a:solidFill>
                <a:srgbClr val="000000"/>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dur="2000" advTm="29917"/>
    </mc:Choice>
    <mc:Fallback xmlns="">
      <p:transition spd="slow" advTm="29917"/>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1845</Words>
  <Application>Microsoft Macintosh PowerPoint</Application>
  <PresentationFormat>Widescreen</PresentationFormat>
  <Paragraphs>68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8</cp:revision>
  <dcterms:created xsi:type="dcterms:W3CDTF">2022-08-28T18:14:55Z</dcterms:created>
  <dcterms:modified xsi:type="dcterms:W3CDTF">2024-01-11T18:44:26Z</dcterms:modified>
</cp:coreProperties>
</file>