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embeddedFontLst>
    <p:embeddedFont>
      <p:font typeface="Assistant" pitchFamily="2" charset="-79"/>
      <p:regular r:id="rId17"/>
      <p:bold r:id="rId18"/>
    </p:embeddedFont>
    <p:embeddedFont>
      <p:font typeface="Calibri" panose="020F0502020204030204" pitchFamily="34" charset="0"/>
      <p:regular r:id="rId19"/>
      <p:bold r:id="rId20"/>
      <p:italic r:id="rId21"/>
      <p:boldItalic r:id="rId22"/>
    </p:embeddedFont>
    <p:embeddedFont>
      <p:font typeface="Noto Sans" panose="020B0502040504020204" pitchFamily="34" charset="0"/>
      <p:regular r:id="rId23"/>
      <p:bold r:id="rId24"/>
      <p:italic r:id="rId25"/>
      <p:boldItalic r:id="rId26"/>
    </p:embeddedFont>
    <p:embeddedFont>
      <p:font typeface="Oswald" pitchFamily="2" charset="77"/>
      <p:regular r:id="rId27"/>
      <p:bold r:id="rId28"/>
    </p:embeddedFont>
    <p:embeddedFont>
      <p:font typeface="Oswald SemiBold" pitchFamily="2" charset="77"/>
      <p:regular r:id="rId29"/>
      <p:bold r:id="rId30"/>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r:id="rId31" roundtripDataSignature="AMtx7mjmMihS8Mj5UEfak9SWWRb1AEC6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84211" autoAdjust="0"/>
  </p:normalViewPr>
  <p:slideViewPr>
    <p:cSldViewPr snapToGrid="0">
      <p:cViewPr varScale="1">
        <p:scale>
          <a:sx n="94" d="100"/>
          <a:sy n="94" d="100"/>
        </p:scale>
        <p:origin x="21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nrcatalog.ucanr.edu/pdf/8111.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Arial" panose="020B0604020202020204" pitchFamily="34" charset="0"/>
              </a:rPr>
              <a:t>Bienvenidos al módulo Casos de alimentación de niños en edad preescolar. Este breve módulo se ofrece como complemento de los cursos universitarios del Centro de Cuidado Infantil y Educación Temprana que cubren la salud, la seguridad y la nutrición. No pretende ser exhaustivo sino simplemente destacar las mejores prácticas y la información clave, así como  brindarle recursos adicionales.  </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Arial" panose="020B0604020202020204" pitchFamily="34" charset="0"/>
              </a:rPr>
              <a:t>Cuando las familias son responsables de enviar las comidas, también ocurre mucho aprendizaje, en especial, cuando los niños aprenden sobre las culturas culinarias y la vida familiar de otros niños. Sentarse a compartir la comida con los niños sigue siendo importante, y deberá ayudarlos a abrir recipientes o paquetes, impedir que compartan cuando no es apropiado y, por supuesto, fomentar las conversaciones y el aprendizaje. Como los alimentos brindados por las familias deben cumplir con el patrón de comidas del CACFP, muchas familias valoran cualquier consejo o truco para el envío de comidas saludables, fáciles y accesibles para sus niños en edad preescolar. Algunos consejos y trucos simples para ajustarse a los grupos alimentarios exigidos, información sobre tamaños de porciones apropiadas y estrategias para ahorrar pueden conformar información útil que será bien recibida. Recuerde: el puré de manzanas en una taza es una opción de fruta perfectamente aceptable para un padre ocupado. También puede ser de gran ayuda incluir su política y recursos del manual para padres, junto con las expectativas para los patrones de comidas, los tamaños de las porciones, los tipos de alimentos no permitidos, como los que presentan un riesgo de atragantamiento (por ejemplo los caramelos duros) o que no tienen valor nutricional (como gaseosas o bebidas carbonatadas). </a:t>
            </a:r>
          </a:p>
          <a:p>
            <a:pPr marL="158750" indent="0">
              <a:lnSpc>
                <a:spcPct val="107000"/>
              </a:lnSpc>
              <a:spcAft>
                <a:spcPts val="800"/>
              </a:spcAft>
              <a:buNone/>
            </a:pPr>
            <a:r>
              <a:rPr lang="es-ES" sz="18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La Lonchera, E: 15 Almuerzos para niños en edad preescolar (ucanr.edu)</a:t>
            </a:r>
            <a:r>
              <a:rPr lang="es-ES" sz="1800" kern="100" dirty="0">
                <a:effectLst/>
                <a:latin typeface="Calibri" panose="020F0502020204030204" pitchFamily="34" charset="0"/>
                <a:ea typeface="Calibri" panose="020F0502020204030204" pitchFamily="34" charset="0"/>
                <a:cs typeface="Arial" panose="020B0604020202020204" pitchFamily="34" charset="0"/>
              </a:rPr>
              <a:t> </a:t>
            </a:r>
          </a:p>
          <a:p>
            <a:pPr marL="0" lvl="0" indent="0" algn="l" rtl="0">
              <a:lnSpc>
                <a:spcPct val="100000"/>
              </a:lnSpc>
              <a:spcBef>
                <a:spcPts val="0"/>
              </a:spcBef>
              <a:spcAft>
                <a:spcPts val="0"/>
              </a:spcAft>
              <a:buSzPts val="1100"/>
              <a:buNone/>
            </a:pPr>
            <a:endParaRPr dirty="0"/>
          </a:p>
        </p:txBody>
      </p:sp>
      <p:sp>
        <p:nvSpPr>
          <p:cNvPr id="252" name="Google Shape;2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Cuando se trata de niños selectivos o quisquillosos para comer, las estrategias de División de responsabilidades y Alimentación a demanda pueden ayudar. Los adultos deberían ofrecer alimentos dentro de una estructura comprensiva y algo flexible para que los niños sean capaces de elegir si desean comer los alimentos ofrecidos y cuánto. Recuerde que es posible que deba presentar los nuevos alimentos 10 a 15 veces antes de que un niño pequeño los pruebe. Y está bien así. Siga ofreciendo, pero no los soborne ni los fuerce a comer nada. Forzar a los niños a probar o comer un bocado de un alimento en general tiene el efecto contrario, creando más estrés para el niño. Sobornar a los niños con alimentos lleva a patrones y hábitos de alimentación poco saludables. Es mejor evitar el uso de alimentos como recompensa o castigo. </a:t>
            </a:r>
          </a:p>
          <a:p>
            <a:pPr marL="0" lvl="0" indent="0" algn="l" rtl="0">
              <a:lnSpc>
                <a:spcPct val="100000"/>
              </a:lnSpc>
              <a:spcBef>
                <a:spcPts val="0"/>
              </a:spcBef>
              <a:spcAft>
                <a:spcPts val="0"/>
              </a:spcAft>
              <a:buSzPts val="1100"/>
              <a:buNone/>
            </a:pPr>
            <a:endParaRPr dirty="0"/>
          </a:p>
        </p:txBody>
      </p:sp>
      <p:sp>
        <p:nvSpPr>
          <p:cNvPr id="259" name="Google Shape;25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Puede ayudar a los niños a aprender a ser más abiertos a nuevos alimentos cuando modela hábitos de alimentación saludables, ofrece nuevos alimentos junto con otros conocidos y les brinda a los niños opciones limitadas. Use palabras descriptivas como crocante o suave, jugoso o seco. Dé a los niños la oportunidad de hacer preguntas y explorar con los sentidos antes de llevarse el alimento a la boca. También puede comparar los nuevos alimentos con alimentos conocidos. Podría decir, “es jugoso como una manzana” o “tiene jugo y semillas dentro, abramos uno y veamos cómo es por dentro”. También puede enseñarle cómo deshacerse amablemente de un alimento que probó y no le gustó, por ejemplo, entregándole una servilleta de papel con el nuevo alimento y permitiéndole que lo escupa con delicadeza en la servilleta, si realmente no puede tragarlo. Esta estrategia reduce el estrés y la presión para los niños pequeños que están aprendiendo sobre nuevos sabores y texturas. Una vez más: forzar a los niños a probar nuevos alimentos, incluso con buenas intenciones, generalmente lleva a más selectividad en las comidas, no a menos. Es muy común que los niños pequeños sean quisquillosos para comer, y suelen crecer y dejar atrás esa conducta </a:t>
            </a:r>
          </a:p>
          <a:p>
            <a:pPr marL="0" lvl="0" indent="0" algn="l" rtl="0">
              <a:lnSpc>
                <a:spcPct val="100000"/>
              </a:lnSpc>
              <a:spcBef>
                <a:spcPts val="0"/>
              </a:spcBef>
              <a:spcAft>
                <a:spcPts val="0"/>
              </a:spcAft>
              <a:buSzPts val="1100"/>
              <a:buNone/>
            </a:pPr>
            <a:endParaRPr dirty="0"/>
          </a:p>
        </p:txBody>
      </p:sp>
      <p:sp>
        <p:nvSpPr>
          <p:cNvPr id="268" name="Google Shape;2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Gracias por acompañarme a revisar las mejores prácticas para la alimentación de niños en edad preescolar. Hemos cubierto mucha información. </a:t>
            </a:r>
            <a:r>
              <a:rPr lang="es-E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recursos que se comparten aquí respaldan este contenido. Le recomendamos echarles un vistazo para obtener más información y para compartir con las familias bajo su cuidado.</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Este módulo es posible gracias a los Centros para el Control y la Prevención de Enfermedades y se desarrolló en colaboración con el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UConn</a:t>
            </a:r>
            <a:r>
              <a:rPr lang="es-ES" sz="1800" kern="100" dirty="0">
                <a:effectLst/>
                <a:latin typeface="Calibri" panose="020F0502020204030204" pitchFamily="34" charset="0"/>
                <a:ea typeface="Calibri" panose="020F0502020204030204" pitchFamily="34" charset="0"/>
                <a:cs typeface="Arial" panose="020B0604020202020204" pitchFamily="34" charset="0"/>
              </a:rPr>
              <a:t>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Rudd</a:t>
            </a:r>
            <a:r>
              <a:rPr lang="es-ES" sz="1800" kern="100" dirty="0">
                <a:effectLst/>
                <a:latin typeface="Calibri" panose="020F0502020204030204" pitchFamily="34" charset="0"/>
                <a:ea typeface="Calibri" panose="020F0502020204030204" pitchFamily="34" charset="0"/>
                <a:cs typeface="Arial" panose="020B0604020202020204" pitchFamily="34" charset="0"/>
              </a:rPr>
              <a:t> Center para la Salud y Política Alimentaria y el Departamento de Salud Pública de CT.</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Hoy veremos esos temas importantes que suelen surgir cuando los Proveedores de cuidado infantil están evaluando las mejores prácticas para alimentar a niños en edad preescolar, incluidos:  Patrones de comidas, Servicio de comida estilo familiar, Comidas provistas por los padres y Conducta de alimentación selectiva o quisquillosa.</a:t>
            </a:r>
          </a:p>
          <a:p>
            <a:pPr marL="0" lvl="0" indent="0" algn="l" rtl="0">
              <a:lnSpc>
                <a:spcPct val="100000"/>
              </a:lnSpc>
              <a:spcBef>
                <a:spcPts val="0"/>
              </a:spcBef>
              <a:spcAft>
                <a:spcPts val="0"/>
              </a:spcAft>
              <a:buSzPts val="1100"/>
              <a:buNone/>
            </a:pPr>
            <a:endParaRPr dirty="0"/>
          </a:p>
        </p:txBody>
      </p:sp>
      <p:sp>
        <p:nvSpPr>
          <p:cNvPr id="188" name="Google Shape;1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Arial" panose="020B0604020202020204" pitchFamily="34" charset="0"/>
              </a:rPr>
              <a:t>En CT como en muchos estados, los centros de cuidado infantil u hogares de cuidado infantil grupal habilitados están obligados a seguir los patrones de comidas del Programa de Alimentos para el Cuidado de Niños y Adultos (CACFP). Esto es así, incluso si usted no participa del Programa de Alimentos para el Cuidado de Niños y Adultos, e incluso si usted proporciona los alimentos o las familias lo hacen. Pasar esta información sobre patrones de comidas a las familias puede ayudar en el cumplimento de este requisito de habilitación. Veremos este tema un poco más adelante. El razonamiento detrás de esta regla es bastante sencillo:  los programas de cuidado infantil que siguen el patrón de comidas del CACFP brindan alimentos más nutritivos a los niños y tienen más posibilidades de satisfacer sus necesidades nutricionales. Entonces, veamos en detalle el patrón de comidas para los niños en edad preescolar.</a:t>
            </a:r>
          </a:p>
          <a:p>
            <a:pPr marL="0" lvl="0" indent="0" algn="l" rtl="0">
              <a:lnSpc>
                <a:spcPct val="100000"/>
              </a:lnSpc>
              <a:spcBef>
                <a:spcPts val="0"/>
              </a:spcBef>
              <a:spcAft>
                <a:spcPts val="0"/>
              </a:spcAft>
              <a:buSzPts val="1100"/>
              <a:buNone/>
            </a:pPr>
            <a:endParaRPr dirty="0"/>
          </a:p>
        </p:txBody>
      </p:sp>
      <p:sp>
        <p:nvSpPr>
          <p:cNvPr id="197" name="Google Shape;1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Para todas las comidas, es decir, desayuno, almuerzo y cena, se exige que se ofrezca leche como uno de los componentes. La leche debe ser no saborizada descremada o baja en grasas. Los niños entre 1 y 2 años pueden consumir leche entera, pero a partir de los 2 años se debe cambiar a leche descremada o baja en grasas. En casos de requisitos dietarios especiales, los cuales deben estar documentados por el proveedor de atención médica del niño, se permiten sustitutos con valor nutricional equivalente. Además de 3/4 de taza o 6 onzas de leche en el desayuno, el patrón de comidas también requiere media taza de una fruta, un vegetal o una combinación que sume media taza y una porción de media onza de un grano. Durante el transcurso del día al menos uno de los granos debe ser integral, como trigo integral. Ofrecer granos integrales, siempre que sea posible, es beneficioso en términos nutricionales. Y, por último, se puede sustituir la porción de grano por una onza de proteína, como huevo o queso, hasta 3 veces por semana. </a:t>
            </a:r>
          </a:p>
          <a:p>
            <a:pPr marL="0" lvl="0" indent="0" algn="l" rtl="0">
              <a:lnSpc>
                <a:spcPct val="100000"/>
              </a:lnSpc>
              <a:spcBef>
                <a:spcPts val="0"/>
              </a:spcBef>
              <a:spcAft>
                <a:spcPts val="0"/>
              </a:spcAft>
              <a:buSzPts val="1100"/>
              <a:buNone/>
            </a:pPr>
            <a:endParaRPr dirty="0"/>
          </a:p>
        </p:txBody>
      </p:sp>
      <p:sp>
        <p:nvSpPr>
          <p:cNvPr id="204" name="Google Shape;2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Para el almuerzo y la cena, el patrón de comidas es el mismo. De nuevo, 3/4 de taza o 6 onzas de leche no saborizada descremada o baja en grasas. Una onza y media de carne o alternativa a la carne, como queso o frijoles, y media onza de grano, preferentemente un grano integral. En cuanto a los vegetales y frutas, puede ofrecer 1/4 de taza de cada uno o puede ofrecer 1/2 taza de vegetales y omitir la fruta. </a:t>
            </a:r>
          </a:p>
          <a:p>
            <a:pPr marL="0" lvl="0" indent="0" algn="l" rtl="0">
              <a:lnSpc>
                <a:spcPct val="100000"/>
              </a:lnSpc>
              <a:spcBef>
                <a:spcPts val="0"/>
              </a:spcBef>
              <a:spcAft>
                <a:spcPts val="0"/>
              </a:spcAft>
              <a:buSzPts val="1100"/>
              <a:buNone/>
            </a:pPr>
            <a:endParaRPr dirty="0"/>
          </a:p>
        </p:txBody>
      </p:sp>
      <p:sp>
        <p:nvSpPr>
          <p:cNvPr id="211" name="Google Shape;2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Los bocadillos tienen un poco más de flexibilidad, ya que se puede ofrecer dos de cualquiera de los cinco grupos de alimentos, excepto que no se puede ofrecer leche cuando se ofrece jugo como componente de fruta. Además, para que cuente como porción, el jugo de fruta o vegetales debe ser puro, no diluido. Algunos ejemplos pueden ser: bastones de zanahoria y humus, como media taza de vegetales con media taza de leche baja en grasas o salsa de frijoles negros, tomate y maíz, como vegetales, y chips de tortilla de trigo integral, como el grano. El sitio web del CACFP de CT (enlace en Recursos) tiene un modelo de menú con algunas grandes ideas de bocadillos. </a:t>
            </a:r>
          </a:p>
          <a:p>
            <a:pPr marL="0" lvl="0" indent="0" algn="l" rtl="0">
              <a:lnSpc>
                <a:spcPct val="100000"/>
              </a:lnSpc>
              <a:spcBef>
                <a:spcPts val="0"/>
              </a:spcBef>
              <a:spcAft>
                <a:spcPts val="0"/>
              </a:spcAft>
              <a:buSzPts val="1100"/>
              <a:buNone/>
            </a:pPr>
            <a:endParaRPr dirty="0"/>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Por si no lo conoce, el Servicio de comida estilo familiar es cuando el alimento se lleva a la mesa en recipientes con porciones  simultáneas para que los niños se sirvan solos, en lugar de emplatar previamente las porciones, como un estilo de servicio de cafetería. Con este tipo de Servicio de comida, algunos cuidadores presentan inquietudes sobre el contagio de gérmenes, el desorden y el desperdicio. Y, aunque ciertamente se trata de consecuencias posibles, los beneficios del servicio de comida estilo familiar en términos de aprendizaje son grandes. Las posibles desventajas pueden manejarse con un poco de práctica y planificación. Por eso, la primera estrategia para que el servicio de comida estilo familiar sea exitoso es usar recipientes de porciones, utensilios y jarras con un tamaño apto para los niños, de manera que logren servirse la cantidad de comida que deseen. Además, planifique tener a mano los suministros de limpieza en caso de derrames; de ese modo, no hará falta que abandone la mesa y será más fácil limpiar. Como se discutió en la Alimentación de niños entre 1 y 2 años, la mejor práctica es dejar que los niños elijan qué alimentos desean comer y cuánto, según la teoría de División de responsabilidades en la alimentación de niños de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Ellyn</a:t>
            </a:r>
            <a:r>
              <a:rPr lang="es-ES" sz="1800" kern="100" dirty="0">
                <a:effectLst/>
                <a:latin typeface="Calibri" panose="020F0502020204030204" pitchFamily="34" charset="0"/>
                <a:ea typeface="Calibri" panose="020F0502020204030204" pitchFamily="34" charset="0"/>
                <a:cs typeface="Arial" panose="020B0604020202020204" pitchFamily="34" charset="0"/>
              </a:rPr>
              <a:t> Satter. Por supuesto, si uno de los niños desea comerse todo el recipiente, es posible que deba explicarle que podrá repetir una o dos veces, una vez que todos los niños hayan tenido la posibilidad de servirse primero. Puede ayudar a reducir la contaminación y los derrames, enseñándoles a los niños nuevos a servirse solos con la técnica mano sobre mano. Sentarse a la mesa con los niños es importante, para poder observar cualquier potencial contaminación por manos, y también para poder enseñarles a los niños cómo pasar y compartir los alimentos, cómo esperar su turno, etc. El Servicio de comida estilo familiar ofrece grandes oportunidades para el plan de lecciones para el crecimiento y el desarrollo de los niños, las cuales analizaremos en breve. Maximice el aprendizaje, manteniendo una actitud relajada. Forzar a los niños a probar o comer alimentos, incluso con la regla de Un solo bocado, socava su iniciativa y autonomía y crea un estrés indebido a la hora de la comida. Hablaremos de esto más adelante. </a:t>
            </a:r>
          </a:p>
          <a:p>
            <a:pPr marL="0" lvl="0" indent="0" algn="l" rtl="0">
              <a:lnSpc>
                <a:spcPct val="100000"/>
              </a:lnSpc>
              <a:spcBef>
                <a:spcPts val="0"/>
              </a:spcBef>
              <a:spcAft>
                <a:spcPts val="0"/>
              </a:spcAft>
              <a:buSzPts val="1100"/>
              <a:buNone/>
            </a:pPr>
            <a:endParaRPr dirty="0"/>
          </a:p>
        </p:txBody>
      </p:sp>
      <p:sp>
        <p:nvSpPr>
          <p:cNvPr id="234" name="Google Shape;2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El Servicio de comida estilo familiar tiene otros beneficios adicionales. Puede ver cómo usar el Servicio de comida estilo familiar, incluso si es solo durante el momento del bocadillo, es una hermosa oportunidad de aprendizaje para los niños. Además de los alimentos nutritivos, que son una parte importante de la comida o los bocadillos, los niños aprenden habilidades de motricidad fina, de comunicación y de autorregulación. También puede generar confianza y conexiones con los niños cuando se sienta con ellos, comparte la comida y participa de conversaciones significativas. Como sabe, las relaciones sólidas son las bases para el crecimiento y el aprendizaje de los niños. </a:t>
            </a:r>
          </a:p>
          <a:p>
            <a:pPr marL="0" lvl="0" indent="0" algn="l" rtl="0">
              <a:lnSpc>
                <a:spcPct val="100000"/>
              </a:lnSpc>
              <a:spcBef>
                <a:spcPts val="0"/>
              </a:spcBef>
              <a:spcAft>
                <a:spcPts val="0"/>
              </a:spcAft>
              <a:buSzPts val="1100"/>
              <a:buNone/>
            </a:pPr>
            <a:endParaRPr dirty="0"/>
          </a:p>
        </p:txBody>
      </p:sp>
      <p:sp>
        <p:nvSpPr>
          <p:cNvPr id="240" name="Google Shape;2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Arial" panose="020B0604020202020204" pitchFamily="34" charset="0"/>
              </a:rPr>
              <a:t>Muchos centros en Connecticut dependen de que los padres envíen los alimentos para las comidas de los niños. Queremos alentarlo a evaluar los beneficios de proveer las comidas y buscar soluciones, como el Programa de Alimentos para el Cuidado de Niños y Adultos, que lo ayuden mediante reembolsos de comidas, cubriendo los costos asociados con el hecho de ofrecer alimentos. Existen muchos beneficios para los niños cuando comen una misma comida en un entorno grupal. Para algunos, es más probable que prueben alimentos nuevos cuando sus compañeros en la guardería también lo hacen.  Además, puede ofrecer una comida bien equilibrada, lo cual libera a las familias de la carga, ya sea porque están ocupados o porque no tienen los recursos alimentarios adecuados. </a:t>
            </a:r>
          </a:p>
          <a:p>
            <a:pPr marL="0" lvl="0" indent="0" algn="l" rtl="0">
              <a:lnSpc>
                <a:spcPct val="100000"/>
              </a:lnSpc>
              <a:spcBef>
                <a:spcPts val="0"/>
              </a:spcBef>
              <a:spcAft>
                <a:spcPts val="0"/>
              </a:spcAft>
              <a:buSzPts val="1100"/>
              <a:buNone/>
            </a:pPr>
            <a:endParaRPr dirty="0"/>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6"/>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6"/>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 name="Google Shape;9;p16"/>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 name="Google Shape;10;p16"/>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25"/>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6" name="Google Shape;66;p25"/>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7" name="Google Shape;67;p25"/>
          <p:cNvSpPr>
            <a:spLocks noGrp="1"/>
          </p:cNvSpPr>
          <p:nvPr>
            <p:ph type="pic" idx="3"/>
          </p:nvPr>
        </p:nvSpPr>
        <p:spPr>
          <a:xfrm>
            <a:off x="7772400" y="660400"/>
            <a:ext cx="3251200" cy="55372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26"/>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0" name="Google Shape;70;p26"/>
          <p:cNvSpPr txBox="1">
            <a:spLocks noGrp="1"/>
          </p:cNvSpPr>
          <p:nvPr>
            <p:ph type="body" idx="2"/>
          </p:nvPr>
        </p:nvSpPr>
        <p:spPr>
          <a:xfrm>
            <a:off x="711200" y="1815998"/>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1" name="Google Shape;71;p26"/>
          <p:cNvSpPr txBox="1">
            <a:spLocks noGrp="1"/>
          </p:cNvSpPr>
          <p:nvPr>
            <p:ph type="body" idx="3"/>
          </p:nvPr>
        </p:nvSpPr>
        <p:spPr>
          <a:xfrm>
            <a:off x="711201" y="2677917"/>
            <a:ext cx="5909803" cy="266656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2" name="Google Shape;72;p26"/>
          <p:cNvSpPr>
            <a:spLocks noGrp="1"/>
          </p:cNvSpPr>
          <p:nvPr>
            <p:ph type="pic" idx="4"/>
          </p:nvPr>
        </p:nvSpPr>
        <p:spPr>
          <a:xfrm>
            <a:off x="7241067" y="1468438"/>
            <a:ext cx="4229100" cy="392112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27"/>
          <p:cNvSpPr txBox="1">
            <a:spLocks noGrp="1"/>
          </p:cNvSpPr>
          <p:nvPr>
            <p:ph type="body" idx="1"/>
          </p:nvPr>
        </p:nvSpPr>
        <p:spPr>
          <a:xfrm>
            <a:off x="762000" y="4326855"/>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5" name="Google Shape;75;p27"/>
          <p:cNvSpPr txBox="1">
            <a:spLocks noGrp="1"/>
          </p:cNvSpPr>
          <p:nvPr>
            <p:ph type="body" idx="2"/>
          </p:nvPr>
        </p:nvSpPr>
        <p:spPr>
          <a:xfrm>
            <a:off x="6451600" y="149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6" name="Google Shape;76;p27"/>
          <p:cNvSpPr txBox="1">
            <a:spLocks noGrp="1"/>
          </p:cNvSpPr>
          <p:nvPr>
            <p:ph type="body" idx="3"/>
          </p:nvPr>
        </p:nvSpPr>
        <p:spPr>
          <a:xfrm>
            <a:off x="6451600" y="202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7" name="Google Shape;77;p27"/>
          <p:cNvSpPr txBox="1">
            <a:spLocks noGrp="1"/>
          </p:cNvSpPr>
          <p:nvPr>
            <p:ph type="body" idx="4"/>
          </p:nvPr>
        </p:nvSpPr>
        <p:spPr>
          <a:xfrm>
            <a:off x="6471684" y="319946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8" name="Google Shape;78;p27"/>
          <p:cNvSpPr txBox="1">
            <a:spLocks noGrp="1"/>
          </p:cNvSpPr>
          <p:nvPr>
            <p:ph type="body" idx="5"/>
          </p:nvPr>
        </p:nvSpPr>
        <p:spPr>
          <a:xfrm>
            <a:off x="6471684" y="372700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9" name="Google Shape;79;p27"/>
          <p:cNvSpPr txBox="1">
            <a:spLocks noGrp="1"/>
          </p:cNvSpPr>
          <p:nvPr>
            <p:ph type="body" idx="6"/>
          </p:nvPr>
        </p:nvSpPr>
        <p:spPr>
          <a:xfrm>
            <a:off x="6431516" y="490032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0" name="Google Shape;80;p27"/>
          <p:cNvSpPr txBox="1">
            <a:spLocks noGrp="1"/>
          </p:cNvSpPr>
          <p:nvPr>
            <p:ph type="body" idx="7"/>
          </p:nvPr>
        </p:nvSpPr>
        <p:spPr>
          <a:xfrm>
            <a:off x="6431516" y="542786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1" name="Google Shape;81;p27"/>
          <p:cNvSpPr>
            <a:spLocks noGrp="1"/>
          </p:cNvSpPr>
          <p:nvPr>
            <p:ph type="pic" idx="8"/>
          </p:nvPr>
        </p:nvSpPr>
        <p:spPr>
          <a:xfrm>
            <a:off x="0" y="0"/>
            <a:ext cx="5537200" cy="3429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Content">
  <p:cSld name="1_Two-Content">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28"/>
          <p:cNvSpPr txBox="1">
            <a:spLocks noGrp="1"/>
          </p:cNvSpPr>
          <p:nvPr>
            <p:ph type="body" idx="1"/>
          </p:nvPr>
        </p:nvSpPr>
        <p:spPr>
          <a:xfrm>
            <a:off x="558801" y="990600"/>
            <a:ext cx="518159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4" name="Google Shape;84;p28"/>
          <p:cNvSpPr txBox="1">
            <a:spLocks noGrp="1"/>
          </p:cNvSpPr>
          <p:nvPr>
            <p:ph type="body" idx="2"/>
          </p:nvPr>
        </p:nvSpPr>
        <p:spPr>
          <a:xfrm>
            <a:off x="558801" y="2717800"/>
            <a:ext cx="51816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5" name="Google Shape;85;p28"/>
          <p:cNvSpPr>
            <a:spLocks noGrp="1"/>
          </p:cNvSpPr>
          <p:nvPr>
            <p:ph type="pic" idx="3"/>
          </p:nvPr>
        </p:nvSpPr>
        <p:spPr>
          <a:xfrm>
            <a:off x="6553200" y="0"/>
            <a:ext cx="5638800" cy="68580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29"/>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8" name="Google Shape;88;p29"/>
          <p:cNvSpPr txBox="1">
            <a:spLocks noGrp="1"/>
          </p:cNvSpPr>
          <p:nvPr>
            <p:ph type="body" idx="2"/>
          </p:nvPr>
        </p:nvSpPr>
        <p:spPr>
          <a:xfrm>
            <a:off x="1168400" y="1697719"/>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9" name="Google Shape;89;p29"/>
          <p:cNvSpPr txBox="1">
            <a:spLocks noGrp="1"/>
          </p:cNvSpPr>
          <p:nvPr>
            <p:ph type="body" idx="3"/>
          </p:nvPr>
        </p:nvSpPr>
        <p:spPr>
          <a:xfrm>
            <a:off x="1168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0" name="Google Shape;90;p29"/>
          <p:cNvSpPr txBox="1">
            <a:spLocks noGrp="1"/>
          </p:cNvSpPr>
          <p:nvPr>
            <p:ph type="body" idx="4"/>
          </p:nvPr>
        </p:nvSpPr>
        <p:spPr>
          <a:xfrm>
            <a:off x="1168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1" name="Google Shape;91;p29"/>
          <p:cNvSpPr txBox="1">
            <a:spLocks noGrp="1"/>
          </p:cNvSpPr>
          <p:nvPr>
            <p:ph type="body" idx="5"/>
          </p:nvPr>
        </p:nvSpPr>
        <p:spPr>
          <a:xfrm>
            <a:off x="6502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2" name="Google Shape;92;p29"/>
          <p:cNvSpPr txBox="1">
            <a:spLocks noGrp="1"/>
          </p:cNvSpPr>
          <p:nvPr>
            <p:ph type="body" idx="6"/>
          </p:nvPr>
        </p:nvSpPr>
        <p:spPr>
          <a:xfrm>
            <a:off x="6502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30"/>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5" name="Google Shape;95;p30"/>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6" name="Google Shape;96;p30"/>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7" name="Google Shape;97;p30"/>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8" name="Google Shape;98;p30"/>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9" name="Google Shape;99;p30"/>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0" name="Google Shape;100;p30"/>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31"/>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3" name="Google Shape;103;p31"/>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4" name="Google Shape;104;p31"/>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5" name="Google Shape;105;p31"/>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6" name="Google Shape;106;p31"/>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7" name="Google Shape;107;p31"/>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8" name="Google Shape;108;p31"/>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2"/>
          <p:cNvSpPr/>
          <p:nvPr/>
        </p:nvSpPr>
        <p:spPr>
          <a:xfrm>
            <a:off x="976372"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1" name="Google Shape;111;p32"/>
          <p:cNvSpPr/>
          <p:nvPr/>
        </p:nvSpPr>
        <p:spPr>
          <a:xfrm>
            <a:off x="976372"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2" name="Google Shape;112;p32"/>
          <p:cNvSpPr/>
          <p:nvPr/>
        </p:nvSpPr>
        <p:spPr>
          <a:xfrm>
            <a:off x="5300160"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3" name="Google Shape;113;p32"/>
          <p:cNvSpPr/>
          <p:nvPr/>
        </p:nvSpPr>
        <p:spPr>
          <a:xfrm>
            <a:off x="5300160"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4" name="Google Shape;114;p32"/>
          <p:cNvSpPr txBox="1">
            <a:spLocks noGrp="1"/>
          </p:cNvSpPr>
          <p:nvPr>
            <p:ph type="body" idx="1"/>
          </p:nvPr>
        </p:nvSpPr>
        <p:spPr>
          <a:xfrm>
            <a:off x="976372" y="787400"/>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5" name="Google Shape;115;p32"/>
          <p:cNvSpPr txBox="1">
            <a:spLocks noGrp="1"/>
          </p:cNvSpPr>
          <p:nvPr>
            <p:ph type="body" idx="2"/>
          </p:nvPr>
        </p:nvSpPr>
        <p:spPr>
          <a:xfrm>
            <a:off x="1433933"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6" name="Google Shape;116;p32"/>
          <p:cNvSpPr txBox="1">
            <a:spLocks noGrp="1"/>
          </p:cNvSpPr>
          <p:nvPr>
            <p:ph type="body" idx="3"/>
          </p:nvPr>
        </p:nvSpPr>
        <p:spPr>
          <a:xfrm>
            <a:off x="5757721"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7" name="Google Shape;117;p32"/>
          <p:cNvSpPr txBox="1">
            <a:spLocks noGrp="1"/>
          </p:cNvSpPr>
          <p:nvPr>
            <p:ph type="body" idx="4"/>
          </p:nvPr>
        </p:nvSpPr>
        <p:spPr>
          <a:xfrm>
            <a:off x="5757721"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8" name="Google Shape;118;p32"/>
          <p:cNvSpPr txBox="1">
            <a:spLocks noGrp="1"/>
          </p:cNvSpPr>
          <p:nvPr>
            <p:ph type="body" idx="5"/>
          </p:nvPr>
        </p:nvSpPr>
        <p:spPr>
          <a:xfrm>
            <a:off x="1433933"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3"/>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1" name="Google Shape;121;p33"/>
          <p:cNvSpPr txBox="1">
            <a:spLocks noGrp="1"/>
          </p:cNvSpPr>
          <p:nvPr>
            <p:ph type="body" idx="2"/>
          </p:nvPr>
        </p:nvSpPr>
        <p:spPr>
          <a:xfrm>
            <a:off x="4521200" y="68580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2" name="Google Shape;122;p33"/>
          <p:cNvSpPr txBox="1">
            <a:spLocks noGrp="1"/>
          </p:cNvSpPr>
          <p:nvPr>
            <p:ph type="body" idx="3"/>
          </p:nvPr>
        </p:nvSpPr>
        <p:spPr>
          <a:xfrm>
            <a:off x="4877047" y="157655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3" name="Google Shape;123;p33"/>
          <p:cNvSpPr txBox="1">
            <a:spLocks noGrp="1"/>
          </p:cNvSpPr>
          <p:nvPr>
            <p:ph type="body" idx="4"/>
          </p:nvPr>
        </p:nvSpPr>
        <p:spPr>
          <a:xfrm>
            <a:off x="4521200" y="3557294"/>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4" name="Google Shape;124;p33"/>
          <p:cNvSpPr txBox="1">
            <a:spLocks noGrp="1"/>
          </p:cNvSpPr>
          <p:nvPr>
            <p:ph type="body" idx="5"/>
          </p:nvPr>
        </p:nvSpPr>
        <p:spPr>
          <a:xfrm>
            <a:off x="4877047" y="4448046"/>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5" name="Google Shape;125;p33"/>
          <p:cNvSpPr txBox="1">
            <a:spLocks noGrp="1"/>
          </p:cNvSpPr>
          <p:nvPr>
            <p:ph type="body" idx="6"/>
          </p:nvPr>
        </p:nvSpPr>
        <p:spPr>
          <a:xfrm>
            <a:off x="8398357" y="67930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6" name="Google Shape;126;p33"/>
          <p:cNvSpPr txBox="1">
            <a:spLocks noGrp="1"/>
          </p:cNvSpPr>
          <p:nvPr>
            <p:ph type="body" idx="7"/>
          </p:nvPr>
        </p:nvSpPr>
        <p:spPr>
          <a:xfrm>
            <a:off x="8754204" y="157005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7" name="Google Shape;127;p33"/>
          <p:cNvSpPr txBox="1">
            <a:spLocks noGrp="1"/>
          </p:cNvSpPr>
          <p:nvPr>
            <p:ph type="body" idx="8"/>
          </p:nvPr>
        </p:nvSpPr>
        <p:spPr>
          <a:xfrm>
            <a:off x="8374729" y="356379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8" name="Google Shape;128;p33"/>
          <p:cNvSpPr txBox="1">
            <a:spLocks noGrp="1"/>
          </p:cNvSpPr>
          <p:nvPr>
            <p:ph type="body" idx="9"/>
          </p:nvPr>
        </p:nvSpPr>
        <p:spPr>
          <a:xfrm>
            <a:off x="8730576" y="445454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Points 1 - Inverse">
  <p:cSld name="Four Points 1 - Inverse">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body" idx="1"/>
          </p:nvPr>
        </p:nvSpPr>
        <p:spPr>
          <a:xfrm>
            <a:off x="8890000" y="8292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1" name="Google Shape;131;p34"/>
          <p:cNvSpPr txBox="1">
            <a:spLocks noGrp="1"/>
          </p:cNvSpPr>
          <p:nvPr>
            <p:ph type="body" idx="2"/>
          </p:nvPr>
        </p:nvSpPr>
        <p:spPr>
          <a:xfrm>
            <a:off x="558553" y="840766"/>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2" name="Google Shape;132;p34"/>
          <p:cNvSpPr txBox="1">
            <a:spLocks noGrp="1"/>
          </p:cNvSpPr>
          <p:nvPr>
            <p:ph type="body" idx="3"/>
          </p:nvPr>
        </p:nvSpPr>
        <p:spPr>
          <a:xfrm>
            <a:off x="914400" y="1731518"/>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3" name="Google Shape;133;p34"/>
          <p:cNvSpPr txBox="1">
            <a:spLocks noGrp="1"/>
          </p:cNvSpPr>
          <p:nvPr>
            <p:ph type="body" idx="4"/>
          </p:nvPr>
        </p:nvSpPr>
        <p:spPr>
          <a:xfrm>
            <a:off x="558553" y="371226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4" name="Google Shape;134;p34"/>
          <p:cNvSpPr txBox="1">
            <a:spLocks noGrp="1"/>
          </p:cNvSpPr>
          <p:nvPr>
            <p:ph type="body" idx="5"/>
          </p:nvPr>
        </p:nvSpPr>
        <p:spPr>
          <a:xfrm>
            <a:off x="914400" y="460301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5" name="Google Shape;135;p34"/>
          <p:cNvSpPr txBox="1">
            <a:spLocks noGrp="1"/>
          </p:cNvSpPr>
          <p:nvPr>
            <p:ph type="body" idx="6"/>
          </p:nvPr>
        </p:nvSpPr>
        <p:spPr>
          <a:xfrm>
            <a:off x="4435711" y="83426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6" name="Google Shape;136;p34"/>
          <p:cNvSpPr txBox="1">
            <a:spLocks noGrp="1"/>
          </p:cNvSpPr>
          <p:nvPr>
            <p:ph type="body" idx="7"/>
          </p:nvPr>
        </p:nvSpPr>
        <p:spPr>
          <a:xfrm>
            <a:off x="4791557" y="172502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7" name="Google Shape;137;p34"/>
          <p:cNvSpPr txBox="1">
            <a:spLocks noGrp="1"/>
          </p:cNvSpPr>
          <p:nvPr>
            <p:ph type="body" idx="8"/>
          </p:nvPr>
        </p:nvSpPr>
        <p:spPr>
          <a:xfrm>
            <a:off x="4412083" y="371875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8" name="Google Shape;138;p34"/>
          <p:cNvSpPr txBox="1">
            <a:spLocks noGrp="1"/>
          </p:cNvSpPr>
          <p:nvPr>
            <p:ph type="body" idx="9"/>
          </p:nvPr>
        </p:nvSpPr>
        <p:spPr>
          <a:xfrm>
            <a:off x="4767930" y="460951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7"/>
          <p:cNvSpPr/>
          <p:nvPr/>
        </p:nvSpPr>
        <p:spPr>
          <a:xfrm>
            <a:off x="989367"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3;p17"/>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D2F"/>
              </a:buClr>
              <a:buSzPts val="5000"/>
              <a:buFont typeface="Arial"/>
              <a:buNone/>
              <a:defRPr sz="5000" b="0" i="0" u="none" strike="noStrike" cap="none">
                <a:solidFill>
                  <a:srgbClr val="000D2F"/>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 name="Google Shape;14;p17"/>
          <p:cNvSpPr txBox="1">
            <a:spLocks noGrp="1"/>
          </p:cNvSpPr>
          <p:nvPr>
            <p:ph type="body" idx="2"/>
          </p:nvPr>
        </p:nvSpPr>
        <p:spPr>
          <a:xfrm>
            <a:off x="1426867"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 name="Google Shape;15;p17"/>
          <p:cNvSpPr txBox="1">
            <a:spLocks noGrp="1"/>
          </p:cNvSpPr>
          <p:nvPr>
            <p:ph type="body" idx="3"/>
          </p:nvPr>
        </p:nvSpPr>
        <p:spPr>
          <a:xfrm>
            <a:off x="1428048"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 name="Google Shape;16;p17"/>
          <p:cNvSpPr/>
          <p:nvPr/>
        </p:nvSpPr>
        <p:spPr>
          <a:xfrm>
            <a:off x="6311681"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 name="Google Shape;17;p17"/>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8" name="Google Shape;18;p17"/>
          <p:cNvSpPr txBox="1">
            <a:spLocks noGrp="1"/>
          </p:cNvSpPr>
          <p:nvPr>
            <p:ph type="body" idx="5"/>
          </p:nvPr>
        </p:nvSpPr>
        <p:spPr>
          <a:xfrm>
            <a:off x="6750363"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9" name="Google Shape;19;p17"/>
          <p:cNvSpPr/>
          <p:nvPr/>
        </p:nvSpPr>
        <p:spPr>
          <a:xfrm>
            <a:off x="989367"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 name="Google Shape;20;p17"/>
          <p:cNvSpPr txBox="1">
            <a:spLocks noGrp="1"/>
          </p:cNvSpPr>
          <p:nvPr>
            <p:ph type="body" idx="6"/>
          </p:nvPr>
        </p:nvSpPr>
        <p:spPr>
          <a:xfrm>
            <a:off x="1426867"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1" name="Google Shape;21;p17"/>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2" name="Google Shape;22;p17"/>
          <p:cNvSpPr/>
          <p:nvPr/>
        </p:nvSpPr>
        <p:spPr>
          <a:xfrm>
            <a:off x="6348819"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 name="Google Shape;23;p17"/>
          <p:cNvSpPr txBox="1">
            <a:spLocks noGrp="1"/>
          </p:cNvSpPr>
          <p:nvPr>
            <p:ph type="body" idx="8"/>
          </p:nvPr>
        </p:nvSpPr>
        <p:spPr>
          <a:xfrm>
            <a:off x="6786319"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4" name="Google Shape;24;p17"/>
          <p:cNvSpPr txBox="1">
            <a:spLocks noGrp="1"/>
          </p:cNvSpPr>
          <p:nvPr>
            <p:ph type="body" idx="9"/>
          </p:nvPr>
        </p:nvSpPr>
        <p:spPr>
          <a:xfrm>
            <a:off x="6787500"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Points 2 - Inverse">
  <p:cSld name="Four Points 2 - Inverse">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35"/>
          <p:cNvSpPr txBox="1">
            <a:spLocks noGrp="1"/>
          </p:cNvSpPr>
          <p:nvPr>
            <p:ph type="body" idx="1"/>
          </p:nvPr>
        </p:nvSpPr>
        <p:spPr>
          <a:xfrm>
            <a:off x="8890000" y="7151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1" name="Google Shape;141;p35"/>
          <p:cNvSpPr txBox="1">
            <a:spLocks noGrp="1"/>
          </p:cNvSpPr>
          <p:nvPr>
            <p:ph type="body" idx="2"/>
          </p:nvPr>
        </p:nvSpPr>
        <p:spPr>
          <a:xfrm>
            <a:off x="660400" y="715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2" name="Google Shape;142;p35"/>
          <p:cNvSpPr txBox="1">
            <a:spLocks noGrp="1"/>
          </p:cNvSpPr>
          <p:nvPr>
            <p:ph type="body" idx="3"/>
          </p:nvPr>
        </p:nvSpPr>
        <p:spPr>
          <a:xfrm>
            <a:off x="1081233" y="1273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3" name="Google Shape;143;p35"/>
          <p:cNvSpPr txBox="1">
            <a:spLocks noGrp="1"/>
          </p:cNvSpPr>
          <p:nvPr>
            <p:ph type="body" idx="4"/>
          </p:nvPr>
        </p:nvSpPr>
        <p:spPr>
          <a:xfrm>
            <a:off x="660400" y="2239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4" name="Google Shape;144;p35"/>
          <p:cNvSpPr txBox="1">
            <a:spLocks noGrp="1"/>
          </p:cNvSpPr>
          <p:nvPr>
            <p:ph type="body" idx="5"/>
          </p:nvPr>
        </p:nvSpPr>
        <p:spPr>
          <a:xfrm>
            <a:off x="1081233" y="2797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5" name="Google Shape;145;p35"/>
          <p:cNvSpPr txBox="1">
            <a:spLocks noGrp="1"/>
          </p:cNvSpPr>
          <p:nvPr>
            <p:ph type="body" idx="6"/>
          </p:nvPr>
        </p:nvSpPr>
        <p:spPr>
          <a:xfrm>
            <a:off x="660400" y="3763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6" name="Google Shape;146;p35"/>
          <p:cNvSpPr txBox="1">
            <a:spLocks noGrp="1"/>
          </p:cNvSpPr>
          <p:nvPr>
            <p:ph type="body" idx="7"/>
          </p:nvPr>
        </p:nvSpPr>
        <p:spPr>
          <a:xfrm>
            <a:off x="1081233" y="4321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7" name="Google Shape;147;p35"/>
          <p:cNvSpPr txBox="1">
            <a:spLocks noGrp="1"/>
          </p:cNvSpPr>
          <p:nvPr>
            <p:ph type="body" idx="8"/>
          </p:nvPr>
        </p:nvSpPr>
        <p:spPr>
          <a:xfrm>
            <a:off x="660400" y="5287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8" name="Google Shape;148;p35"/>
          <p:cNvSpPr txBox="1">
            <a:spLocks noGrp="1"/>
          </p:cNvSpPr>
          <p:nvPr>
            <p:ph type="body" idx="9"/>
          </p:nvPr>
        </p:nvSpPr>
        <p:spPr>
          <a:xfrm>
            <a:off x="1081233" y="5845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6"/>
          <p:cNvSpPr txBox="1">
            <a:spLocks noGrp="1"/>
          </p:cNvSpPr>
          <p:nvPr>
            <p:ph type="body" idx="1"/>
          </p:nvPr>
        </p:nvSpPr>
        <p:spPr>
          <a:xfrm>
            <a:off x="1550712" y="825988"/>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1" name="Google Shape;151;p36"/>
          <p:cNvSpPr txBox="1">
            <a:spLocks noGrp="1"/>
          </p:cNvSpPr>
          <p:nvPr>
            <p:ph type="body" idx="2"/>
          </p:nvPr>
        </p:nvSpPr>
        <p:spPr>
          <a:xfrm>
            <a:off x="1555985"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2" name="Google Shape;152;p36"/>
          <p:cNvSpPr txBox="1">
            <a:spLocks noGrp="1"/>
          </p:cNvSpPr>
          <p:nvPr>
            <p:ph type="body" idx="3"/>
          </p:nvPr>
        </p:nvSpPr>
        <p:spPr>
          <a:xfrm>
            <a:off x="1550712"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3" name="Google Shape;153;p36"/>
          <p:cNvSpPr txBox="1">
            <a:spLocks noGrp="1"/>
          </p:cNvSpPr>
          <p:nvPr>
            <p:ph type="body" idx="4"/>
          </p:nvPr>
        </p:nvSpPr>
        <p:spPr>
          <a:xfrm>
            <a:off x="4888121"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4" name="Google Shape;154;p36"/>
          <p:cNvSpPr txBox="1">
            <a:spLocks noGrp="1"/>
          </p:cNvSpPr>
          <p:nvPr>
            <p:ph type="body" idx="5"/>
          </p:nvPr>
        </p:nvSpPr>
        <p:spPr>
          <a:xfrm>
            <a:off x="4882847"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5" name="Google Shape;155;p36"/>
          <p:cNvSpPr txBox="1">
            <a:spLocks noGrp="1"/>
          </p:cNvSpPr>
          <p:nvPr>
            <p:ph type="body" idx="6"/>
          </p:nvPr>
        </p:nvSpPr>
        <p:spPr>
          <a:xfrm>
            <a:off x="8222072" y="5264745"/>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6" name="Google Shape;156;p36"/>
          <p:cNvSpPr txBox="1">
            <a:spLocks noGrp="1"/>
          </p:cNvSpPr>
          <p:nvPr>
            <p:ph type="body" idx="7"/>
          </p:nvPr>
        </p:nvSpPr>
        <p:spPr>
          <a:xfrm>
            <a:off x="8216799" y="5690927"/>
            <a:ext cx="2532031" cy="582873"/>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7" name="Google Shape;157;p36"/>
          <p:cNvSpPr>
            <a:spLocks noGrp="1"/>
          </p:cNvSpPr>
          <p:nvPr>
            <p:ph type="pic" idx="8"/>
          </p:nvPr>
        </p:nvSpPr>
        <p:spPr>
          <a:xfrm>
            <a:off x="1555986" y="2984949"/>
            <a:ext cx="2505075" cy="1967442"/>
          </a:xfrm>
          <a:prstGeom prst="rect">
            <a:avLst/>
          </a:prstGeom>
          <a:noFill/>
          <a:ln>
            <a:noFill/>
          </a:ln>
        </p:spPr>
      </p:sp>
      <p:sp>
        <p:nvSpPr>
          <p:cNvPr id="158" name="Google Shape;158;p36"/>
          <p:cNvSpPr>
            <a:spLocks noGrp="1"/>
          </p:cNvSpPr>
          <p:nvPr>
            <p:ph type="pic" idx="9"/>
          </p:nvPr>
        </p:nvSpPr>
        <p:spPr>
          <a:xfrm>
            <a:off x="4882848" y="2998307"/>
            <a:ext cx="2505075" cy="1967442"/>
          </a:xfrm>
          <a:prstGeom prst="rect">
            <a:avLst/>
          </a:prstGeom>
          <a:noFill/>
          <a:ln>
            <a:noFill/>
          </a:ln>
        </p:spPr>
      </p:sp>
      <p:sp>
        <p:nvSpPr>
          <p:cNvPr id="159" name="Google Shape;159;p36"/>
          <p:cNvSpPr>
            <a:spLocks noGrp="1"/>
          </p:cNvSpPr>
          <p:nvPr>
            <p:ph type="pic" idx="13"/>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37"/>
          <p:cNvPicPr preferRelativeResize="0"/>
          <p:nvPr/>
        </p:nvPicPr>
        <p:blipFill rotWithShape="1">
          <a:blip r:embed="rId3">
            <a:alphaModFix/>
          </a:blip>
          <a:srcRect/>
          <a:stretch/>
        </p:blipFill>
        <p:spPr>
          <a:xfrm>
            <a:off x="1253194" y="3342094"/>
            <a:ext cx="2825809" cy="1275146"/>
          </a:xfrm>
          <a:prstGeom prst="rect">
            <a:avLst/>
          </a:prstGeom>
          <a:noFill/>
          <a:ln>
            <a:noFill/>
          </a:ln>
        </p:spPr>
      </p:pic>
      <p:sp>
        <p:nvSpPr>
          <p:cNvPr id="162" name="Google Shape;162;p37"/>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3" name="Google Shape;163;p37"/>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4" name="Google Shape;164;p37"/>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5" name="Google Shape;165;p37"/>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6" name="Google Shape;166;p37"/>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7" name="Google Shape;167;p37"/>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8" name="Google Shape;168;p37"/>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FEFFF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losing Light">
  <p:cSld name="1_Closing Light">
    <p:bg>
      <p:bgPr>
        <a:blipFill>
          <a:blip r:embed="rId2">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38"/>
          <p:cNvPicPr preferRelativeResize="0"/>
          <p:nvPr/>
        </p:nvPicPr>
        <p:blipFill rotWithShape="1">
          <a:blip r:embed="rId3">
            <a:alphaModFix/>
          </a:blip>
          <a:srcRect/>
          <a:stretch/>
        </p:blipFill>
        <p:spPr>
          <a:xfrm>
            <a:off x="1253194" y="3276600"/>
            <a:ext cx="3048000" cy="1377377"/>
          </a:xfrm>
          <a:prstGeom prst="rect">
            <a:avLst/>
          </a:prstGeom>
          <a:noFill/>
          <a:ln>
            <a:noFill/>
          </a:ln>
        </p:spPr>
      </p:pic>
      <p:sp>
        <p:nvSpPr>
          <p:cNvPr id="171" name="Google Shape;171;p38"/>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000D2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
        <p:nvSpPr>
          <p:cNvPr id="172" name="Google Shape;172;p38"/>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3" name="Google Shape;173;p38"/>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4" name="Google Shape;174;p38"/>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5" name="Google Shape;175;p38"/>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6" name="Google Shape;176;p38"/>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7" name="Google Shape;177;p38"/>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Dark">
  <p:cSld name="Blank Dark">
    <p:bg>
      <p:bgPr>
        <a:blipFill>
          <a:blip r:embed="rId2">
            <a:alphaModFix/>
          </a:blip>
          <a:stretch>
            <a:fillRect/>
          </a:stretch>
        </a:blipFill>
        <a:effectLst/>
      </p:bgPr>
    </p:bg>
    <p:spTree>
      <p:nvGrpSpPr>
        <p:cNvPr id="1"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8"/>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7" name="Google Shape;27;p18"/>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8" name="Google Shape;28;p18"/>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9" name="Google Shape;29;p18"/>
          <p:cNvSpPr>
            <a:spLocks noGrp="1"/>
          </p:cNvSpPr>
          <p:nvPr>
            <p:ph type="pic" idx="4"/>
          </p:nvPr>
        </p:nvSpPr>
        <p:spPr>
          <a:xfrm>
            <a:off x="7225241" y="1163638"/>
            <a:ext cx="4229100" cy="392112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9"/>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2" name="Google Shape;32;p19"/>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20"/>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5" name="Google Shape;35;p20"/>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6" name="Google Shape;36;p20"/>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7" name="Google Shape;37;p20"/>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8" name="Google Shape;38;p20"/>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9" name="Google Shape;39;p20"/>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0" name="Google Shape;40;p20"/>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1" name="Google Shape;41;p20"/>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2" name="Google Shape;42;p20"/>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21"/>
          <p:cNvSpPr txBox="1">
            <a:spLocks noGrp="1"/>
          </p:cNvSpPr>
          <p:nvPr>
            <p:ph type="body" idx="1"/>
          </p:nvPr>
        </p:nvSpPr>
        <p:spPr>
          <a:xfrm>
            <a:off x="1473200" y="358962"/>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5" name="Google Shape;45;p21"/>
          <p:cNvSpPr txBox="1">
            <a:spLocks noGrp="1"/>
          </p:cNvSpPr>
          <p:nvPr>
            <p:ph type="body" idx="2"/>
          </p:nvPr>
        </p:nvSpPr>
        <p:spPr>
          <a:xfrm>
            <a:off x="1473200" y="896679"/>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6" name="Google Shape;46;p21"/>
          <p:cNvSpPr txBox="1">
            <a:spLocks noGrp="1"/>
          </p:cNvSpPr>
          <p:nvPr>
            <p:ph type="body" idx="3"/>
          </p:nvPr>
        </p:nvSpPr>
        <p:spPr>
          <a:xfrm>
            <a:off x="1476745" y="3937000"/>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7" name="Google Shape;47;p21"/>
          <p:cNvSpPr txBox="1">
            <a:spLocks noGrp="1"/>
          </p:cNvSpPr>
          <p:nvPr>
            <p:ph type="body" idx="4"/>
          </p:nvPr>
        </p:nvSpPr>
        <p:spPr>
          <a:xfrm>
            <a:off x="1476745" y="4474718"/>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8" name="Google Shape;48;p21"/>
          <p:cNvSpPr>
            <a:spLocks noGrp="1"/>
          </p:cNvSpPr>
          <p:nvPr>
            <p:ph type="pic" idx="5"/>
          </p:nvPr>
        </p:nvSpPr>
        <p:spPr>
          <a:xfrm>
            <a:off x="6576786" y="0"/>
            <a:ext cx="5615214" cy="3429000"/>
          </a:xfrm>
          <a:prstGeom prst="rect">
            <a:avLst/>
          </a:prstGeom>
          <a:noFill/>
          <a:ln>
            <a:noFill/>
          </a:ln>
        </p:spPr>
      </p:sp>
      <p:sp>
        <p:nvSpPr>
          <p:cNvPr id="49" name="Google Shape;49;p21"/>
          <p:cNvSpPr>
            <a:spLocks noGrp="1"/>
          </p:cNvSpPr>
          <p:nvPr>
            <p:ph type="pic" idx="6"/>
          </p:nvPr>
        </p:nvSpPr>
        <p:spPr>
          <a:xfrm>
            <a:off x="6554340" y="3429000"/>
            <a:ext cx="5615214" cy="3429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22"/>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2" name="Google Shape;52;p22"/>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3" name="Google Shape;53;p22"/>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4" name="Google Shape;54;p22"/>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5" name="Google Shape;55;p22"/>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6" name="Google Shape;56;p22"/>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7" name="Google Shape;57;p22"/>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59"/>
        <p:cNvGrpSpPr/>
        <p:nvPr/>
      </p:nvGrpSpPr>
      <p:grpSpPr>
        <a:xfrm>
          <a:off x="0" y="0"/>
          <a:ext cx="0" cy="0"/>
          <a:chOff x="0" y="0"/>
          <a:chExt cx="0" cy="0"/>
        </a:xfrm>
      </p:grpSpPr>
      <p:pic>
        <p:nvPicPr>
          <p:cNvPr id="60" name="Google Shape;60;p24"/>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61" name="Google Shape;61;p24"/>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2" name="Google Shape;62;p24"/>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3" name="Google Shape;63;p24"/>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nrckids.org/CFOC/Database/4.3.2" TargetMode="External"/><Relationship Id="rId7" Type="http://schemas.openxmlformats.org/officeDocument/2006/relationships/hyperlink" Target="https://portal.ct.gov/SDE/Nutrition/CACFP-Child-Care-Center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virtuallabschool.org/focused-topics/essentials-in-child-care-food-service" TargetMode="External"/><Relationship Id="rId5" Type="http://schemas.openxmlformats.org/officeDocument/2006/relationships/hyperlink" Target="https://www.ecfr.gov/current/title-7/subtitle-B/chapter-II/subchapter-A/part-226" TargetMode="External"/><Relationship Id="rId4" Type="http://schemas.openxmlformats.org/officeDocument/2006/relationships/hyperlink" Target="https://www.ctoec.org/wp-content/uploads/2019/03/centers_statsreg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937548" y="718301"/>
            <a:ext cx="8150087" cy="274320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BE2D2D"/>
              </a:buClr>
              <a:buSzPts val="8800"/>
              <a:buNone/>
            </a:pPr>
            <a:r>
              <a:rPr lang="es" sz="8000" dirty="0"/>
              <a:t>Casos de alimentación: Niños en edad preescolar </a:t>
            </a:r>
            <a:endParaRPr sz="8000" dirty="0"/>
          </a:p>
          <a:p>
            <a:pPr marL="0" lvl="0" indent="0" algn="l" rtl="0">
              <a:spcBef>
                <a:spcPts val="0"/>
              </a:spcBef>
              <a:spcAft>
                <a:spcPts val="0"/>
              </a:spcAft>
              <a:buClr>
                <a:srgbClr val="BE2D2D"/>
              </a:buClr>
              <a:buSzPts val="8800"/>
              <a:buNone/>
            </a:pPr>
            <a:r>
              <a:rPr lang="es" sz="8000" dirty="0"/>
              <a:t>(De 3 a 5 años)</a:t>
            </a:r>
            <a:endParaRPr sz="8000" dirty="0"/>
          </a:p>
        </p:txBody>
      </p:sp>
      <p:sp>
        <p:nvSpPr>
          <p:cNvPr id="185" name="Google Shape;185;p1"/>
          <p:cNvSpPr txBox="1"/>
          <p:nvPr/>
        </p:nvSpPr>
        <p:spPr>
          <a:xfrm>
            <a:off x="846525" y="6244575"/>
            <a:ext cx="1607100" cy="4002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a:solidFill>
                  <a:srgbClr val="001640"/>
                </a:solidFill>
                <a:latin typeface="Oswald SemiBold"/>
                <a:ea typeface="Oswald SemiBold"/>
                <a:cs typeface="Oswald SemiBold"/>
                <a:sym typeface="Oswald SemiBold"/>
              </a:rPr>
              <a:t>Febrero de 2023​</a:t>
            </a:r>
            <a:endParaRPr dirty="0">
              <a:solidFill>
                <a:srgbClr val="001640"/>
              </a:solidFill>
              <a:latin typeface="Oswald SemiBold"/>
              <a:ea typeface="Oswald SemiBold"/>
              <a:cs typeface="Oswald SemiBold"/>
              <a:sym typeface="Oswald SemiBold"/>
            </a:endParaRPr>
          </a:p>
        </p:txBody>
      </p:sp>
    </p:spTree>
  </p:cSld>
  <p:clrMapOvr>
    <a:masterClrMapping/>
  </p:clrMapOvr>
  <mc:AlternateContent xmlns:mc="http://schemas.openxmlformats.org/markup-compatibility/2006" xmlns:p14="http://schemas.microsoft.com/office/powerpoint/2010/main">
    <mc:Choice Requires="p14">
      <p:transition spd="slow" p14:dur="2000" advTm="22904"/>
    </mc:Choice>
    <mc:Fallback xmlns="">
      <p:transition spd="slow" advTm="229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Comidas provistas por los padres</a:t>
            </a:r>
            <a:endParaRPr dirty="0"/>
          </a:p>
        </p:txBody>
      </p:sp>
      <p:sp>
        <p:nvSpPr>
          <p:cNvPr id="255" name="Google Shape;255;p10"/>
          <p:cNvSpPr txBox="1">
            <a:spLocks noGrp="1"/>
          </p:cNvSpPr>
          <p:nvPr>
            <p:ph type="body" idx="3"/>
          </p:nvPr>
        </p:nvSpPr>
        <p:spPr>
          <a:xfrm>
            <a:off x="300474" y="2061131"/>
            <a:ext cx="6603900" cy="41844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dk1"/>
              </a:buClr>
              <a:buSzPts val="2400"/>
              <a:buNone/>
            </a:pPr>
            <a:r>
              <a:rPr lang="es" sz="2400" dirty="0">
                <a:solidFill>
                  <a:srgbClr val="000000"/>
                </a:solidFill>
              </a:rPr>
              <a:t>Dado que no todos los centros proporcionan comidas, es posible que dependa de los padres para brindar las comidas e incluso también los bocadillos.</a:t>
            </a:r>
            <a:endParaRPr dirty="0">
              <a:solidFill>
                <a:srgbClr val="000000"/>
              </a:solidFill>
            </a:endParaRPr>
          </a:p>
          <a:p>
            <a:pPr marL="0" lvl="0" indent="0" algn="l" rtl="0">
              <a:lnSpc>
                <a:spcPct val="100000"/>
              </a:lnSpc>
              <a:spcBef>
                <a:spcPts val="480"/>
              </a:spcBef>
              <a:spcAft>
                <a:spcPts val="0"/>
              </a:spcAft>
              <a:buClr>
                <a:schemeClr val="dk1"/>
              </a:buClr>
              <a:buSzPts val="2400"/>
              <a:buNone/>
            </a:pPr>
            <a:endParaRPr sz="1000" dirty="0">
              <a:solidFill>
                <a:srgbClr val="000000"/>
              </a:solidFill>
            </a:endParaRPr>
          </a:p>
          <a:p>
            <a:pPr marL="0" lvl="0" indent="0" algn="l" rtl="0">
              <a:lnSpc>
                <a:spcPct val="100000"/>
              </a:lnSpc>
              <a:spcBef>
                <a:spcPts val="480"/>
              </a:spcBef>
              <a:spcAft>
                <a:spcPts val="0"/>
              </a:spcAft>
              <a:buNone/>
            </a:pPr>
            <a:r>
              <a:rPr dirty="0" err="1"/>
              <a:t>Es</a:t>
            </a:r>
            <a:r>
              <a:rPr dirty="0"/>
              <a:t> </a:t>
            </a:r>
            <a:r>
              <a:rPr dirty="0" err="1"/>
              <a:t>posible</a:t>
            </a:r>
            <a:r>
              <a:rPr dirty="0"/>
              <a:t> que </a:t>
            </a:r>
            <a:r>
              <a:rPr dirty="0" err="1"/>
              <a:t>algunas</a:t>
            </a:r>
            <a:r>
              <a:rPr dirty="0"/>
              <a:t> </a:t>
            </a:r>
            <a:r>
              <a:rPr dirty="0" err="1"/>
              <a:t>familias</a:t>
            </a:r>
            <a:r>
              <a:rPr dirty="0"/>
              <a:t> </a:t>
            </a:r>
            <a:r>
              <a:rPr dirty="0" err="1"/>
              <a:t>valoren</a:t>
            </a:r>
            <a:r>
              <a:rPr dirty="0"/>
              <a:t> las </a:t>
            </a:r>
            <a:r>
              <a:rPr dirty="0" err="1"/>
              <a:t>sugerencias</a:t>
            </a:r>
            <a:r>
              <a:rPr dirty="0"/>
              <a:t> e ideas de </a:t>
            </a:r>
            <a:r>
              <a:rPr dirty="0" err="1"/>
              <a:t>qué</a:t>
            </a:r>
            <a:r>
              <a:rPr dirty="0"/>
              <a:t> </a:t>
            </a:r>
            <a:r>
              <a:rPr dirty="0" err="1"/>
              <a:t>enviar</a:t>
            </a:r>
            <a:r>
              <a:rPr dirty="0"/>
              <a:t> </a:t>
            </a:r>
            <a:r>
              <a:rPr dirty="0" err="1"/>
              <a:t>como</a:t>
            </a:r>
            <a:r>
              <a:rPr dirty="0"/>
              <a:t> comida </a:t>
            </a:r>
            <a:r>
              <a:rPr dirty="0" err="1"/>
              <a:t>saludable</a:t>
            </a:r>
            <a:r>
              <a:rPr dirty="0"/>
              <a:t>/</a:t>
            </a:r>
            <a:r>
              <a:rPr dirty="0" err="1"/>
              <a:t>bocadillo</a:t>
            </a:r>
            <a:r>
              <a:rPr dirty="0"/>
              <a:t>.</a:t>
            </a:r>
            <a:endParaRPr sz="1000" dirty="0">
              <a:solidFill>
                <a:srgbClr val="000000"/>
              </a:solidFill>
              <a:latin typeface="Arial"/>
              <a:ea typeface="Arial"/>
              <a:cs typeface="Arial"/>
              <a:sym typeface="Arial"/>
            </a:endParaRPr>
          </a:p>
          <a:p>
            <a:pPr marL="457200" lvl="0" indent="-355600" algn="l" rtl="0">
              <a:lnSpc>
                <a:spcPct val="100000"/>
              </a:lnSpc>
              <a:spcBef>
                <a:spcPts val="480"/>
              </a:spcBef>
              <a:spcAft>
                <a:spcPts val="0"/>
              </a:spcAft>
              <a:buClr>
                <a:srgbClr val="000000"/>
              </a:buClr>
              <a:buSzPts val="2000"/>
              <a:buChar char="■"/>
            </a:pPr>
            <a:r>
              <a:rPr lang="es" sz="2400" dirty="0">
                <a:solidFill>
                  <a:srgbClr val="000000"/>
                </a:solidFill>
              </a:rPr>
              <a:t>Recomiende las bebidas que no sean jugo ni gaseosas.</a:t>
            </a:r>
            <a:endParaRPr sz="24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es" sz="2400" dirty="0">
                <a:solidFill>
                  <a:srgbClr val="000000"/>
                </a:solidFill>
              </a:rPr>
              <a:t>Sugiera que no manden galletas, golosinas ni Lunchables.</a:t>
            </a:r>
            <a:endParaRPr sz="24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es" sz="2400" dirty="0">
                <a:solidFill>
                  <a:srgbClr val="000000"/>
                </a:solidFill>
              </a:rPr>
              <a:t>Prohíba el envío de ciertos alimentos o bebidas (por ejemplo, nada de gaseosas o golosinas).</a:t>
            </a:r>
            <a:endParaRPr sz="2400" dirty="0">
              <a:solidFill>
                <a:srgbClr val="000000"/>
              </a:solidFill>
            </a:endParaRPr>
          </a:p>
        </p:txBody>
      </p:sp>
      <p:pic>
        <p:nvPicPr>
          <p:cNvPr id="256" name="Google Shape;256;p10" descr="A person and a child in a grocery store&#10;&#10;Description automatically generated with low confidence"/>
          <p:cNvPicPr preferRelativeResize="0">
            <a:picLocks noGrp="1"/>
          </p:cNvPicPr>
          <p:nvPr>
            <p:ph type="pic" idx="4"/>
          </p:nvPr>
        </p:nvPicPr>
        <p:blipFill rotWithShape="1">
          <a:blip r:embed="rId3">
            <a:alphaModFix/>
          </a:blip>
          <a:srcRect l="20461" r="20462"/>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82747"/>
    </mc:Choice>
    <mc:Fallback xmlns="">
      <p:transition spd="slow" advTm="827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body" idx="1"/>
          </p:nvPr>
        </p:nvSpPr>
        <p:spPr>
          <a:xfrm>
            <a:off x="1083366" y="90682"/>
            <a:ext cx="4531736" cy="674708"/>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chemeClr val="lt1"/>
              </a:buClr>
              <a:buSzPts val="4000"/>
              <a:buNone/>
            </a:pPr>
            <a:r>
              <a:rPr lang="es" sz="4000" dirty="0">
                <a:latin typeface="Oswald"/>
                <a:ea typeface="Oswald"/>
                <a:cs typeface="Oswald"/>
                <a:sym typeface="Oswald"/>
              </a:rPr>
              <a:t>Niños quisquillosos para comer</a:t>
            </a:r>
            <a:endParaRPr dirty="0"/>
          </a:p>
        </p:txBody>
      </p:sp>
      <p:sp>
        <p:nvSpPr>
          <p:cNvPr id="262" name="Google Shape;262;p11"/>
          <p:cNvSpPr txBox="1">
            <a:spLocks noGrp="1"/>
          </p:cNvSpPr>
          <p:nvPr>
            <p:ph type="body" idx="2"/>
          </p:nvPr>
        </p:nvSpPr>
        <p:spPr>
          <a:xfrm>
            <a:off x="1029034" y="1450363"/>
            <a:ext cx="4640400" cy="2117100"/>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chemeClr val="lt1"/>
              </a:buClr>
              <a:buSzPts val="2400"/>
              <a:buFont typeface="Noto Sans"/>
              <a:buChar char="▪"/>
            </a:pPr>
            <a:r>
              <a:rPr lang="es" sz="1800" dirty="0"/>
              <a:t>¿Algunos niños bajo su cuidado se rehúsan a comer ciertos alimentos?</a:t>
            </a:r>
            <a:endParaRPr sz="1800" dirty="0"/>
          </a:p>
          <a:p>
            <a:pPr marL="342900" lvl="0" indent="-342900" algn="l" rtl="0">
              <a:lnSpc>
                <a:spcPct val="100000"/>
              </a:lnSpc>
              <a:spcBef>
                <a:spcPts val="480"/>
              </a:spcBef>
              <a:spcAft>
                <a:spcPts val="0"/>
              </a:spcAft>
              <a:buClr>
                <a:schemeClr val="lt1"/>
              </a:buClr>
              <a:buSzPts val="2400"/>
              <a:buFont typeface="Noto Sans"/>
              <a:buChar char="▪"/>
            </a:pPr>
            <a:r>
              <a:rPr lang="es" sz="1800" dirty="0"/>
              <a:t>¿No le gustan ciertos colores, texturas y olores?</a:t>
            </a:r>
            <a:endParaRPr sz="1800" dirty="0"/>
          </a:p>
          <a:p>
            <a:pPr marL="342900" lvl="0" indent="-342900" algn="l" rtl="0">
              <a:lnSpc>
                <a:spcPct val="100000"/>
              </a:lnSpc>
              <a:spcBef>
                <a:spcPts val="480"/>
              </a:spcBef>
              <a:spcAft>
                <a:spcPts val="0"/>
              </a:spcAft>
              <a:buClr>
                <a:schemeClr val="lt1"/>
              </a:buClr>
              <a:buSzPts val="2400"/>
              <a:buFont typeface="Noto Sans"/>
              <a:buChar char="▪"/>
            </a:pPr>
            <a:r>
              <a:rPr lang="es" sz="1800" dirty="0"/>
              <a:t>¿Qué hace?</a:t>
            </a:r>
            <a:endParaRPr sz="1800" dirty="0"/>
          </a:p>
          <a:p>
            <a:pPr marL="0" lvl="0" indent="0" algn="l" rtl="0">
              <a:lnSpc>
                <a:spcPct val="100000"/>
              </a:lnSpc>
              <a:spcBef>
                <a:spcPts val="480"/>
              </a:spcBef>
              <a:spcAft>
                <a:spcPts val="0"/>
              </a:spcAft>
              <a:buClr>
                <a:schemeClr val="lt1"/>
              </a:buClr>
              <a:buSzPts val="2400"/>
              <a:buNone/>
            </a:pPr>
            <a:endParaRPr sz="2400" dirty="0"/>
          </a:p>
        </p:txBody>
      </p:sp>
      <p:pic>
        <p:nvPicPr>
          <p:cNvPr id="263" name="Google Shape;263;p11"/>
          <p:cNvPicPr preferRelativeResize="0">
            <a:picLocks noGrp="1"/>
          </p:cNvPicPr>
          <p:nvPr>
            <p:ph type="pic" idx="5"/>
          </p:nvPr>
        </p:nvPicPr>
        <p:blipFill rotWithShape="1">
          <a:blip r:embed="rId3">
            <a:alphaModFix/>
          </a:blip>
          <a:srcRect t="4266" b="4266"/>
          <a:stretch/>
        </p:blipFill>
        <p:spPr>
          <a:xfrm>
            <a:off x="6577013" y="0"/>
            <a:ext cx="5614987" cy="3429000"/>
          </a:xfrm>
          <a:prstGeom prst="rect">
            <a:avLst/>
          </a:prstGeom>
          <a:noFill/>
          <a:ln>
            <a:noFill/>
          </a:ln>
        </p:spPr>
      </p:pic>
      <p:pic>
        <p:nvPicPr>
          <p:cNvPr id="264" name="Google Shape;264;p11"/>
          <p:cNvPicPr preferRelativeResize="0">
            <a:picLocks noGrp="1"/>
          </p:cNvPicPr>
          <p:nvPr>
            <p:ph type="pic" idx="6"/>
          </p:nvPr>
        </p:nvPicPr>
        <p:blipFill rotWithShape="1">
          <a:blip r:embed="rId4">
            <a:alphaModFix/>
          </a:blip>
          <a:srcRect t="4165" b="4165"/>
          <a:stretch/>
        </p:blipFill>
        <p:spPr>
          <a:xfrm>
            <a:off x="1083365" y="3419060"/>
            <a:ext cx="5493648" cy="3429000"/>
          </a:xfrm>
          <a:prstGeom prst="rect">
            <a:avLst/>
          </a:prstGeom>
          <a:noFill/>
          <a:ln>
            <a:noFill/>
          </a:ln>
        </p:spPr>
      </p:pic>
      <p:sp>
        <p:nvSpPr>
          <p:cNvPr id="265" name="Google Shape;265;p11"/>
          <p:cNvSpPr txBox="1">
            <a:spLocks noGrp="1"/>
          </p:cNvSpPr>
          <p:nvPr>
            <p:ph type="body" idx="4"/>
          </p:nvPr>
        </p:nvSpPr>
        <p:spPr>
          <a:xfrm>
            <a:off x="7313456" y="3567463"/>
            <a:ext cx="4142100" cy="2432100"/>
          </a:xfrm>
          <a:prstGeom prst="rect">
            <a:avLst/>
          </a:prstGeom>
          <a:noFill/>
          <a:ln>
            <a:noFill/>
          </a:ln>
        </p:spPr>
        <p:txBody>
          <a:bodyPr spcFirstLastPara="1" wrap="square" lIns="91425" tIns="45700" rIns="91425" bIns="45700" rtlCol="0" anchor="t" anchorCtr="0">
            <a:spAutoFit/>
          </a:bodyPr>
          <a:lstStyle/>
          <a:p>
            <a:pPr marL="342900" lvl="0" indent="-342900" algn="l" rtl="0">
              <a:lnSpc>
                <a:spcPct val="100000"/>
              </a:lnSpc>
              <a:spcBef>
                <a:spcPts val="0"/>
              </a:spcBef>
              <a:spcAft>
                <a:spcPts val="0"/>
              </a:spcAft>
              <a:buClr>
                <a:srgbClr val="000000"/>
              </a:buClr>
              <a:buSzPts val="2400"/>
              <a:buFont typeface="Noto Sans"/>
              <a:buChar char="▪"/>
            </a:pPr>
            <a:r>
              <a:rPr lang="es" sz="2400" dirty="0"/>
              <a:t>Siga intentándolo. Un niño puede aceptar un nuevo alimento recién después de 10 a 15 intentos.</a:t>
            </a:r>
            <a:endParaRPr dirty="0"/>
          </a:p>
          <a:p>
            <a:pPr marL="342900" lvl="0" indent="-342900" algn="l" rtl="0">
              <a:lnSpc>
                <a:spcPct val="100000"/>
              </a:lnSpc>
              <a:spcBef>
                <a:spcPts val="480"/>
              </a:spcBef>
              <a:spcAft>
                <a:spcPts val="0"/>
              </a:spcAft>
              <a:buClr>
                <a:srgbClr val="000000"/>
              </a:buClr>
              <a:buSzPts val="2400"/>
              <a:buFont typeface="Noto Sans"/>
              <a:buChar char="▪"/>
            </a:pPr>
            <a:r>
              <a:rPr lang="es" sz="2400" dirty="0"/>
              <a:t>Sírvalo con un alimento conocido.</a:t>
            </a:r>
            <a:endParaRPr dirty="0"/>
          </a:p>
          <a:p>
            <a:pPr marL="342900" lvl="0" indent="-342900" algn="l" rtl="0">
              <a:lnSpc>
                <a:spcPct val="100000"/>
              </a:lnSpc>
              <a:spcBef>
                <a:spcPts val="480"/>
              </a:spcBef>
              <a:spcAft>
                <a:spcPts val="0"/>
              </a:spcAft>
              <a:buClr>
                <a:srgbClr val="000000"/>
              </a:buClr>
              <a:buSzPts val="2400"/>
              <a:buFont typeface="Noto Sans"/>
              <a:buChar char="▪"/>
            </a:pPr>
            <a:r>
              <a:rPr lang="es" sz="2400" dirty="0"/>
              <a:t>Modele la manera de comer el alimento: cómalo usted.</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50671"/>
    </mc:Choice>
    <mc:Fallback xmlns="">
      <p:transition spd="slow" advTm="5067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p:nvPr/>
        </p:nvSpPr>
        <p:spPr>
          <a:xfrm>
            <a:off x="1659907" y="593585"/>
            <a:ext cx="8872182" cy="876485"/>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s" sz="5400" b="0" i="0" u="none" strike="noStrike" cap="none" dirty="0">
                <a:solidFill>
                  <a:schemeClr val="dk1"/>
                </a:solidFill>
                <a:latin typeface="Oswald"/>
                <a:ea typeface="Oswald"/>
                <a:cs typeface="Oswald"/>
                <a:sym typeface="Oswald"/>
              </a:rPr>
              <a:t>Hacer que los niños prueben nuevas comidas</a:t>
            </a:r>
            <a:endParaRPr sz="1400" b="0" i="0" u="none" strike="noStrike" cap="none" dirty="0">
              <a:solidFill>
                <a:srgbClr val="000000"/>
              </a:solidFill>
              <a:latin typeface="Arial"/>
              <a:ea typeface="Arial"/>
              <a:cs typeface="Arial"/>
              <a:sym typeface="Arial"/>
            </a:endParaRPr>
          </a:p>
        </p:txBody>
      </p:sp>
      <p:sp>
        <p:nvSpPr>
          <p:cNvPr id="271" name="Google Shape;271;p12"/>
          <p:cNvSpPr txBox="1"/>
          <p:nvPr/>
        </p:nvSpPr>
        <p:spPr>
          <a:xfrm>
            <a:off x="1818860" y="2507236"/>
            <a:ext cx="8554277" cy="3318936"/>
          </a:xfrm>
          <a:prstGeom prst="rect">
            <a:avLst/>
          </a:prstGeom>
          <a:noFill/>
          <a:ln>
            <a:noFill/>
          </a:ln>
        </p:spPr>
        <p:txBody>
          <a:bodyPr spcFirstLastPara="1" wrap="square" lIns="91425" tIns="45700" rIns="91425" bIns="45700" rtlCol="0" anchor="t" anchorCtr="0">
            <a:noAutofit/>
          </a:bodyPr>
          <a:lstStyle/>
          <a:p>
            <a:pPr marL="228611" marR="0" lvl="0" indent="-241311" algn="l" rtl="0">
              <a:lnSpc>
                <a:spcPct val="90000"/>
              </a:lnSpc>
              <a:spcBef>
                <a:spcPts val="0"/>
              </a:spcBef>
              <a:spcAft>
                <a:spcPts val="0"/>
              </a:spcAft>
              <a:buSzPts val="2600"/>
              <a:buFont typeface="Noto Sans"/>
              <a:buChar char="▪"/>
            </a:pPr>
            <a:r>
              <a:rPr lang="es" sz="2600" b="0" i="0" u="none" strike="noStrike" cap="none">
                <a:latin typeface="Calibri"/>
                <a:ea typeface="Calibri"/>
                <a:cs typeface="Calibri"/>
                <a:sym typeface="Calibri"/>
              </a:rPr>
              <a:t>Hable del alimento de manera positiva.</a:t>
            </a:r>
            <a:endParaRPr sz="1600" b="0" i="0" u="none" strike="noStrike" cap="none" dirty="0">
              <a:latin typeface="Arial"/>
              <a:ea typeface="Arial"/>
              <a:cs typeface="Arial"/>
              <a:sym typeface="Arial"/>
            </a:endParaRPr>
          </a:p>
          <a:p>
            <a:pPr marL="228611" marR="0" lvl="0" indent="-241311" algn="l" rtl="0">
              <a:lnSpc>
                <a:spcPct val="90000"/>
              </a:lnSpc>
              <a:spcBef>
                <a:spcPts val="480"/>
              </a:spcBef>
              <a:spcAft>
                <a:spcPts val="0"/>
              </a:spcAft>
              <a:buSzPts val="2600"/>
              <a:buFont typeface="Noto Sans"/>
              <a:buChar char="▪"/>
            </a:pPr>
            <a:r>
              <a:rPr lang="es" sz="2600" b="0" i="0" u="none" strike="noStrike" cap="none">
                <a:latin typeface="Calibri"/>
                <a:ea typeface="Calibri"/>
                <a:cs typeface="Calibri"/>
                <a:sym typeface="Calibri"/>
              </a:rPr>
              <a:t>Permita que el niño toque, huela y pruebe el alimento.</a:t>
            </a:r>
            <a:endParaRPr sz="1600" b="0" i="0" u="none" strike="noStrike" cap="none" dirty="0">
              <a:latin typeface="Arial"/>
              <a:ea typeface="Arial"/>
              <a:cs typeface="Arial"/>
              <a:sym typeface="Arial"/>
            </a:endParaRPr>
          </a:p>
          <a:p>
            <a:pPr marL="228611" marR="0" lvl="0" indent="-241311" algn="l" rtl="0">
              <a:lnSpc>
                <a:spcPct val="90000"/>
              </a:lnSpc>
              <a:spcBef>
                <a:spcPts val="480"/>
              </a:spcBef>
              <a:spcAft>
                <a:spcPts val="0"/>
              </a:spcAft>
              <a:buSzPts val="2600"/>
              <a:buFont typeface="Noto Sans"/>
              <a:buChar char="▪"/>
            </a:pPr>
            <a:r>
              <a:rPr lang="es" sz="2600" b="0" i="0" u="none" strike="noStrike" cap="none">
                <a:latin typeface="Calibri"/>
                <a:ea typeface="Calibri"/>
                <a:cs typeface="Calibri"/>
                <a:sym typeface="Calibri"/>
              </a:rPr>
              <a:t>No lo obligue a probarlo.</a:t>
            </a:r>
            <a:endParaRPr sz="1600" b="0" i="0" u="none" strike="noStrike" cap="none" dirty="0">
              <a:latin typeface="Arial"/>
              <a:ea typeface="Arial"/>
              <a:cs typeface="Arial"/>
              <a:sym typeface="Arial"/>
            </a:endParaRPr>
          </a:p>
          <a:p>
            <a:pPr marL="228611" marR="0" lvl="0" indent="-241311" algn="l" rtl="0">
              <a:lnSpc>
                <a:spcPct val="90000"/>
              </a:lnSpc>
              <a:spcBef>
                <a:spcPts val="480"/>
              </a:spcBef>
              <a:spcAft>
                <a:spcPts val="0"/>
              </a:spcAft>
              <a:buSzPts val="2600"/>
              <a:buFont typeface="Noto Sans"/>
              <a:buChar char="▪"/>
            </a:pPr>
            <a:r>
              <a:rPr lang="es" sz="2600" b="0" i="0" u="none" strike="noStrike" cap="none">
                <a:latin typeface="Calibri"/>
                <a:ea typeface="Calibri"/>
                <a:cs typeface="Calibri"/>
                <a:sym typeface="Calibri"/>
              </a:rPr>
              <a:t>Modele buenos hábitos de alimentación y exagere lo bueno que es el alimento.</a:t>
            </a:r>
            <a:endParaRPr sz="1600" b="0" i="0" u="none" strike="noStrike" cap="none" dirty="0">
              <a:latin typeface="Arial"/>
              <a:ea typeface="Arial"/>
              <a:cs typeface="Arial"/>
              <a:sym typeface="Arial"/>
            </a:endParaRPr>
          </a:p>
          <a:p>
            <a:pPr marL="228611" marR="0" lvl="0" indent="-241311" algn="l" rtl="0">
              <a:lnSpc>
                <a:spcPct val="90000"/>
              </a:lnSpc>
              <a:spcBef>
                <a:spcPts val="480"/>
              </a:spcBef>
              <a:spcAft>
                <a:spcPts val="0"/>
              </a:spcAft>
              <a:buSzPts val="2600"/>
              <a:buFont typeface="Noto Sans"/>
              <a:buChar char="▪"/>
            </a:pPr>
            <a:r>
              <a:rPr lang="es" sz="2600" b="0" i="0" u="none" strike="noStrike" cap="none">
                <a:latin typeface="Calibri"/>
                <a:ea typeface="Calibri"/>
                <a:cs typeface="Calibri"/>
                <a:sym typeface="Calibri"/>
              </a:rPr>
              <a:t>Dígale que no tiene que gustarle, pero que no puede decir que no le gusta si no lo ha probado.</a:t>
            </a:r>
            <a:endParaRPr sz="1600" b="0" i="0" u="none" strike="noStrike" cap="none" dirty="0">
              <a:latin typeface="Arial"/>
              <a:ea typeface="Arial"/>
              <a:cs typeface="Arial"/>
              <a:sym typeface="Arial"/>
            </a:endParaRPr>
          </a:p>
          <a:p>
            <a:pPr marL="228611" marR="0" lvl="0" indent="-241311" algn="l" rtl="0">
              <a:lnSpc>
                <a:spcPct val="90000"/>
              </a:lnSpc>
              <a:spcBef>
                <a:spcPts val="480"/>
              </a:spcBef>
              <a:spcAft>
                <a:spcPts val="0"/>
              </a:spcAft>
              <a:buSzPts val="2600"/>
              <a:buFont typeface="Noto Sans"/>
              <a:buChar char="▪"/>
            </a:pPr>
            <a:r>
              <a:rPr lang="es" sz="2600">
                <a:latin typeface="Calibri"/>
                <a:ea typeface="Calibri"/>
                <a:cs typeface="Calibri"/>
                <a:sym typeface="Calibri"/>
              </a:rPr>
              <a:t>“</a:t>
            </a:r>
            <a:r>
              <a:rPr lang="es" sz="2600" b="0" i="0" u="none" strike="noStrike" cap="none">
                <a:latin typeface="Calibri"/>
                <a:ea typeface="Calibri"/>
                <a:cs typeface="Calibri"/>
                <a:sym typeface="Calibri"/>
              </a:rPr>
              <a:t>Hay gustos para todos”</a:t>
            </a:r>
            <a:endParaRPr sz="2600" b="0" i="0" u="none" strike="noStrike" cap="none" dirty="0">
              <a:latin typeface="Calibri"/>
              <a:ea typeface="Calibri"/>
              <a:cs typeface="Calibri"/>
              <a:sym typeface="Calibri"/>
            </a:endParaRPr>
          </a:p>
          <a:p>
            <a:pPr marL="228611" marR="0" lvl="0" indent="-241311" algn="l" rtl="0">
              <a:lnSpc>
                <a:spcPct val="90000"/>
              </a:lnSpc>
              <a:spcBef>
                <a:spcPts val="480"/>
              </a:spcBef>
              <a:spcAft>
                <a:spcPts val="0"/>
              </a:spcAft>
              <a:buSzPts val="2600"/>
              <a:buFont typeface="Calibri"/>
              <a:buChar char="▪"/>
            </a:pPr>
            <a:r>
              <a:rPr lang="es" sz="2600">
                <a:latin typeface="Calibri"/>
                <a:ea typeface="Calibri"/>
                <a:cs typeface="Calibri"/>
                <a:sym typeface="Calibri"/>
              </a:rPr>
              <a:t>Permita a los niños recoger frutas y vegetales al comprar.</a:t>
            </a:r>
            <a:endParaRPr sz="26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71868"/>
    </mc:Choice>
    <mc:Fallback xmlns="">
      <p:transition spd="slow" advTm="7186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3"/>
          <p:cNvSpPr txBox="1">
            <a:spLocks noGrp="1"/>
          </p:cNvSpPr>
          <p:nvPr>
            <p:ph type="body" idx="1"/>
          </p:nvPr>
        </p:nvSpPr>
        <p:spPr>
          <a:xfrm>
            <a:off x="1417375" y="541250"/>
            <a:ext cx="8063700" cy="10572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dirty="0"/>
              <a:t>Recursos y referencias</a:t>
            </a:r>
            <a:endParaRPr dirty="0"/>
          </a:p>
        </p:txBody>
      </p:sp>
      <p:sp>
        <p:nvSpPr>
          <p:cNvPr id="277" name="Google Shape;277;p13"/>
          <p:cNvSpPr txBox="1">
            <a:spLocks noGrp="1"/>
          </p:cNvSpPr>
          <p:nvPr>
            <p:ph type="body" idx="2"/>
          </p:nvPr>
        </p:nvSpPr>
        <p:spPr>
          <a:xfrm>
            <a:off x="1256850" y="1489100"/>
            <a:ext cx="10792500" cy="3921300"/>
          </a:xfrm>
          <a:prstGeom prst="rect">
            <a:avLst/>
          </a:prstGeom>
          <a:noFill/>
          <a:ln>
            <a:noFill/>
          </a:ln>
        </p:spPr>
        <p:txBody>
          <a:bodyPr spcFirstLastPara="1" wrap="square" lIns="91425" tIns="45700" rIns="91425" bIns="45700" rtlCol="0" anchor="t" anchorCtr="0">
            <a:noAutofit/>
          </a:bodyPr>
          <a:lstStyle/>
          <a:p>
            <a:pPr marL="228611" lvl="0" indent="-190511" algn="l" rtl="0">
              <a:lnSpc>
                <a:spcPct val="100000"/>
              </a:lnSpc>
              <a:spcBef>
                <a:spcPts val="0"/>
              </a:spcBef>
              <a:spcAft>
                <a:spcPts val="0"/>
              </a:spcAft>
              <a:buClr>
                <a:srgbClr val="BE2D2D"/>
              </a:buClr>
              <a:buSzPts val="1800"/>
              <a:buFont typeface="Noto Sans"/>
              <a:buChar char="▪"/>
            </a:pPr>
            <a:r>
              <a:rPr lang="es" sz="1600" dirty="0"/>
              <a:t>Estándares Nacionales de Cuidado Infantil, Capítulo 4: Servicio de Alimentación y Nutrición. 4.3. Requisitos</a:t>
            </a:r>
            <a:r>
              <a:rPr lang="es" sz="1600" dirty="0">
                <a:solidFill>
                  <a:schemeClr val="accent2"/>
                </a:solidFill>
              </a:rPr>
              <a:t> para edades o grupos especiales de niños: 4.3.2. Nutrición para Niños Pequeños y en Edad Preescolar: </a:t>
            </a:r>
            <a:r>
              <a:rPr lang="es" sz="1600" u="sng" dirty="0">
                <a:solidFill>
                  <a:schemeClr val="accent2"/>
                </a:solidFill>
                <a:hlinkClick r:id="rId3">
                  <a:extLst>
                    <a:ext uri="{A12FA001-AC4F-418D-AE19-62706E023703}">
                      <ahyp:hlinkClr xmlns:ahyp="http://schemas.microsoft.com/office/drawing/2018/hyperlinkcolor" val="tx"/>
                    </a:ext>
                  </a:extLst>
                </a:hlinkClick>
              </a:rPr>
              <a:t>https://nrckids.org/CFOC/Database/4.3.2</a:t>
            </a:r>
            <a:endParaRPr sz="1600" dirty="0">
              <a:solidFill>
                <a:schemeClr val="accent2"/>
              </a:solidFill>
            </a:endParaRPr>
          </a:p>
          <a:p>
            <a:pPr marL="457200" lvl="0" indent="0" algn="l" rtl="0">
              <a:lnSpc>
                <a:spcPct val="100000"/>
              </a:lnSpc>
              <a:spcBef>
                <a:spcPts val="0"/>
              </a:spcBef>
              <a:spcAft>
                <a:spcPts val="0"/>
              </a:spcAft>
              <a:buNone/>
            </a:pPr>
            <a:endParaRPr sz="1600" dirty="0">
              <a:solidFill>
                <a:schemeClr val="accent2"/>
              </a:solidFill>
            </a:endParaRPr>
          </a:p>
          <a:p>
            <a:pPr marL="228611" lvl="0" indent="-190511" algn="l" rtl="0">
              <a:lnSpc>
                <a:spcPct val="100000"/>
              </a:lnSpc>
              <a:spcBef>
                <a:spcPts val="0"/>
              </a:spcBef>
              <a:spcAft>
                <a:spcPts val="0"/>
              </a:spcAft>
              <a:buClr>
                <a:schemeClr val="accent2"/>
              </a:buClr>
              <a:buSzPts val="1800"/>
              <a:buFont typeface="Noto Sans"/>
              <a:buChar char="▪"/>
            </a:pPr>
            <a:r>
              <a:rPr lang="es" sz="1600" dirty="0">
                <a:solidFill>
                  <a:schemeClr val="accent2"/>
                </a:solidFill>
              </a:rPr>
              <a:t>Estado de Connecticut, Oficina de Estatutos y Regulaciones sobre Infancia Temprana, Centros de Cuidado Infantil y Hogares de Cuidado Infantil: </a:t>
            </a:r>
            <a:r>
              <a:rPr lang="es" sz="1600" u="sng" dirty="0">
                <a:solidFill>
                  <a:schemeClr val="accent2"/>
                </a:solidFill>
                <a:hlinkClick r:id="rId4">
                  <a:extLst>
                    <a:ext uri="{A12FA001-AC4F-418D-AE19-62706E023703}">
                      <ahyp:hlinkClr xmlns:ahyp="http://schemas.microsoft.com/office/drawing/2018/hyperlinkcolor" val="tx"/>
                    </a:ext>
                  </a:extLst>
                </a:hlinkClick>
              </a:rPr>
              <a:t>https://www.ctoec.org/wp-content/uploads/2019/03/centers_statsregs.pdf</a:t>
            </a:r>
            <a:endParaRPr sz="1600" dirty="0">
              <a:solidFill>
                <a:schemeClr val="accent2"/>
              </a:solidFill>
            </a:endParaRPr>
          </a:p>
          <a:p>
            <a:pPr marL="457200" lvl="0" indent="0" algn="l" rtl="0">
              <a:lnSpc>
                <a:spcPct val="100000"/>
              </a:lnSpc>
              <a:spcBef>
                <a:spcPts val="0"/>
              </a:spcBef>
              <a:spcAft>
                <a:spcPts val="0"/>
              </a:spcAft>
              <a:buNone/>
            </a:pPr>
            <a:endParaRPr sz="1600" dirty="0">
              <a:solidFill>
                <a:schemeClr val="accent2"/>
              </a:solidFill>
            </a:endParaRPr>
          </a:p>
          <a:p>
            <a:pPr marL="228611" lvl="0" indent="-190511" algn="l" rtl="0">
              <a:lnSpc>
                <a:spcPct val="100000"/>
              </a:lnSpc>
              <a:spcBef>
                <a:spcPts val="0"/>
              </a:spcBef>
              <a:spcAft>
                <a:spcPts val="0"/>
              </a:spcAft>
              <a:buClr>
                <a:schemeClr val="accent2"/>
              </a:buClr>
              <a:buSzPts val="1800"/>
              <a:buFont typeface="Noto Sans"/>
              <a:buChar char="▪"/>
            </a:pPr>
            <a:r>
              <a:rPr lang="es" sz="1600" dirty="0">
                <a:solidFill>
                  <a:schemeClr val="accent2"/>
                </a:solidFill>
              </a:rPr>
              <a:t>Departamento de Agricultura de los EE. UU., 7 Código de Regulaciones Federales 226.20: </a:t>
            </a:r>
            <a:r>
              <a:rPr lang="es" sz="1600" u="sng" dirty="0">
                <a:solidFill>
                  <a:schemeClr val="accent2"/>
                </a:solidFill>
                <a:hlinkClick r:id="rId5">
                  <a:extLst>
                    <a:ext uri="{A12FA001-AC4F-418D-AE19-62706E023703}">
                      <ahyp:hlinkClr xmlns:ahyp="http://schemas.microsoft.com/office/drawing/2018/hyperlinkcolor" val="tx"/>
                    </a:ext>
                  </a:extLst>
                </a:hlinkClick>
              </a:rPr>
              <a:t>https://www.ecfr.gov/current/title-7/subtitle-B/chapter-II/subchapter-A/part-226</a:t>
            </a:r>
            <a:endParaRPr sz="1600" dirty="0">
              <a:solidFill>
                <a:schemeClr val="accent2"/>
              </a:solidFill>
            </a:endParaRPr>
          </a:p>
          <a:p>
            <a:pPr marL="457200" lvl="0" indent="0" algn="l" rtl="0">
              <a:lnSpc>
                <a:spcPct val="100000"/>
              </a:lnSpc>
              <a:spcBef>
                <a:spcPts val="0"/>
              </a:spcBef>
              <a:spcAft>
                <a:spcPts val="0"/>
              </a:spcAft>
              <a:buNone/>
            </a:pPr>
            <a:endParaRPr sz="1600" dirty="0">
              <a:solidFill>
                <a:schemeClr val="accent2"/>
              </a:solidFill>
            </a:endParaRPr>
          </a:p>
          <a:p>
            <a:pPr marL="228611" lvl="0" indent="-190511" algn="l" rtl="0">
              <a:lnSpc>
                <a:spcPct val="100000"/>
              </a:lnSpc>
              <a:spcBef>
                <a:spcPts val="0"/>
              </a:spcBef>
              <a:spcAft>
                <a:spcPts val="0"/>
              </a:spcAft>
              <a:buClr>
                <a:schemeClr val="accent2"/>
              </a:buClr>
              <a:buSzPts val="1800"/>
              <a:buFont typeface="Noto Sans"/>
              <a:buChar char="▪"/>
            </a:pPr>
            <a:r>
              <a:rPr lang="es" sz="1600" dirty="0">
                <a:solidFill>
                  <a:schemeClr val="accent2"/>
                </a:solidFill>
              </a:rPr>
              <a:t>Escuela de Laboratorio Virtual para Desarrollo Infantil del Departamento de Defensa. Puntos básicos sobre Servicios de Alimentación en Centros de Cuidado Infantil: </a:t>
            </a:r>
            <a:r>
              <a:rPr lang="es" sz="1600" u="sng" dirty="0">
                <a:solidFill>
                  <a:schemeClr val="accent2"/>
                </a:solidFill>
                <a:hlinkClick r:id="rId6">
                  <a:extLst>
                    <a:ext uri="{A12FA001-AC4F-418D-AE19-62706E023703}">
                      <ahyp:hlinkClr xmlns:ahyp="http://schemas.microsoft.com/office/drawing/2018/hyperlinkcolor" val="tx"/>
                    </a:ext>
                  </a:extLst>
                </a:hlinkClick>
              </a:rPr>
              <a:t>https://www.virtuallabschool.org/focused-topics/essentials-in-child-care-food-service</a:t>
            </a:r>
            <a:endParaRPr sz="1600" dirty="0">
              <a:solidFill>
                <a:schemeClr val="accent2"/>
              </a:solidFill>
            </a:endParaRPr>
          </a:p>
          <a:p>
            <a:pPr marL="228611" lvl="0" indent="-139711" algn="l" rtl="0">
              <a:lnSpc>
                <a:spcPct val="100000"/>
              </a:lnSpc>
              <a:spcBef>
                <a:spcPts val="0"/>
              </a:spcBef>
              <a:spcAft>
                <a:spcPts val="0"/>
              </a:spcAft>
              <a:buClr>
                <a:schemeClr val="accent2"/>
              </a:buClr>
              <a:buSzPts val="1000"/>
              <a:buChar char="▪"/>
            </a:pPr>
            <a:endParaRPr sz="1600" dirty="0">
              <a:solidFill>
                <a:schemeClr val="accent2"/>
              </a:solidFill>
            </a:endParaRPr>
          </a:p>
          <a:p>
            <a:pPr marL="228611" lvl="0" indent="-190511" algn="l" rtl="0">
              <a:lnSpc>
                <a:spcPct val="100000"/>
              </a:lnSpc>
              <a:spcBef>
                <a:spcPts val="0"/>
              </a:spcBef>
              <a:spcAft>
                <a:spcPts val="0"/>
              </a:spcAft>
              <a:buClr>
                <a:schemeClr val="accent2"/>
              </a:buClr>
              <a:buSzPts val="1800"/>
              <a:buFont typeface="Noto Sans"/>
              <a:buChar char="▪"/>
            </a:pPr>
            <a:r>
              <a:rPr lang="es" sz="1600" dirty="0">
                <a:solidFill>
                  <a:schemeClr val="accent2"/>
                </a:solidFill>
              </a:rPr>
              <a:t>Para más información sobre los requisitos del CACFP, visite:</a:t>
            </a:r>
            <a:r>
              <a:rPr lang="en" sz="1600" b="1" dirty="0">
                <a:solidFill>
                  <a:schemeClr val="accent2"/>
                </a:solidFill>
              </a:rPr>
              <a:t> </a:t>
            </a:r>
            <a:r>
              <a:rPr lang="es" sz="1600" u="sng" dirty="0">
                <a:solidFill>
                  <a:schemeClr val="accent2"/>
                </a:solidFill>
                <a:hlinkClick r:id="rId7">
                  <a:extLst>
                    <a:ext uri="{A12FA001-AC4F-418D-AE19-62706E023703}">
                      <ahyp:hlinkClr xmlns:ahyp="http://schemas.microsoft.com/office/drawing/2018/hyperlinkcolor" val="tx"/>
                    </a:ext>
                  </a:extLst>
                </a:hlinkClick>
              </a:rPr>
              <a:t>https://portal.ct.gov/SDE/Nutrition/CACFP-Child-Care-Centers</a:t>
            </a:r>
            <a:r>
              <a:rPr lang="es" sz="1600" dirty="0">
                <a:solidFill>
                  <a:schemeClr val="accent2"/>
                </a:solidFill>
                <a:uFill>
                  <a:noFill/>
                </a:uFill>
                <a:hlinkClick r:id="rId7">
                  <a:extLst>
                    <a:ext uri="{A12FA001-AC4F-418D-AE19-62706E023703}">
                      <ahyp:hlinkClr xmlns:ahyp="http://schemas.microsoft.com/office/drawing/2018/hyperlinkcolor" val="tx"/>
                    </a:ext>
                  </a:extLst>
                </a:hlinkClick>
              </a:rPr>
              <a:t>.</a:t>
            </a:r>
            <a:r>
              <a:rPr lang="es" sz="1600" dirty="0">
                <a:solidFill>
                  <a:schemeClr val="accent2"/>
                </a:solidFill>
              </a:rPr>
              <a:t> Antes de implementar cualquier cambio en las políticas o prácticas de alimentación y nutrición de su programa, comuníquese con su representante del CACFP para asegurarse de estar cumpliendo con todas las normas y regulaciones.</a:t>
            </a:r>
            <a:endParaRPr sz="1600" dirty="0">
              <a:solidFill>
                <a:schemeClr val="accent2"/>
              </a:solidFill>
            </a:endParaRPr>
          </a:p>
        </p:txBody>
      </p:sp>
      <p:sp>
        <p:nvSpPr>
          <p:cNvPr id="278" name="Google Shape;278;p13"/>
          <p:cNvSpPr txBox="1"/>
          <p:nvPr/>
        </p:nvSpPr>
        <p:spPr>
          <a:xfrm>
            <a:off x="738000" y="5852275"/>
            <a:ext cx="10716000" cy="6771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600" b="1">
                <a:solidFill>
                  <a:srgbClr val="212121"/>
                </a:solidFill>
              </a:rPr>
              <a:t>Declaración de divulgación:</a:t>
            </a:r>
            <a:r>
              <a:rPr lang="es" sz="1600" b="1" i="1">
                <a:solidFill>
                  <a:srgbClr val="212121"/>
                </a:solidFill>
                <a:latin typeface="Calibri"/>
                <a:ea typeface="Calibri"/>
                <a:cs typeface="Calibri"/>
                <a:sym typeface="Calibri"/>
              </a:rPr>
              <a:t> </a:t>
            </a:r>
            <a:r>
              <a:rPr lang="es" sz="1600" b="1" i="1">
                <a:solidFill>
                  <a:srgbClr val="212121"/>
                </a:solidFill>
              </a:rPr>
              <a:t>La información de este módulo se basa en diversas fuentes que se mencionan arriba. Tiene el objetivo de resaltar puntos clave relevantes para este tema, pero no es exhaustiva. Para más información, consulte los recursos mencionados arriba.</a:t>
            </a:r>
            <a:endParaRPr sz="1600" b="1" i="1" dirty="0">
              <a:solidFill>
                <a:srgbClr val="21212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8218"/>
    </mc:Choice>
    <mc:Fallback xmlns="">
      <p:transition spd="slow" advTm="1821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s" sz="6000" b="0" i="0" u="none" strike="noStrike" cap="none">
                <a:solidFill>
                  <a:srgbClr val="001640"/>
                </a:solidFill>
                <a:latin typeface="Oswald"/>
                <a:ea typeface="Oswald"/>
                <a:cs typeface="Oswald"/>
                <a:sym typeface="Oswald"/>
              </a:rPr>
              <a:t>¡Gracias!</a:t>
            </a:r>
            <a:endParaRPr sz="1400" b="0" i="0" u="none" strike="noStrike" cap="none" dirty="0">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Hecho posible gracias al financiamiento de  </a:t>
            </a:r>
            <a:endParaRPr sz="2400" b="1"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 los Centros para el Control y la Prevención de Enfermedades (CDC).</a:t>
            </a:r>
            <a:endParaRPr sz="1400" b="0" i="0" u="none" strike="noStrike" cap="none" dirty="0">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dirty="0">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674"/>
    </mc:Choice>
    <mc:Fallback xmlns="">
      <p:transition spd="slow" advTm="1467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body" idx="1"/>
          </p:nvPr>
        </p:nvSpPr>
        <p:spPr>
          <a:xfrm>
            <a:off x="976371" y="254191"/>
            <a:ext cx="7425507" cy="8128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D2F"/>
              </a:buClr>
              <a:buSzPts val="5000"/>
              <a:buNone/>
            </a:pPr>
            <a:r>
              <a:rPr lang="es" dirty="0"/>
              <a:t>Casos de alimentación: Niños en edad preescolar</a:t>
            </a:r>
            <a:endParaRPr dirty="0"/>
          </a:p>
        </p:txBody>
      </p:sp>
      <p:sp>
        <p:nvSpPr>
          <p:cNvPr id="191" name="Google Shape;191;p2"/>
          <p:cNvSpPr txBox="1">
            <a:spLocks noGrp="1"/>
          </p:cNvSpPr>
          <p:nvPr>
            <p:ph type="body" idx="2"/>
          </p:nvPr>
        </p:nvSpPr>
        <p:spPr>
          <a:xfrm>
            <a:off x="1426868" y="2326151"/>
            <a:ext cx="4013588" cy="737777"/>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chemeClr val="lt1"/>
              </a:buClr>
              <a:buSzPts val="4000"/>
              <a:buNone/>
            </a:pPr>
            <a:r>
              <a:rPr lang="es" sz="4000" dirty="0">
                <a:solidFill>
                  <a:schemeClr val="lt1"/>
                </a:solidFill>
                <a:latin typeface="Calibri"/>
                <a:ea typeface="Calibri"/>
                <a:cs typeface="Calibri"/>
                <a:sym typeface="Calibri"/>
              </a:rPr>
              <a:t>Patrones de comidas</a:t>
            </a:r>
            <a:endParaRPr dirty="0">
              <a:latin typeface="Calibri"/>
              <a:ea typeface="Calibri"/>
              <a:cs typeface="Calibri"/>
              <a:sym typeface="Calibri"/>
            </a:endParaRPr>
          </a:p>
        </p:txBody>
      </p:sp>
      <p:sp>
        <p:nvSpPr>
          <p:cNvPr id="192" name="Google Shape;192;p2"/>
          <p:cNvSpPr txBox="1"/>
          <p:nvPr/>
        </p:nvSpPr>
        <p:spPr>
          <a:xfrm>
            <a:off x="6515100" y="2056753"/>
            <a:ext cx="4522304" cy="1276572"/>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s" sz="4000" b="1" i="0" u="none" strike="noStrike" cap="none" dirty="0">
                <a:solidFill>
                  <a:schemeClr val="lt1"/>
                </a:solidFill>
                <a:latin typeface="Calibri"/>
                <a:ea typeface="Calibri"/>
                <a:cs typeface="Calibri"/>
                <a:sym typeface="Calibri"/>
              </a:rPr>
              <a:t>Beneficios del servicio de comidas estilo familiar</a:t>
            </a:r>
            <a:endParaRPr sz="1400" i="0" u="none" strike="noStrike" cap="none" dirty="0">
              <a:solidFill>
                <a:srgbClr val="000000"/>
              </a:solidFill>
              <a:latin typeface="Calibri"/>
              <a:ea typeface="Calibri"/>
              <a:cs typeface="Calibri"/>
              <a:sym typeface="Calibri"/>
            </a:endParaRPr>
          </a:p>
        </p:txBody>
      </p:sp>
      <p:sp>
        <p:nvSpPr>
          <p:cNvPr id="193" name="Google Shape;193;p2"/>
          <p:cNvSpPr txBox="1"/>
          <p:nvPr/>
        </p:nvSpPr>
        <p:spPr>
          <a:xfrm>
            <a:off x="1426868" y="4323088"/>
            <a:ext cx="4013588" cy="1293136"/>
          </a:xfrm>
          <a:prstGeom prst="rect">
            <a:avLst/>
          </a:prstGeom>
          <a:noFill/>
          <a:ln>
            <a:noFill/>
          </a:ln>
        </p:spPr>
        <p:txBody>
          <a:bodyPr spcFirstLastPara="1" wrap="square" lIns="91425" tIns="45700" rIns="91425" bIns="45700" rtlCol="0" anchor="t" anchorCtr="0">
            <a:noAutofit/>
          </a:bodyPr>
          <a:lstStyle/>
          <a:p>
            <a:pPr algn="ctr">
              <a:buClr>
                <a:schemeClr val="lt1"/>
              </a:buClr>
              <a:buSzPts val="4000"/>
            </a:pPr>
            <a:r>
              <a:rPr lang="es-419" sz="4000" b="1" dirty="0">
                <a:solidFill>
                  <a:schemeClr val="lt1"/>
                </a:solidFill>
                <a:latin typeface="Calibri"/>
                <a:ea typeface="Calibri"/>
                <a:cs typeface="Calibri"/>
                <a:sym typeface="Calibri"/>
              </a:rPr>
              <a:t>Comidas</a:t>
            </a:r>
            <a:endParaRPr lang="es-419" dirty="0">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4000"/>
              <a:buFont typeface="Arial"/>
              <a:buNone/>
            </a:pPr>
            <a:r>
              <a:rPr lang="es" sz="4000" b="1" i="0" u="none" strike="noStrike" cap="none" dirty="0">
                <a:solidFill>
                  <a:schemeClr val="lt1"/>
                </a:solidFill>
                <a:latin typeface="Calibri"/>
                <a:ea typeface="Calibri"/>
                <a:cs typeface="Calibri"/>
                <a:sym typeface="Calibri"/>
              </a:rPr>
              <a:t>provistas por los padres</a:t>
            </a:r>
            <a:endParaRPr sz="1400" i="0" u="none" strike="noStrike" cap="none" dirty="0">
              <a:solidFill>
                <a:srgbClr val="000000"/>
              </a:solidFill>
              <a:latin typeface="Calibri"/>
              <a:ea typeface="Calibri"/>
              <a:cs typeface="Calibri"/>
              <a:sym typeface="Calibri"/>
            </a:endParaRPr>
          </a:p>
        </p:txBody>
      </p:sp>
      <p:sp>
        <p:nvSpPr>
          <p:cNvPr id="194" name="Google Shape;194;p2"/>
          <p:cNvSpPr txBox="1"/>
          <p:nvPr/>
        </p:nvSpPr>
        <p:spPr>
          <a:xfrm>
            <a:off x="6769458" y="4323087"/>
            <a:ext cx="4013588" cy="737777"/>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s" sz="4000" b="1" dirty="0">
                <a:solidFill>
                  <a:schemeClr val="lt1"/>
                </a:solidFill>
                <a:latin typeface="Calibri"/>
                <a:ea typeface="Calibri"/>
                <a:cs typeface="Calibri"/>
                <a:sym typeface="Calibri"/>
              </a:rPr>
              <a:t>Niños </a:t>
            </a:r>
            <a:r>
              <a:rPr lang="es" sz="4000" b="1" i="0" u="none" strike="noStrike" cap="none" dirty="0">
                <a:solidFill>
                  <a:schemeClr val="lt1"/>
                </a:solidFill>
                <a:latin typeface="Calibri"/>
                <a:ea typeface="Calibri"/>
                <a:cs typeface="Calibri"/>
                <a:sym typeface="Calibri"/>
              </a:rPr>
              <a:t>quisquillosos para comer</a:t>
            </a:r>
            <a:endParaRPr sz="1400" i="0" u="none" strike="noStrike" cap="none"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9309"/>
    </mc:Choice>
    <mc:Fallback xmlns="">
      <p:transition spd="slow" advTm="193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
          <p:cNvSpPr txBox="1">
            <a:spLocks noGrp="1"/>
          </p:cNvSpPr>
          <p:nvPr>
            <p:ph type="body" idx="1"/>
          </p:nvPr>
        </p:nvSpPr>
        <p:spPr>
          <a:xfrm>
            <a:off x="728157" y="402838"/>
            <a:ext cx="4545600" cy="7608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Patrones de comidas</a:t>
            </a:r>
            <a:endParaRPr dirty="0"/>
          </a:p>
        </p:txBody>
      </p:sp>
      <p:sp>
        <p:nvSpPr>
          <p:cNvPr id="200" name="Google Shape;200;p3"/>
          <p:cNvSpPr txBox="1">
            <a:spLocks noGrp="1"/>
          </p:cNvSpPr>
          <p:nvPr>
            <p:ph type="body" idx="3"/>
          </p:nvPr>
        </p:nvSpPr>
        <p:spPr>
          <a:xfrm>
            <a:off x="382525" y="2377075"/>
            <a:ext cx="6202200" cy="38061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dk1"/>
              </a:buClr>
              <a:buSzPts val="3200"/>
              <a:buNone/>
            </a:pPr>
            <a:r>
              <a:rPr lang="es" sz="2300" dirty="0">
                <a:solidFill>
                  <a:srgbClr val="000000"/>
                </a:solidFill>
              </a:rPr>
              <a:t>Si su tarea es servir (preparar o planificar) alimentos a niños bajo su cuidado, ya sea que usted pertenezca o no al Programa de Alimentos para el Cuidado de Niños y Adultos (CACFP) financiado por el USDA, existen regulaciones de habilitación estatales que exigen que usted siga los patrones de comidas del CACFP para la alimentación de niños en edad preescolar.</a:t>
            </a:r>
            <a:endParaRPr sz="2300" dirty="0">
              <a:solidFill>
                <a:srgbClr val="000000"/>
              </a:solidFill>
            </a:endParaRPr>
          </a:p>
          <a:p>
            <a:pPr marL="0" lvl="0" indent="0" algn="l" rtl="0">
              <a:lnSpc>
                <a:spcPct val="100000"/>
              </a:lnSpc>
              <a:spcBef>
                <a:spcPts val="427"/>
              </a:spcBef>
              <a:spcAft>
                <a:spcPts val="0"/>
              </a:spcAft>
              <a:buClr>
                <a:schemeClr val="dk1"/>
              </a:buClr>
              <a:buSzPts val="2133"/>
              <a:buNone/>
            </a:pPr>
            <a:endParaRPr sz="2300" b="1" dirty="0"/>
          </a:p>
        </p:txBody>
      </p:sp>
      <p:pic>
        <p:nvPicPr>
          <p:cNvPr id="201" name="Google Shape;201;p3" descr="A picture containing person, child, indoor&#10;&#10;Description automatically generated"/>
          <p:cNvPicPr preferRelativeResize="0">
            <a:picLocks noGrp="1"/>
          </p:cNvPicPr>
          <p:nvPr>
            <p:ph type="pic" idx="4"/>
          </p:nvPr>
        </p:nvPicPr>
        <p:blipFill rotWithShape="1">
          <a:blip r:embed="rId3">
            <a:alphaModFix/>
          </a:blip>
          <a:srcRect l="14057" r="14056"/>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50288"/>
    </mc:Choice>
    <mc:Fallback xmlns="">
      <p:transition spd="slow" advTm="502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txBox="1">
            <a:spLocks noGrp="1"/>
          </p:cNvSpPr>
          <p:nvPr>
            <p:ph type="body" idx="1"/>
          </p:nvPr>
        </p:nvSpPr>
        <p:spPr>
          <a:xfrm>
            <a:off x="1378054" y="4061736"/>
            <a:ext cx="3930677"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dirty="0"/>
              <a:t>Patrones de comidas para Desayuno</a:t>
            </a:r>
            <a:endParaRPr dirty="0"/>
          </a:p>
        </p:txBody>
      </p:sp>
      <p:sp>
        <p:nvSpPr>
          <p:cNvPr id="207" name="Google Shape;207;p4"/>
          <p:cNvSpPr txBox="1">
            <a:spLocks noGrp="1"/>
          </p:cNvSpPr>
          <p:nvPr>
            <p:ph type="body" idx="2"/>
          </p:nvPr>
        </p:nvSpPr>
        <p:spPr>
          <a:xfrm>
            <a:off x="5869025" y="729575"/>
            <a:ext cx="5804100" cy="5026200"/>
          </a:xfrm>
          <a:prstGeom prst="rect">
            <a:avLst/>
          </a:prstGeom>
          <a:noFill/>
          <a:ln>
            <a:noFill/>
          </a:ln>
        </p:spPr>
        <p:txBody>
          <a:bodyPr spcFirstLastPara="1" wrap="square" lIns="91425" tIns="45700" rIns="91425" bIns="45700" rtlCol="0" anchor="t" anchorCtr="0">
            <a:noAutofit/>
          </a:bodyPr>
          <a:lstStyle/>
          <a:p>
            <a:pPr marL="228611" lvl="0" indent="0" algn="l" rtl="0">
              <a:lnSpc>
                <a:spcPct val="100000"/>
              </a:lnSpc>
              <a:spcBef>
                <a:spcPts val="0"/>
              </a:spcBef>
              <a:spcAft>
                <a:spcPts val="0"/>
              </a:spcAft>
              <a:buSzPts val="2400"/>
              <a:buNone/>
            </a:pPr>
            <a:r>
              <a:rPr lang="es" sz="2800">
                <a:solidFill>
                  <a:srgbClr val="000000"/>
                </a:solidFill>
              </a:rPr>
              <a:t>Cada desayuno debe contener 3 componentes: </a:t>
            </a:r>
            <a:endParaRPr sz="2800" dirty="0">
              <a:solidFill>
                <a:srgbClr val="000000"/>
              </a:solidFill>
            </a:endParaRPr>
          </a:p>
          <a:p>
            <a:pPr marL="228611" lvl="0" indent="0" algn="l" rtl="0">
              <a:lnSpc>
                <a:spcPct val="100000"/>
              </a:lnSpc>
              <a:spcBef>
                <a:spcPts val="0"/>
              </a:spcBef>
              <a:spcAft>
                <a:spcPts val="0"/>
              </a:spcAft>
              <a:buSzPts val="2400"/>
              <a:buNone/>
            </a:pPr>
            <a:endParaRPr sz="1200" dirty="0">
              <a:solidFill>
                <a:schemeClr val="dk1"/>
              </a:solidFill>
            </a:endParaRPr>
          </a:p>
          <a:p>
            <a:pPr marL="228611" lvl="0" indent="-203211" algn="l" rtl="0">
              <a:lnSpc>
                <a:spcPct val="100000"/>
              </a:lnSpc>
              <a:spcBef>
                <a:spcPts val="0"/>
              </a:spcBef>
              <a:spcAft>
                <a:spcPts val="0"/>
              </a:spcAft>
              <a:buClr>
                <a:srgbClr val="BE2D2D"/>
              </a:buClr>
              <a:buSzPts val="2400"/>
              <a:buFont typeface="Noto Sans"/>
              <a:buChar char="▪"/>
            </a:pPr>
            <a:r>
              <a:rPr lang="es"/>
              <a:t>¾ de taza de leche no saborizada</a:t>
            </a:r>
            <a:endParaRPr dirty="0"/>
          </a:p>
          <a:p>
            <a:pPr marL="495325" lvl="1" indent="-182063" algn="l" rtl="0">
              <a:lnSpc>
                <a:spcPct val="100000"/>
              </a:lnSpc>
              <a:spcBef>
                <a:spcPts val="512"/>
              </a:spcBef>
              <a:spcAft>
                <a:spcPts val="0"/>
              </a:spcAft>
              <a:buClr>
                <a:srgbClr val="000000"/>
              </a:buClr>
              <a:buSzPts val="2000"/>
              <a:buChar char="▪"/>
            </a:pPr>
            <a:r>
              <a:rPr lang="es" sz="2000">
                <a:solidFill>
                  <a:srgbClr val="000000"/>
                </a:solidFill>
              </a:rPr>
              <a:t>Leche baja en grasa (1%) o descremada</a:t>
            </a:r>
            <a:endParaRPr sz="2000" dirty="0">
              <a:solidFill>
                <a:srgbClr val="000000"/>
              </a:solidFill>
            </a:endParaRPr>
          </a:p>
          <a:p>
            <a:pPr marL="495325" lvl="1" indent="-182064" algn="l" rtl="0">
              <a:lnSpc>
                <a:spcPct val="100000"/>
              </a:lnSpc>
              <a:spcBef>
                <a:spcPts val="512"/>
              </a:spcBef>
              <a:spcAft>
                <a:spcPts val="0"/>
              </a:spcAft>
              <a:buClr>
                <a:srgbClr val="000000"/>
              </a:buClr>
              <a:buSzPts val="2000"/>
              <a:buChar char="▪"/>
            </a:pPr>
            <a:r>
              <a:rPr lang="es" sz="2000">
                <a:solidFill>
                  <a:srgbClr val="000000"/>
                </a:solidFill>
              </a:rPr>
              <a:t>Se permite el uso de Lactaid bajo en grasas para niños con intolerancia a la lactosa.</a:t>
            </a:r>
            <a:endParaRPr sz="2000" dirty="0">
              <a:solidFill>
                <a:srgbClr val="000000"/>
              </a:solidFill>
            </a:endParaRPr>
          </a:p>
          <a:p>
            <a:pPr marL="228611" lvl="0" indent="-203211" algn="l" rtl="0">
              <a:lnSpc>
                <a:spcPct val="100000"/>
              </a:lnSpc>
              <a:spcBef>
                <a:spcPts val="1712"/>
              </a:spcBef>
              <a:spcAft>
                <a:spcPts val="0"/>
              </a:spcAft>
              <a:buClr>
                <a:srgbClr val="BE2D2D"/>
              </a:buClr>
              <a:buSzPts val="2400"/>
              <a:buFont typeface="Noto Sans"/>
              <a:buChar char="▪"/>
            </a:pPr>
            <a:r>
              <a:rPr lang="es"/>
              <a:t> ½ porción de frutas, vegetales o caldo </a:t>
            </a:r>
            <a:endParaRPr sz="2000" dirty="0"/>
          </a:p>
          <a:p>
            <a:pPr marL="495325" lvl="1" indent="-165109" algn="l" rtl="0">
              <a:lnSpc>
                <a:spcPct val="100000"/>
              </a:lnSpc>
              <a:spcBef>
                <a:spcPts val="512"/>
              </a:spcBef>
              <a:spcAft>
                <a:spcPts val="0"/>
              </a:spcAft>
              <a:buClr>
                <a:srgbClr val="000000"/>
              </a:buClr>
              <a:buSzPts val="2000"/>
              <a:buChar char="▪"/>
            </a:pPr>
            <a:r>
              <a:rPr lang="es" sz="2000">
                <a:solidFill>
                  <a:srgbClr val="000000"/>
                </a:solidFill>
              </a:rPr>
              <a:t>Drenar la fruta enlatada antes de servirla.</a:t>
            </a:r>
            <a:endParaRPr sz="1733" dirty="0">
              <a:solidFill>
                <a:srgbClr val="000000"/>
              </a:solidFill>
            </a:endParaRPr>
          </a:p>
          <a:p>
            <a:pPr marL="228611" lvl="0" indent="-203211" algn="l" rtl="0">
              <a:lnSpc>
                <a:spcPct val="100000"/>
              </a:lnSpc>
              <a:spcBef>
                <a:spcPts val="1712"/>
              </a:spcBef>
              <a:spcAft>
                <a:spcPts val="0"/>
              </a:spcAft>
              <a:buClr>
                <a:srgbClr val="BE2D2D"/>
              </a:buClr>
              <a:buSzPts val="2400"/>
              <a:buFont typeface="Noto Sans"/>
              <a:buChar char="▪"/>
            </a:pPr>
            <a:r>
              <a:rPr lang="es"/>
              <a:t>½ onza de granos</a:t>
            </a:r>
            <a:endParaRPr sz="2000" dirty="0"/>
          </a:p>
          <a:p>
            <a:pPr marL="495325" lvl="1" indent="-165108" algn="l" rtl="0">
              <a:lnSpc>
                <a:spcPct val="100000"/>
              </a:lnSpc>
              <a:spcBef>
                <a:spcPts val="512"/>
              </a:spcBef>
              <a:spcAft>
                <a:spcPts val="0"/>
              </a:spcAft>
              <a:buClr>
                <a:srgbClr val="000000"/>
              </a:buClr>
              <a:buSzPts val="2000"/>
              <a:buChar char="▪"/>
            </a:pPr>
            <a:r>
              <a:rPr lang="es" sz="2000">
                <a:solidFill>
                  <a:srgbClr val="000000"/>
                </a:solidFill>
              </a:rPr>
              <a:t>Usar preferentemente sólo granos enteros o alimentos ricos en granos.</a:t>
            </a:r>
            <a:endParaRPr sz="1733" dirty="0">
              <a:solidFill>
                <a:srgbClr val="000000"/>
              </a:solidFill>
            </a:endParaRPr>
          </a:p>
          <a:p>
            <a:pPr marL="495325" lvl="1" indent="-165109" algn="l" rtl="0">
              <a:lnSpc>
                <a:spcPct val="100000"/>
              </a:lnSpc>
              <a:spcBef>
                <a:spcPts val="512"/>
              </a:spcBef>
              <a:spcAft>
                <a:spcPts val="0"/>
              </a:spcAft>
              <a:buClr>
                <a:srgbClr val="000000"/>
              </a:buClr>
              <a:buSzPts val="2000"/>
              <a:buChar char="▪"/>
            </a:pPr>
            <a:r>
              <a:rPr lang="es" sz="2000">
                <a:solidFill>
                  <a:srgbClr val="000000"/>
                </a:solidFill>
              </a:rPr>
              <a:t>Puede sustituirse 1 onza de proteína por granos hasta 3 veces por semana.</a:t>
            </a:r>
            <a:endParaRPr sz="1733" dirty="0">
              <a:solidFill>
                <a:srgbClr val="000000"/>
              </a:solidFill>
            </a:endParaRPr>
          </a:p>
          <a:p>
            <a:pPr marL="495325" lvl="1" indent="-38109" algn="l" rtl="0">
              <a:lnSpc>
                <a:spcPct val="100000"/>
              </a:lnSpc>
              <a:spcBef>
                <a:spcPts val="512"/>
              </a:spcBef>
              <a:spcAft>
                <a:spcPts val="0"/>
              </a:spcAft>
              <a:buClr>
                <a:schemeClr val="dk1"/>
              </a:buClr>
              <a:buSzPts val="2400"/>
              <a:buNone/>
            </a:pPr>
            <a:endParaRPr sz="1900" dirty="0"/>
          </a:p>
        </p:txBody>
      </p:sp>
      <p:pic>
        <p:nvPicPr>
          <p:cNvPr id="208" name="Google Shape;208;p4" descr="A picture containing person, outdoor, young&#10;&#10;Description automatically generated"/>
          <p:cNvPicPr preferRelativeResize="0"/>
          <p:nvPr/>
        </p:nvPicPr>
        <p:blipFill rotWithShape="1">
          <a:blip r:embed="rId3">
            <a:alphaModFix/>
          </a:blip>
          <a:srcRect/>
          <a:stretch/>
        </p:blipFill>
        <p:spPr>
          <a:xfrm>
            <a:off x="1378054" y="847063"/>
            <a:ext cx="4142884" cy="27608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57075"/>
    </mc:Choice>
    <mc:Fallback xmlns="">
      <p:transition spd="slow" advTm="570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
          <p:cNvSpPr txBox="1">
            <a:spLocks noGrp="1"/>
          </p:cNvSpPr>
          <p:nvPr>
            <p:ph type="body" idx="1"/>
          </p:nvPr>
        </p:nvSpPr>
        <p:spPr>
          <a:xfrm>
            <a:off x="4130661" y="784088"/>
            <a:ext cx="3930677" cy="851452"/>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rgbClr val="000000"/>
              </a:buClr>
              <a:buSzPts val="5000"/>
              <a:buNone/>
            </a:pPr>
            <a:r>
              <a:rPr lang="es"/>
              <a:t>Almuerzo</a:t>
            </a:r>
            <a:endParaRPr dirty="0"/>
          </a:p>
        </p:txBody>
      </p:sp>
      <p:sp>
        <p:nvSpPr>
          <p:cNvPr id="214" name="Google Shape;214;p5"/>
          <p:cNvSpPr txBox="1">
            <a:spLocks noGrp="1"/>
          </p:cNvSpPr>
          <p:nvPr>
            <p:ph type="body" idx="2"/>
          </p:nvPr>
        </p:nvSpPr>
        <p:spPr>
          <a:xfrm>
            <a:off x="1175675" y="1569900"/>
            <a:ext cx="5563200" cy="51681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SzPts val="2400"/>
              <a:buNone/>
            </a:pPr>
            <a:r>
              <a:rPr lang="es">
                <a:solidFill>
                  <a:srgbClr val="000000"/>
                </a:solidFill>
              </a:rPr>
              <a:t>El almuerzo debe incluir 5 componentes:</a:t>
            </a:r>
            <a:endParaRPr dirty="0">
              <a:solidFill>
                <a:srgbClr val="000000"/>
              </a:solidFill>
            </a:endParaRPr>
          </a:p>
          <a:p>
            <a:pPr marL="0" lvl="0" indent="0" algn="l" rtl="0">
              <a:lnSpc>
                <a:spcPct val="100000"/>
              </a:lnSpc>
              <a:spcBef>
                <a:spcPts val="0"/>
              </a:spcBef>
              <a:spcAft>
                <a:spcPts val="0"/>
              </a:spcAft>
              <a:buSzPts val="2400"/>
              <a:buNone/>
            </a:pPr>
            <a:endParaRPr sz="700" dirty="0">
              <a:solidFill>
                <a:schemeClr val="dk1"/>
              </a:solidFill>
            </a:endParaRPr>
          </a:p>
          <a:p>
            <a:pPr marL="228611" lvl="0" indent="-222261" algn="l" rtl="0">
              <a:lnSpc>
                <a:spcPct val="100000"/>
              </a:lnSpc>
              <a:spcBef>
                <a:spcPts val="0"/>
              </a:spcBef>
              <a:spcAft>
                <a:spcPts val="0"/>
              </a:spcAft>
              <a:buClr>
                <a:srgbClr val="BE2D2D"/>
              </a:buClr>
              <a:buSzPts val="2300"/>
              <a:buFont typeface="Noto Sans"/>
              <a:buChar char="▪"/>
            </a:pPr>
            <a:r>
              <a:rPr lang="es" sz="2300"/>
              <a:t>¾ de taza de leche no saborizada</a:t>
            </a:r>
            <a:endParaRPr sz="2300" dirty="0"/>
          </a:p>
          <a:p>
            <a:pPr marL="914400" lvl="1" indent="-374650" algn="l" rtl="0">
              <a:lnSpc>
                <a:spcPct val="100000"/>
              </a:lnSpc>
              <a:spcBef>
                <a:spcPts val="0"/>
              </a:spcBef>
              <a:spcAft>
                <a:spcPts val="0"/>
              </a:spcAft>
              <a:buClr>
                <a:srgbClr val="000000"/>
              </a:buClr>
              <a:buSzPts val="2300"/>
              <a:buFont typeface="Noto Sans"/>
              <a:buChar char="▪"/>
            </a:pPr>
            <a:r>
              <a:rPr lang="es" sz="1900" b="0">
                <a:solidFill>
                  <a:srgbClr val="000000"/>
                </a:solidFill>
              </a:rPr>
              <a:t>Leche baja en grasa (1%) o descremada </a:t>
            </a:r>
            <a:r>
              <a:rPr lang="es" sz="1900">
                <a:solidFill>
                  <a:srgbClr val="000000"/>
                </a:solidFill>
              </a:rPr>
              <a:t>únicamente</a:t>
            </a:r>
            <a:endParaRPr sz="1900" dirty="0">
              <a:solidFill>
                <a:srgbClr val="000000"/>
              </a:solidFill>
            </a:endParaRPr>
          </a:p>
          <a:p>
            <a:pPr marL="914400" lvl="1" indent="-374650" algn="l" rtl="0">
              <a:lnSpc>
                <a:spcPct val="100000"/>
              </a:lnSpc>
              <a:spcBef>
                <a:spcPts val="0"/>
              </a:spcBef>
              <a:spcAft>
                <a:spcPts val="0"/>
              </a:spcAft>
              <a:buClr>
                <a:srgbClr val="000000"/>
              </a:buClr>
              <a:buSzPts val="2300"/>
              <a:buFont typeface="Noto Sans"/>
              <a:buChar char="▪"/>
            </a:pPr>
            <a:r>
              <a:rPr lang="es" sz="1900">
                <a:solidFill>
                  <a:srgbClr val="000000"/>
                </a:solidFill>
              </a:rPr>
              <a:t>Se permite el uso de Lactaid bajo en grasas para niños con intolerancia a la lactosa.</a:t>
            </a:r>
            <a:endParaRPr sz="1900" dirty="0">
              <a:solidFill>
                <a:srgbClr val="000000"/>
              </a:solidFill>
            </a:endParaRPr>
          </a:p>
          <a:p>
            <a:pPr marL="0" lvl="0" indent="0" algn="l" rtl="0">
              <a:lnSpc>
                <a:spcPct val="100000"/>
              </a:lnSpc>
              <a:spcBef>
                <a:spcPts val="0"/>
              </a:spcBef>
              <a:spcAft>
                <a:spcPts val="0"/>
              </a:spcAft>
              <a:buNone/>
            </a:pPr>
            <a:endParaRPr sz="1200" dirty="0"/>
          </a:p>
          <a:p>
            <a:pPr marL="228611" lvl="0" indent="-222261" algn="l" rtl="0">
              <a:lnSpc>
                <a:spcPct val="100000"/>
              </a:lnSpc>
              <a:spcBef>
                <a:spcPts val="0"/>
              </a:spcBef>
              <a:spcAft>
                <a:spcPts val="0"/>
              </a:spcAft>
              <a:buClr>
                <a:srgbClr val="BE2D2D"/>
              </a:buClr>
              <a:buSzPts val="2300"/>
              <a:buFont typeface="Noto Sans"/>
              <a:buChar char="▪"/>
            </a:pPr>
            <a:r>
              <a:rPr lang="es" sz="2300"/>
              <a:t>1½ onza de carne o sustituto de carne</a:t>
            </a:r>
            <a:endParaRPr sz="2300" dirty="0"/>
          </a:p>
          <a:p>
            <a:pPr marL="457200" lvl="0" indent="0" algn="l" rtl="0">
              <a:lnSpc>
                <a:spcPct val="100000"/>
              </a:lnSpc>
              <a:spcBef>
                <a:spcPts val="0"/>
              </a:spcBef>
              <a:spcAft>
                <a:spcPts val="0"/>
              </a:spcAft>
              <a:buNone/>
            </a:pPr>
            <a:endParaRPr sz="1200" dirty="0"/>
          </a:p>
          <a:p>
            <a:pPr marL="228611" lvl="0" indent="-222261" algn="l" rtl="0">
              <a:lnSpc>
                <a:spcPct val="100000"/>
              </a:lnSpc>
              <a:spcBef>
                <a:spcPts val="0"/>
              </a:spcBef>
              <a:spcAft>
                <a:spcPts val="0"/>
              </a:spcAft>
              <a:buClr>
                <a:srgbClr val="BE2D2D"/>
              </a:buClr>
              <a:buSzPts val="2300"/>
              <a:buFont typeface="Noto Sans"/>
              <a:buChar char="▪"/>
            </a:pPr>
            <a:r>
              <a:rPr lang="es" sz="2300"/>
              <a:t>¼ de taza de vegetales</a:t>
            </a:r>
            <a:endParaRPr sz="2300" dirty="0"/>
          </a:p>
          <a:p>
            <a:pPr marL="457200" lvl="0" indent="0" algn="l" rtl="0">
              <a:lnSpc>
                <a:spcPct val="100000"/>
              </a:lnSpc>
              <a:spcBef>
                <a:spcPts val="0"/>
              </a:spcBef>
              <a:spcAft>
                <a:spcPts val="0"/>
              </a:spcAft>
              <a:buNone/>
            </a:pPr>
            <a:endParaRPr sz="1200" dirty="0"/>
          </a:p>
          <a:p>
            <a:pPr marL="228611" lvl="0" indent="-222261" algn="l" rtl="0">
              <a:lnSpc>
                <a:spcPct val="100000"/>
              </a:lnSpc>
              <a:spcBef>
                <a:spcPts val="0"/>
              </a:spcBef>
              <a:spcAft>
                <a:spcPts val="0"/>
              </a:spcAft>
              <a:buClr>
                <a:srgbClr val="BE2D2D"/>
              </a:buClr>
              <a:buSzPts val="2300"/>
              <a:buFont typeface="Noto Sans"/>
              <a:buChar char="▪"/>
            </a:pPr>
            <a:r>
              <a:rPr lang="es" sz="2300"/>
              <a:t>¼ de taza de frutas o ½ taza de vegetales y nada de frutas</a:t>
            </a:r>
            <a:endParaRPr sz="2300" dirty="0"/>
          </a:p>
          <a:p>
            <a:pPr marL="457200" lvl="0" indent="0" algn="l" rtl="0">
              <a:lnSpc>
                <a:spcPct val="100000"/>
              </a:lnSpc>
              <a:spcBef>
                <a:spcPts val="0"/>
              </a:spcBef>
              <a:spcAft>
                <a:spcPts val="0"/>
              </a:spcAft>
              <a:buNone/>
            </a:pPr>
            <a:endParaRPr sz="1200" dirty="0"/>
          </a:p>
          <a:p>
            <a:pPr marL="228611" lvl="0" indent="-222261" algn="l" rtl="0">
              <a:lnSpc>
                <a:spcPct val="100000"/>
              </a:lnSpc>
              <a:spcBef>
                <a:spcPts val="0"/>
              </a:spcBef>
              <a:spcAft>
                <a:spcPts val="0"/>
              </a:spcAft>
              <a:buClr>
                <a:srgbClr val="BE2D2D"/>
              </a:buClr>
              <a:buSzPts val="2300"/>
              <a:buFont typeface="Noto Sans"/>
              <a:buChar char="▪"/>
            </a:pPr>
            <a:r>
              <a:rPr lang="es" sz="2300"/>
              <a:t>½ onza de granos</a:t>
            </a:r>
            <a:endParaRPr sz="2300" dirty="0"/>
          </a:p>
          <a:p>
            <a:pPr marL="914400" lvl="1" indent="-374650" algn="l" rtl="0">
              <a:lnSpc>
                <a:spcPct val="100000"/>
              </a:lnSpc>
              <a:spcBef>
                <a:spcPts val="0"/>
              </a:spcBef>
              <a:spcAft>
                <a:spcPts val="0"/>
              </a:spcAft>
              <a:buClr>
                <a:srgbClr val="000000"/>
              </a:buClr>
              <a:buSzPts val="2300"/>
              <a:buFont typeface="Noto Sans"/>
              <a:buChar char="▪"/>
            </a:pPr>
            <a:r>
              <a:rPr lang="es" sz="1933">
                <a:solidFill>
                  <a:srgbClr val="000000"/>
                </a:solidFill>
              </a:rPr>
              <a:t>Usar preferentemente sólo granos enteros o alimentos ricos en granos.</a:t>
            </a:r>
            <a:endParaRPr sz="1933" dirty="0">
              <a:solidFill>
                <a:srgbClr val="000000"/>
              </a:solidFill>
            </a:endParaRPr>
          </a:p>
          <a:p>
            <a:pPr marL="228611" lvl="0" indent="-76211" algn="l" rtl="0">
              <a:lnSpc>
                <a:spcPct val="100000"/>
              </a:lnSpc>
              <a:spcBef>
                <a:spcPts val="1712"/>
              </a:spcBef>
              <a:spcAft>
                <a:spcPts val="0"/>
              </a:spcAft>
              <a:buClr>
                <a:srgbClr val="BE2D2D"/>
              </a:buClr>
              <a:buSzPts val="2400"/>
              <a:buFont typeface="Noto Sans"/>
              <a:buNone/>
            </a:pPr>
            <a:endParaRPr dirty="0"/>
          </a:p>
        </p:txBody>
      </p:sp>
      <p:pic>
        <p:nvPicPr>
          <p:cNvPr id="215" name="Google Shape;215;p5" descr="A picture containing table, wooden, vegetable, wood&#10;&#10;Description automatically generated"/>
          <p:cNvPicPr preferRelativeResize="0"/>
          <p:nvPr/>
        </p:nvPicPr>
        <p:blipFill rotWithShape="1">
          <a:blip r:embed="rId3">
            <a:alphaModFix/>
          </a:blip>
          <a:srcRect/>
          <a:stretch/>
        </p:blipFill>
        <p:spPr>
          <a:xfrm>
            <a:off x="6738754" y="2005495"/>
            <a:ext cx="5121629" cy="34163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4036"/>
    </mc:Choice>
    <mc:Fallback xmlns="">
      <p:transition spd="slow" advTm="240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4000"/>
              <a:buNone/>
            </a:pPr>
            <a:r>
              <a:rPr lang="es" sz="5000"/>
              <a:t>Bocadillo:</a:t>
            </a:r>
            <a:endParaRPr sz="5000" dirty="0"/>
          </a:p>
          <a:p>
            <a:pPr marL="0" lvl="0" indent="0" algn="l" rtl="0">
              <a:lnSpc>
                <a:spcPct val="100000"/>
              </a:lnSpc>
              <a:spcBef>
                <a:spcPts val="800"/>
              </a:spcBef>
              <a:spcAft>
                <a:spcPts val="0"/>
              </a:spcAft>
              <a:buClr>
                <a:schemeClr val="lt1"/>
              </a:buClr>
              <a:buSzPts val="4000"/>
              <a:buNone/>
            </a:pPr>
            <a:r>
              <a:rPr lang="es" sz="5000"/>
              <a:t>AM o PM</a:t>
            </a:r>
            <a:endParaRPr sz="5000" dirty="0"/>
          </a:p>
        </p:txBody>
      </p:sp>
      <p:sp>
        <p:nvSpPr>
          <p:cNvPr id="221" name="Google Shape;221;p6"/>
          <p:cNvSpPr txBox="1">
            <a:spLocks noGrp="1"/>
          </p:cNvSpPr>
          <p:nvPr>
            <p:ph type="body" idx="2"/>
          </p:nvPr>
        </p:nvSpPr>
        <p:spPr>
          <a:xfrm>
            <a:off x="4842362" y="177249"/>
            <a:ext cx="5804452" cy="1113183"/>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SzPts val="3200"/>
              <a:buNone/>
            </a:pPr>
            <a:r>
              <a:rPr lang="es" sz="3200" dirty="0"/>
              <a:t>Para bocadillos, puede elegir cualquiera de los 2 grupos de alimentos:</a:t>
            </a:r>
            <a:endParaRPr dirty="0"/>
          </a:p>
        </p:txBody>
      </p:sp>
      <p:sp>
        <p:nvSpPr>
          <p:cNvPr id="222" name="Google Shape;222;p6"/>
          <p:cNvSpPr/>
          <p:nvPr/>
        </p:nvSpPr>
        <p:spPr>
          <a:xfrm>
            <a:off x="5681176" y="1865242"/>
            <a:ext cx="4427768" cy="785744"/>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3" name="Google Shape;223;p6"/>
          <p:cNvSpPr/>
          <p:nvPr/>
        </p:nvSpPr>
        <p:spPr>
          <a:xfrm>
            <a:off x="5681176" y="2832924"/>
            <a:ext cx="4427768" cy="785744"/>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4" name="Google Shape;224;p6"/>
          <p:cNvSpPr txBox="1"/>
          <p:nvPr/>
        </p:nvSpPr>
        <p:spPr>
          <a:xfrm>
            <a:off x="5681225" y="3071735"/>
            <a:ext cx="4427700" cy="3081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65714"/>
              </a:lnSpc>
              <a:spcBef>
                <a:spcPts val="560"/>
              </a:spcBef>
              <a:spcAft>
                <a:spcPts val="0"/>
              </a:spcAft>
              <a:buClr>
                <a:schemeClr val="lt1"/>
              </a:buClr>
              <a:buSzPts val="2800"/>
              <a:buFont typeface="Arial"/>
              <a:buNone/>
            </a:pPr>
            <a:r>
              <a:rPr lang="es" sz="2800" b="1" i="0" u="none" strike="noStrike" cap="none">
                <a:solidFill>
                  <a:schemeClr val="lt1"/>
                </a:solidFill>
                <a:latin typeface="Calibri"/>
                <a:ea typeface="Calibri"/>
                <a:cs typeface="Calibri"/>
                <a:sym typeface="Calibri"/>
              </a:rPr>
              <a:t>½ onza de proteínas</a:t>
            </a:r>
            <a:endParaRPr sz="1400" b="0" i="0" u="none" strike="noStrike" cap="none" dirty="0">
              <a:solidFill>
                <a:srgbClr val="000000"/>
              </a:solidFill>
              <a:latin typeface="Arial"/>
              <a:ea typeface="Arial"/>
              <a:cs typeface="Arial"/>
              <a:sym typeface="Arial"/>
            </a:endParaRPr>
          </a:p>
        </p:txBody>
      </p:sp>
      <p:sp>
        <p:nvSpPr>
          <p:cNvPr id="225" name="Google Shape;225;p6"/>
          <p:cNvSpPr/>
          <p:nvPr/>
        </p:nvSpPr>
        <p:spPr>
          <a:xfrm>
            <a:off x="5681175" y="3800606"/>
            <a:ext cx="4427768" cy="785744"/>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6" name="Google Shape;226;p6"/>
          <p:cNvSpPr/>
          <p:nvPr/>
        </p:nvSpPr>
        <p:spPr>
          <a:xfrm>
            <a:off x="5681175" y="5784284"/>
            <a:ext cx="4427768" cy="785744"/>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7" name="Google Shape;227;p6"/>
          <p:cNvSpPr/>
          <p:nvPr/>
        </p:nvSpPr>
        <p:spPr>
          <a:xfrm>
            <a:off x="5681175" y="4816602"/>
            <a:ext cx="4427768" cy="785744"/>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8" name="Google Shape;228;p6"/>
          <p:cNvSpPr txBox="1"/>
          <p:nvPr/>
        </p:nvSpPr>
        <p:spPr>
          <a:xfrm>
            <a:off x="5681225" y="4039425"/>
            <a:ext cx="4427700" cy="3081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65714"/>
              </a:lnSpc>
              <a:spcBef>
                <a:spcPts val="560"/>
              </a:spcBef>
              <a:spcAft>
                <a:spcPts val="0"/>
              </a:spcAft>
              <a:buClr>
                <a:schemeClr val="lt1"/>
              </a:buClr>
              <a:buSzPts val="2800"/>
              <a:buFont typeface="Arial"/>
              <a:buNone/>
            </a:pPr>
            <a:r>
              <a:rPr lang="es" sz="2800" b="1" i="0" u="none" strike="noStrike" cap="none">
                <a:solidFill>
                  <a:schemeClr val="lt1"/>
                </a:solidFill>
                <a:latin typeface="Calibri"/>
                <a:ea typeface="Calibri"/>
                <a:cs typeface="Calibri"/>
                <a:sym typeface="Calibri"/>
              </a:rPr>
              <a:t>½ onza de </a:t>
            </a:r>
            <a:r>
              <a:rPr lang="es" sz="2800" b="1">
                <a:solidFill>
                  <a:schemeClr val="lt1"/>
                </a:solidFill>
                <a:latin typeface="Calibri"/>
                <a:ea typeface="Calibri"/>
                <a:cs typeface="Calibri"/>
                <a:sym typeface="Calibri"/>
              </a:rPr>
              <a:t>granos</a:t>
            </a:r>
            <a:endParaRPr sz="1400" b="0" i="0" u="none" strike="noStrike" cap="none" dirty="0">
              <a:solidFill>
                <a:srgbClr val="000000"/>
              </a:solidFill>
              <a:latin typeface="Arial"/>
              <a:ea typeface="Arial"/>
              <a:cs typeface="Arial"/>
              <a:sym typeface="Arial"/>
            </a:endParaRPr>
          </a:p>
        </p:txBody>
      </p:sp>
      <p:sp>
        <p:nvSpPr>
          <p:cNvPr id="229" name="Google Shape;229;p6"/>
          <p:cNvSpPr txBox="1"/>
          <p:nvPr/>
        </p:nvSpPr>
        <p:spPr>
          <a:xfrm>
            <a:off x="5681225" y="5055423"/>
            <a:ext cx="4427700" cy="3081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65714"/>
              </a:lnSpc>
              <a:spcBef>
                <a:spcPts val="560"/>
              </a:spcBef>
              <a:spcAft>
                <a:spcPts val="0"/>
              </a:spcAft>
              <a:buClr>
                <a:schemeClr val="lt1"/>
              </a:buClr>
              <a:buSzPts val="2800"/>
              <a:buFont typeface="Arial"/>
              <a:buNone/>
            </a:pPr>
            <a:r>
              <a:rPr lang="es" sz="2800" b="1" i="0" u="none" strike="noStrike" cap="none">
                <a:solidFill>
                  <a:schemeClr val="lt1"/>
                </a:solidFill>
                <a:latin typeface="Calibri"/>
                <a:ea typeface="Calibri"/>
                <a:cs typeface="Calibri"/>
                <a:sym typeface="Calibri"/>
              </a:rPr>
              <a:t>½ onza de </a:t>
            </a:r>
            <a:r>
              <a:rPr lang="es" sz="2800" b="1">
                <a:solidFill>
                  <a:schemeClr val="lt1"/>
                </a:solidFill>
                <a:latin typeface="Calibri"/>
                <a:ea typeface="Calibri"/>
                <a:cs typeface="Calibri"/>
                <a:sym typeface="Calibri"/>
              </a:rPr>
              <a:t>frutas</a:t>
            </a:r>
            <a:endParaRPr sz="1400" b="0" i="0" u="none" strike="noStrike" cap="none" dirty="0">
              <a:solidFill>
                <a:srgbClr val="000000"/>
              </a:solidFill>
              <a:latin typeface="Arial"/>
              <a:ea typeface="Arial"/>
              <a:cs typeface="Arial"/>
              <a:sym typeface="Arial"/>
            </a:endParaRPr>
          </a:p>
        </p:txBody>
      </p:sp>
      <p:sp>
        <p:nvSpPr>
          <p:cNvPr id="230" name="Google Shape;230;p6"/>
          <p:cNvSpPr txBox="1"/>
          <p:nvPr/>
        </p:nvSpPr>
        <p:spPr>
          <a:xfrm>
            <a:off x="5681225" y="6023098"/>
            <a:ext cx="4427700" cy="3081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65714"/>
              </a:lnSpc>
              <a:spcBef>
                <a:spcPts val="560"/>
              </a:spcBef>
              <a:spcAft>
                <a:spcPts val="0"/>
              </a:spcAft>
              <a:buClr>
                <a:schemeClr val="lt1"/>
              </a:buClr>
              <a:buSzPts val="2800"/>
              <a:buFont typeface="Arial"/>
              <a:buNone/>
            </a:pPr>
            <a:r>
              <a:rPr lang="es" sz="2800" b="1" i="0" u="none" strike="noStrike" cap="none">
                <a:solidFill>
                  <a:schemeClr val="lt1"/>
                </a:solidFill>
                <a:latin typeface="Calibri"/>
                <a:ea typeface="Calibri"/>
                <a:cs typeface="Calibri"/>
                <a:sym typeface="Calibri"/>
              </a:rPr>
              <a:t>½ onza de </a:t>
            </a:r>
            <a:r>
              <a:rPr lang="es" sz="2800" b="1">
                <a:solidFill>
                  <a:schemeClr val="lt1"/>
                </a:solidFill>
                <a:latin typeface="Calibri"/>
                <a:ea typeface="Calibri"/>
                <a:cs typeface="Calibri"/>
                <a:sym typeface="Calibri"/>
              </a:rPr>
              <a:t>vegetales</a:t>
            </a:r>
            <a:endParaRPr sz="1400" b="0" i="0" u="none" strike="noStrike" cap="none" dirty="0">
              <a:solidFill>
                <a:srgbClr val="000000"/>
              </a:solidFill>
              <a:latin typeface="Arial"/>
              <a:ea typeface="Arial"/>
              <a:cs typeface="Arial"/>
              <a:sym typeface="Arial"/>
            </a:endParaRPr>
          </a:p>
        </p:txBody>
      </p:sp>
      <p:sp>
        <p:nvSpPr>
          <p:cNvPr id="231" name="Google Shape;231;p6"/>
          <p:cNvSpPr txBox="1"/>
          <p:nvPr/>
        </p:nvSpPr>
        <p:spPr>
          <a:xfrm>
            <a:off x="5681175" y="1972017"/>
            <a:ext cx="4427700" cy="5499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65714"/>
              </a:lnSpc>
              <a:spcBef>
                <a:spcPts val="560"/>
              </a:spcBef>
              <a:spcAft>
                <a:spcPts val="0"/>
              </a:spcAft>
              <a:buClr>
                <a:schemeClr val="lt1"/>
              </a:buClr>
              <a:buSzPts val="2800"/>
              <a:buFont typeface="Arial"/>
              <a:buNone/>
            </a:pPr>
            <a:r>
              <a:rPr lang="es" sz="2000" b="1" dirty="0">
                <a:solidFill>
                  <a:schemeClr val="lt1"/>
                </a:solidFill>
                <a:latin typeface="Calibri"/>
                <a:ea typeface="Calibri"/>
                <a:cs typeface="Calibri"/>
                <a:sym typeface="Calibri"/>
              </a:rPr>
              <a:t>4 onzas de leche no saborizada descremada/baja en grasas o Lactaid</a:t>
            </a:r>
            <a:endParaRPr sz="20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38390"/>
    </mc:Choice>
    <mc:Fallback xmlns="">
      <p:transition spd="slow" advTm="3839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body" idx="1"/>
          </p:nvPr>
        </p:nvSpPr>
        <p:spPr>
          <a:xfrm>
            <a:off x="1091014" y="4059168"/>
            <a:ext cx="3930600"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a:t>Servicio de comida estilo familiar</a:t>
            </a:r>
            <a:endParaRPr dirty="0"/>
          </a:p>
        </p:txBody>
      </p:sp>
      <p:sp>
        <p:nvSpPr>
          <p:cNvPr id="237" name="Google Shape;237;p7"/>
          <p:cNvSpPr txBox="1">
            <a:spLocks noGrp="1"/>
          </p:cNvSpPr>
          <p:nvPr>
            <p:ph type="body" idx="2"/>
          </p:nvPr>
        </p:nvSpPr>
        <p:spPr>
          <a:xfrm>
            <a:off x="4946325" y="694375"/>
            <a:ext cx="7064400" cy="5260200"/>
          </a:xfrm>
          <a:prstGeom prst="rect">
            <a:avLst/>
          </a:prstGeom>
          <a:noFill/>
          <a:ln>
            <a:noFill/>
          </a:ln>
        </p:spPr>
        <p:txBody>
          <a:bodyPr spcFirstLastPara="1" wrap="square" lIns="91425" tIns="45700" rIns="91425" bIns="45700" rtlCol="0" anchor="t" anchorCtr="0">
            <a:noAutofit/>
          </a:bodyPr>
          <a:lstStyle/>
          <a:p>
            <a:pPr marL="228611" lvl="0" indent="-234961" algn="l" rtl="0">
              <a:lnSpc>
                <a:spcPct val="100000"/>
              </a:lnSpc>
              <a:spcBef>
                <a:spcPts val="0"/>
              </a:spcBef>
              <a:spcAft>
                <a:spcPts val="0"/>
              </a:spcAft>
              <a:buClr>
                <a:srgbClr val="000000"/>
              </a:buClr>
              <a:buSzPts val="2500"/>
              <a:buChar char="▪"/>
            </a:pPr>
            <a:r>
              <a:rPr lang="es" sz="2500" b="0" i="0" dirty="0">
                <a:solidFill>
                  <a:srgbClr val="000000"/>
                </a:solidFill>
              </a:rPr>
              <a:t>Una gran manera de darles a los niños la libertad de tomar sus propias decisiones sobre </a:t>
            </a:r>
            <a:r>
              <a:rPr lang="es" sz="2500" b="0" dirty="0">
                <a:solidFill>
                  <a:srgbClr val="000000"/>
                </a:solidFill>
              </a:rPr>
              <a:t>la elección de alimentos</a:t>
            </a:r>
            <a:endParaRPr sz="2500" b="0" dirty="0">
              <a:solidFill>
                <a:srgbClr val="000000"/>
              </a:solidFill>
            </a:endParaRPr>
          </a:p>
          <a:p>
            <a:pPr marL="228611" lvl="0" indent="-234961" algn="l" rtl="0">
              <a:lnSpc>
                <a:spcPct val="100000"/>
              </a:lnSpc>
              <a:spcBef>
                <a:spcPts val="0"/>
              </a:spcBef>
              <a:spcAft>
                <a:spcPts val="0"/>
              </a:spcAft>
              <a:buClr>
                <a:srgbClr val="000000"/>
              </a:buClr>
              <a:buSzPts val="2500"/>
              <a:buChar char="▪"/>
            </a:pPr>
            <a:r>
              <a:rPr lang="es" sz="2500" b="0" dirty="0">
                <a:solidFill>
                  <a:srgbClr val="000000"/>
                </a:solidFill>
              </a:rPr>
              <a:t>Debe servirse en mesas para niños con platos y utensilios para niños.</a:t>
            </a:r>
            <a:endParaRPr sz="2500" b="0" i="0" dirty="0">
              <a:solidFill>
                <a:srgbClr val="000000"/>
              </a:solidFill>
            </a:endParaRPr>
          </a:p>
          <a:p>
            <a:pPr marL="228611" lvl="0" indent="-234961" algn="l" rtl="0">
              <a:lnSpc>
                <a:spcPct val="100000"/>
              </a:lnSpc>
              <a:spcBef>
                <a:spcPts val="0"/>
              </a:spcBef>
              <a:spcAft>
                <a:spcPts val="0"/>
              </a:spcAft>
              <a:buClr>
                <a:srgbClr val="000000"/>
              </a:buClr>
              <a:buSzPts val="2500"/>
              <a:buChar char="▪"/>
            </a:pPr>
            <a:r>
              <a:rPr lang="es" sz="2500" b="0" i="0" dirty="0">
                <a:solidFill>
                  <a:srgbClr val="000000"/>
                </a:solidFill>
              </a:rPr>
              <a:t>Pasar los alimentos en pequeños recipientes permite que los niños se sirvan en sus propios platos.</a:t>
            </a:r>
            <a:endParaRPr sz="2500" b="0" i="0" dirty="0">
              <a:solidFill>
                <a:srgbClr val="000000"/>
              </a:solidFill>
            </a:endParaRPr>
          </a:p>
          <a:p>
            <a:pPr marL="228611" lvl="0" indent="-234961" algn="l" rtl="0">
              <a:lnSpc>
                <a:spcPct val="100000"/>
              </a:lnSpc>
              <a:spcBef>
                <a:spcPts val="0"/>
              </a:spcBef>
              <a:spcAft>
                <a:spcPts val="0"/>
              </a:spcAft>
              <a:buClr>
                <a:srgbClr val="000000"/>
              </a:buClr>
              <a:buSzPts val="2500"/>
              <a:buChar char="▪"/>
            </a:pPr>
            <a:r>
              <a:rPr dirty="0" err="1"/>
              <a:t>Colocar</a:t>
            </a:r>
            <a:r>
              <a:rPr dirty="0"/>
              <a:t> </a:t>
            </a:r>
            <a:r>
              <a:rPr dirty="0" err="1"/>
              <a:t>jarras</a:t>
            </a:r>
            <a:r>
              <a:rPr dirty="0"/>
              <a:t> </a:t>
            </a:r>
            <a:r>
              <a:rPr dirty="0" err="1"/>
              <a:t>pequeñas</a:t>
            </a:r>
            <a:r>
              <a:rPr dirty="0"/>
              <a:t> </a:t>
            </a:r>
            <a:r>
              <a:rPr dirty="0" err="1"/>
              <a:t>en</a:t>
            </a:r>
            <a:r>
              <a:rPr dirty="0"/>
              <a:t> las mesas </a:t>
            </a:r>
            <a:r>
              <a:rPr dirty="0" err="1"/>
              <a:t>permite</a:t>
            </a:r>
            <a:r>
              <a:rPr dirty="0"/>
              <a:t> que </a:t>
            </a:r>
            <a:r>
              <a:rPr dirty="0" err="1"/>
              <a:t>los</a:t>
            </a:r>
            <a:r>
              <a:rPr dirty="0"/>
              <a:t> </a:t>
            </a:r>
            <a:r>
              <a:rPr dirty="0" err="1"/>
              <a:t>niños</a:t>
            </a:r>
            <a:r>
              <a:rPr dirty="0"/>
              <a:t> se </a:t>
            </a:r>
            <a:r>
              <a:rPr dirty="0" err="1"/>
              <a:t>sirvan</a:t>
            </a:r>
            <a:r>
              <a:rPr dirty="0"/>
              <a:t> </a:t>
            </a:r>
            <a:r>
              <a:rPr dirty="0" err="1"/>
              <a:t>sus</a:t>
            </a:r>
            <a:r>
              <a:rPr dirty="0"/>
              <a:t> </a:t>
            </a:r>
            <a:r>
              <a:rPr dirty="0" err="1"/>
              <a:t>propias</a:t>
            </a:r>
            <a:r>
              <a:rPr dirty="0"/>
              <a:t> </a:t>
            </a:r>
            <a:r>
              <a:rPr dirty="0" err="1"/>
              <a:t>bebidas</a:t>
            </a:r>
            <a:r>
              <a:rPr dirty="0"/>
              <a:t>.</a:t>
            </a:r>
            <a:endParaRPr sz="2500" b="0" dirty="0">
              <a:solidFill>
                <a:srgbClr val="000000"/>
              </a:solidFill>
            </a:endParaRPr>
          </a:p>
          <a:p>
            <a:pPr marL="228611" lvl="0" indent="-234961" algn="l" rtl="0">
              <a:lnSpc>
                <a:spcPct val="100000"/>
              </a:lnSpc>
              <a:spcBef>
                <a:spcPts val="0"/>
              </a:spcBef>
              <a:spcAft>
                <a:spcPts val="0"/>
              </a:spcAft>
              <a:buClr>
                <a:srgbClr val="000000"/>
              </a:buClr>
              <a:buSzPts val="2500"/>
              <a:buChar char="▪"/>
            </a:pPr>
            <a:r>
              <a:rPr lang="es" sz="2500" b="0" i="0" dirty="0">
                <a:solidFill>
                  <a:srgbClr val="000000"/>
                </a:solidFill>
              </a:rPr>
              <a:t>Se alienta a los niños a ayudar a </a:t>
            </a:r>
            <a:r>
              <a:rPr lang="es" sz="2500" b="0" dirty="0">
                <a:solidFill>
                  <a:srgbClr val="000000"/>
                </a:solidFill>
              </a:rPr>
              <a:t>poner y</a:t>
            </a:r>
            <a:r>
              <a:rPr lang="es" sz="2500" b="0" i="0" dirty="0">
                <a:solidFill>
                  <a:srgbClr val="000000"/>
                </a:solidFill>
              </a:rPr>
              <a:t> </a:t>
            </a:r>
            <a:r>
              <a:rPr lang="es" sz="2500" b="0" dirty="0">
                <a:solidFill>
                  <a:srgbClr val="000000"/>
                </a:solidFill>
              </a:rPr>
              <a:t>levantar</a:t>
            </a:r>
            <a:r>
              <a:rPr lang="es" sz="2500" b="0" i="0" dirty="0">
                <a:solidFill>
                  <a:srgbClr val="000000"/>
                </a:solidFill>
              </a:rPr>
              <a:t> la mesa.</a:t>
            </a:r>
            <a:endParaRPr sz="2500" b="0" dirty="0">
              <a:solidFill>
                <a:srgbClr val="000000"/>
              </a:solidFill>
            </a:endParaRPr>
          </a:p>
          <a:p>
            <a:pPr marL="228611" lvl="0" indent="-234961" algn="l" rtl="0">
              <a:lnSpc>
                <a:spcPct val="100000"/>
              </a:lnSpc>
              <a:spcBef>
                <a:spcPts val="0"/>
              </a:spcBef>
              <a:spcAft>
                <a:spcPts val="0"/>
              </a:spcAft>
              <a:buClr>
                <a:srgbClr val="000000"/>
              </a:buClr>
              <a:buSzPts val="2500"/>
              <a:buChar char="▪"/>
            </a:pPr>
            <a:r>
              <a:rPr lang="es" sz="2500" b="0" dirty="0">
                <a:solidFill>
                  <a:srgbClr val="000000"/>
                </a:solidFill>
              </a:rPr>
              <a:t>Todos los alimentos se sirven a la vez y se permite a los niños elegir cuáles desean y cuánto desean comer (dentro de lo razonable).</a:t>
            </a:r>
            <a:endParaRPr sz="2500" b="0" dirty="0">
              <a:solidFill>
                <a:srgbClr val="000000"/>
              </a:solidFill>
            </a:endParaRPr>
          </a:p>
          <a:p>
            <a:pPr marL="228611" lvl="0" indent="-76211" algn="l" rtl="0">
              <a:lnSpc>
                <a:spcPct val="100000"/>
              </a:lnSpc>
              <a:spcBef>
                <a:spcPts val="1712"/>
              </a:spcBef>
              <a:spcAft>
                <a:spcPts val="0"/>
              </a:spcAft>
              <a:buClr>
                <a:srgbClr val="BE2D2D"/>
              </a:buClr>
              <a:buSzPts val="2400"/>
              <a:buFont typeface="Noto Sans"/>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137148"/>
    </mc:Choice>
    <mc:Fallback xmlns="">
      <p:transition spd="slow" advTm="1371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8"/>
          <p:cNvSpPr txBox="1">
            <a:spLocks noGrp="1"/>
          </p:cNvSpPr>
          <p:nvPr>
            <p:ph type="body" idx="1"/>
          </p:nvPr>
        </p:nvSpPr>
        <p:spPr>
          <a:xfrm>
            <a:off x="1275900" y="3300175"/>
            <a:ext cx="4178700" cy="27837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a:t>Beneficios del servicio de comidas estilo familiar</a:t>
            </a:r>
            <a:endParaRPr dirty="0"/>
          </a:p>
        </p:txBody>
      </p:sp>
      <p:sp>
        <p:nvSpPr>
          <p:cNvPr id="243" name="Google Shape;243;p8"/>
          <p:cNvSpPr txBox="1">
            <a:spLocks noGrp="1"/>
          </p:cNvSpPr>
          <p:nvPr>
            <p:ph type="body" idx="2"/>
          </p:nvPr>
        </p:nvSpPr>
        <p:spPr>
          <a:xfrm>
            <a:off x="5393325" y="1172275"/>
            <a:ext cx="6197700" cy="4728900"/>
          </a:xfrm>
          <a:prstGeom prst="rect">
            <a:avLst/>
          </a:prstGeom>
          <a:noFill/>
          <a:ln>
            <a:noFill/>
          </a:ln>
        </p:spPr>
        <p:txBody>
          <a:bodyPr spcFirstLastPara="1" wrap="square" lIns="91425" tIns="45700" rIns="91425" bIns="45700" rtlCol="0" anchor="t" anchorCtr="0">
            <a:noAutofit/>
          </a:bodyPr>
          <a:lstStyle/>
          <a:p>
            <a:pPr marL="495325" lvl="1" indent="-209559" algn="l" rtl="0">
              <a:lnSpc>
                <a:spcPct val="100000"/>
              </a:lnSpc>
              <a:spcBef>
                <a:spcPts val="0"/>
              </a:spcBef>
              <a:spcAft>
                <a:spcPts val="0"/>
              </a:spcAft>
              <a:buClr>
                <a:srgbClr val="000000"/>
              </a:buClr>
              <a:buSzPts val="2700"/>
              <a:buChar char="▪"/>
            </a:pPr>
            <a:r>
              <a:rPr dirty="0" err="1"/>
              <a:t>Desarrollar</a:t>
            </a:r>
            <a:r>
              <a:rPr dirty="0"/>
              <a:t> </a:t>
            </a:r>
            <a:r>
              <a:rPr dirty="0" err="1"/>
              <a:t>habilidades</a:t>
            </a:r>
            <a:r>
              <a:rPr dirty="0"/>
              <a:t> de </a:t>
            </a:r>
            <a:r>
              <a:rPr dirty="0" err="1"/>
              <a:t>motricidad</a:t>
            </a:r>
            <a:r>
              <a:rPr dirty="0"/>
              <a:t> </a:t>
            </a:r>
            <a:r>
              <a:rPr dirty="0" err="1"/>
              <a:t>fina</a:t>
            </a:r>
            <a:r>
              <a:rPr dirty="0"/>
              <a:t>, </a:t>
            </a:r>
            <a:r>
              <a:rPr dirty="0" err="1"/>
              <a:t>como</a:t>
            </a:r>
            <a:r>
              <a:rPr dirty="0"/>
              <a:t> </a:t>
            </a:r>
            <a:r>
              <a:rPr dirty="0" err="1"/>
              <a:t>servir</a:t>
            </a:r>
            <a:r>
              <a:rPr dirty="0"/>
              <a:t> y </a:t>
            </a:r>
            <a:r>
              <a:rPr dirty="0" err="1"/>
              <a:t>agarrar</a:t>
            </a:r>
            <a:r>
              <a:rPr dirty="0"/>
              <a:t> con </a:t>
            </a:r>
            <a:r>
              <a:rPr dirty="0" err="1"/>
              <a:t>cuchara</a:t>
            </a:r>
            <a:endParaRPr sz="2433" dirty="0">
              <a:solidFill>
                <a:srgbClr val="000000"/>
              </a:solidFill>
            </a:endParaRPr>
          </a:p>
          <a:p>
            <a:pPr marL="495325" lvl="1" indent="-209559" algn="l" rtl="0">
              <a:lnSpc>
                <a:spcPct val="100000"/>
              </a:lnSpc>
              <a:spcBef>
                <a:spcPts val="512"/>
              </a:spcBef>
              <a:spcAft>
                <a:spcPts val="0"/>
              </a:spcAft>
              <a:buClr>
                <a:srgbClr val="000000"/>
              </a:buClr>
              <a:buSzPts val="2700"/>
              <a:buChar char="▪"/>
            </a:pPr>
            <a:r>
              <a:rPr lang="es" sz="2700" dirty="0">
                <a:solidFill>
                  <a:srgbClr val="000000"/>
                </a:solidFill>
              </a:rPr>
              <a:t>Participar </a:t>
            </a:r>
            <a:r>
              <a:rPr lang="es" sz="2700" i="0" dirty="0">
                <a:solidFill>
                  <a:srgbClr val="000000"/>
                </a:solidFill>
              </a:rPr>
              <a:t>en toda la comida, desde la preparación hasta la limpieza </a:t>
            </a:r>
            <a:endParaRPr sz="2433" dirty="0">
              <a:solidFill>
                <a:srgbClr val="000000"/>
              </a:solidFill>
            </a:endParaRPr>
          </a:p>
          <a:p>
            <a:pPr marL="495325" lvl="1" indent="-209559" algn="l" rtl="0">
              <a:lnSpc>
                <a:spcPct val="100000"/>
              </a:lnSpc>
              <a:spcBef>
                <a:spcPts val="512"/>
              </a:spcBef>
              <a:spcAft>
                <a:spcPts val="0"/>
              </a:spcAft>
              <a:buClr>
                <a:srgbClr val="000000"/>
              </a:buClr>
              <a:buSzPts val="2700"/>
              <a:buChar char="▪"/>
            </a:pPr>
            <a:r>
              <a:rPr lang="es" sz="2700" i="0" dirty="0">
                <a:solidFill>
                  <a:srgbClr val="000000"/>
                </a:solidFill>
              </a:rPr>
              <a:t>Aprender sobre seguridad alimentaria</a:t>
            </a:r>
            <a:endParaRPr sz="2433" dirty="0">
              <a:solidFill>
                <a:srgbClr val="000000"/>
              </a:solidFill>
            </a:endParaRPr>
          </a:p>
          <a:p>
            <a:pPr marL="495325" lvl="1" indent="-209559" algn="l" rtl="0">
              <a:lnSpc>
                <a:spcPct val="100000"/>
              </a:lnSpc>
              <a:spcBef>
                <a:spcPts val="512"/>
              </a:spcBef>
              <a:spcAft>
                <a:spcPts val="0"/>
              </a:spcAft>
              <a:buClr>
                <a:srgbClr val="000000"/>
              </a:buClr>
              <a:buSzPts val="2700"/>
              <a:buChar char="▪"/>
            </a:pPr>
            <a:r>
              <a:rPr lang="es" sz="2700" i="0" dirty="0">
                <a:solidFill>
                  <a:srgbClr val="000000"/>
                </a:solidFill>
              </a:rPr>
              <a:t>Disfrutar de un entorno de comida cómodo y relajante</a:t>
            </a:r>
            <a:endParaRPr sz="2433" dirty="0">
              <a:solidFill>
                <a:srgbClr val="000000"/>
              </a:solidFill>
            </a:endParaRPr>
          </a:p>
          <a:p>
            <a:pPr marL="495325" lvl="1" indent="-209559" algn="l" rtl="0">
              <a:lnSpc>
                <a:spcPct val="100000"/>
              </a:lnSpc>
              <a:spcBef>
                <a:spcPts val="512"/>
              </a:spcBef>
              <a:spcAft>
                <a:spcPts val="0"/>
              </a:spcAft>
              <a:buClr>
                <a:srgbClr val="000000"/>
              </a:buClr>
              <a:buSzPts val="2700"/>
              <a:buChar char="▪"/>
            </a:pPr>
            <a:r>
              <a:rPr lang="es" sz="2700" dirty="0">
                <a:solidFill>
                  <a:srgbClr val="000000"/>
                </a:solidFill>
              </a:rPr>
              <a:t>Aprender modales en la mesa</a:t>
            </a:r>
            <a:endParaRPr sz="2433" dirty="0">
              <a:solidFill>
                <a:srgbClr val="000000"/>
              </a:solidFill>
            </a:endParaRPr>
          </a:p>
          <a:p>
            <a:pPr marL="495325" lvl="1" indent="-209559" algn="l" rtl="0">
              <a:lnSpc>
                <a:spcPct val="100000"/>
              </a:lnSpc>
              <a:spcBef>
                <a:spcPts val="512"/>
              </a:spcBef>
              <a:spcAft>
                <a:spcPts val="0"/>
              </a:spcAft>
              <a:buClr>
                <a:srgbClr val="000000"/>
              </a:buClr>
              <a:buSzPts val="2700"/>
              <a:buChar char="▪"/>
            </a:pPr>
            <a:r>
              <a:rPr lang="es" sz="2700" dirty="0">
                <a:solidFill>
                  <a:srgbClr val="000000"/>
                </a:solidFill>
              </a:rPr>
              <a:t>Aprender habilidades del lenguaje y conversacionales</a:t>
            </a:r>
            <a:endParaRPr sz="2433" dirty="0">
              <a:solidFill>
                <a:srgbClr val="000000"/>
              </a:solidFill>
            </a:endParaRPr>
          </a:p>
          <a:p>
            <a:pPr marL="495325" lvl="1" indent="-209559" algn="l" rtl="0">
              <a:lnSpc>
                <a:spcPct val="100000"/>
              </a:lnSpc>
              <a:spcBef>
                <a:spcPts val="512"/>
              </a:spcBef>
              <a:spcAft>
                <a:spcPts val="0"/>
              </a:spcAft>
              <a:buClr>
                <a:srgbClr val="000000"/>
              </a:buClr>
              <a:buSzPts val="2700"/>
              <a:buChar char="▪"/>
            </a:pPr>
            <a:r>
              <a:rPr lang="es" sz="2700" dirty="0">
                <a:solidFill>
                  <a:srgbClr val="000000"/>
                </a:solidFill>
              </a:rPr>
              <a:t>Aprender a tomar turnos y compartir</a:t>
            </a:r>
            <a:endParaRPr sz="2433"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8570"/>
    </mc:Choice>
    <mc:Fallback xmlns="">
      <p:transition spd="slow" advTm="385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txBox="1">
            <a:spLocks noGrp="1"/>
          </p:cNvSpPr>
          <p:nvPr>
            <p:ph type="body" idx="1"/>
          </p:nvPr>
        </p:nvSpPr>
        <p:spPr>
          <a:xfrm>
            <a:off x="8661450" y="2245100"/>
            <a:ext cx="3174600" cy="3586200"/>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rgbClr val="000000"/>
              </a:buClr>
              <a:buSzPts val="5000"/>
              <a:buNone/>
            </a:pPr>
            <a:r>
              <a:rPr lang="es"/>
              <a:t>Beneficios adicionales de servir las comidas</a:t>
            </a:r>
            <a:endParaRPr dirty="0"/>
          </a:p>
        </p:txBody>
      </p:sp>
      <p:sp>
        <p:nvSpPr>
          <p:cNvPr id="249" name="Google Shape;249;p9"/>
          <p:cNvSpPr txBox="1">
            <a:spLocks noGrp="1"/>
          </p:cNvSpPr>
          <p:nvPr>
            <p:ph type="body" idx="2"/>
          </p:nvPr>
        </p:nvSpPr>
        <p:spPr>
          <a:xfrm>
            <a:off x="1459150" y="1304775"/>
            <a:ext cx="7202400" cy="4513500"/>
          </a:xfrm>
          <a:prstGeom prst="rect">
            <a:avLst/>
          </a:prstGeom>
          <a:noFill/>
          <a:ln>
            <a:noFill/>
          </a:ln>
        </p:spPr>
        <p:txBody>
          <a:bodyPr spcFirstLastPara="1" wrap="square" lIns="91425" tIns="45700" rIns="91425" bIns="45700" rtlCol="0" anchor="t" anchorCtr="0">
            <a:noAutofit/>
          </a:bodyPr>
          <a:lstStyle/>
          <a:p>
            <a:pPr marL="228611" lvl="0" indent="-234961" algn="l" rtl="0">
              <a:lnSpc>
                <a:spcPct val="100000"/>
              </a:lnSpc>
              <a:spcBef>
                <a:spcPts val="0"/>
              </a:spcBef>
              <a:spcAft>
                <a:spcPts val="0"/>
              </a:spcAft>
              <a:buClr>
                <a:srgbClr val="000000"/>
              </a:buClr>
              <a:buSzPts val="2500"/>
              <a:buChar char="▪"/>
            </a:pPr>
            <a:r>
              <a:rPr lang="es" sz="2500" b="0">
                <a:solidFill>
                  <a:srgbClr val="000000"/>
                </a:solidFill>
              </a:rPr>
              <a:t>Cuando se ofrece la misma comida a todos los niños, se nivela el campo de juego.</a:t>
            </a:r>
            <a:endParaRPr sz="2500" b="0" dirty="0">
              <a:solidFill>
                <a:srgbClr val="000000"/>
              </a:solidFill>
            </a:endParaRPr>
          </a:p>
          <a:p>
            <a:pPr marL="228611" lvl="0" indent="-234961" algn="l" rtl="0">
              <a:lnSpc>
                <a:spcPct val="100000"/>
              </a:lnSpc>
              <a:spcBef>
                <a:spcPts val="1712"/>
              </a:spcBef>
              <a:spcAft>
                <a:spcPts val="0"/>
              </a:spcAft>
              <a:buClr>
                <a:srgbClr val="000000"/>
              </a:buClr>
              <a:buSzPts val="2500"/>
              <a:buChar char="▪"/>
            </a:pPr>
            <a:r>
              <a:rPr lang="es" sz="2500" b="0">
                <a:solidFill>
                  <a:srgbClr val="000000"/>
                </a:solidFill>
              </a:rPr>
              <a:t>Cuando los niños traen comida de casa, no podemos saber si estas son nutricionalmente aptas.</a:t>
            </a:r>
            <a:endParaRPr sz="2500" b="0" dirty="0">
              <a:solidFill>
                <a:srgbClr val="000000"/>
              </a:solidFill>
            </a:endParaRPr>
          </a:p>
          <a:p>
            <a:pPr marL="228611" lvl="0" indent="-234961" algn="l" rtl="0">
              <a:lnSpc>
                <a:spcPct val="100000"/>
              </a:lnSpc>
              <a:spcBef>
                <a:spcPts val="1712"/>
              </a:spcBef>
              <a:spcAft>
                <a:spcPts val="0"/>
              </a:spcAft>
              <a:buClr>
                <a:srgbClr val="000000"/>
              </a:buClr>
              <a:buSzPts val="2500"/>
              <a:buChar char="▪"/>
            </a:pPr>
            <a:r>
              <a:rPr lang="es" sz="2500" b="0">
                <a:solidFill>
                  <a:srgbClr val="000000"/>
                </a:solidFill>
              </a:rPr>
              <a:t>No todos los padres tienen la capacidad de ofrecer alimentos nutritivos a sus hijos.</a:t>
            </a:r>
            <a:endParaRPr sz="2500" b="0" dirty="0">
              <a:solidFill>
                <a:srgbClr val="000000"/>
              </a:solidFill>
            </a:endParaRPr>
          </a:p>
          <a:p>
            <a:pPr marL="228611" lvl="0" indent="-234961" algn="l" rtl="0">
              <a:lnSpc>
                <a:spcPct val="100000"/>
              </a:lnSpc>
              <a:spcBef>
                <a:spcPts val="1712"/>
              </a:spcBef>
              <a:spcAft>
                <a:spcPts val="0"/>
              </a:spcAft>
              <a:buClr>
                <a:srgbClr val="000000"/>
              </a:buClr>
              <a:buSzPts val="2500"/>
              <a:buChar char="▪"/>
            </a:pPr>
            <a:r>
              <a:rPr lang="es" sz="2500" b="0">
                <a:solidFill>
                  <a:srgbClr val="000000"/>
                </a:solidFill>
              </a:rPr>
              <a:t>Los niños no sentirán envidia de la comida de un amigo.</a:t>
            </a:r>
            <a:endParaRPr sz="2500" b="0" dirty="0">
              <a:solidFill>
                <a:srgbClr val="000000"/>
              </a:solidFill>
            </a:endParaRPr>
          </a:p>
          <a:p>
            <a:pPr marL="228611" lvl="0" indent="-234961" algn="l" rtl="0">
              <a:lnSpc>
                <a:spcPct val="100000"/>
              </a:lnSpc>
              <a:spcBef>
                <a:spcPts val="1712"/>
              </a:spcBef>
              <a:spcAft>
                <a:spcPts val="0"/>
              </a:spcAft>
              <a:buClr>
                <a:srgbClr val="000000"/>
              </a:buClr>
              <a:buSzPts val="2500"/>
              <a:buChar char="▪"/>
            </a:pPr>
            <a:r>
              <a:rPr lang="es" sz="2500" b="0">
                <a:solidFill>
                  <a:srgbClr val="000000"/>
                </a:solidFill>
              </a:rPr>
              <a:t>Si participa en el CACFP, obtendrá reembolsos de comidas y bocadillos del gobierno federal, una importante ayuda financiera. </a:t>
            </a:r>
            <a:endParaRPr sz="2500" b="0" dirty="0">
              <a:solidFill>
                <a:srgbClr val="000000"/>
              </a:solidFill>
            </a:endParaRPr>
          </a:p>
          <a:p>
            <a:pPr marL="228611" lvl="0" indent="-101611" algn="l" rtl="0">
              <a:lnSpc>
                <a:spcPct val="100000"/>
              </a:lnSpc>
              <a:spcBef>
                <a:spcPts val="1712"/>
              </a:spcBef>
              <a:spcAft>
                <a:spcPts val="0"/>
              </a:spcAft>
              <a:buClr>
                <a:srgbClr val="BE2D2D"/>
              </a:buClr>
              <a:buSzPts val="2000"/>
              <a:buFont typeface="Noto Sans"/>
              <a:buNone/>
            </a:pPr>
            <a:endParaRPr sz="2000" dirty="0"/>
          </a:p>
        </p:txBody>
      </p:sp>
    </p:spTree>
  </p:cSld>
  <p:clrMapOvr>
    <a:masterClrMapping/>
  </p:clrMapOvr>
  <mc:AlternateContent xmlns:mc="http://schemas.openxmlformats.org/markup-compatibility/2006" xmlns:p14="http://schemas.microsoft.com/office/powerpoint/2010/main">
    <mc:Choice Requires="p14">
      <p:transition spd="slow" p14:dur="2000" advTm="43712"/>
    </mc:Choice>
    <mc:Fallback xmlns="">
      <p:transition spd="slow" advTm="43712"/>
    </mc:Fallback>
  </mc:AlternateContent>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3233</Words>
  <Application>Microsoft Macintosh PowerPoint</Application>
  <PresentationFormat>Widescreen</PresentationFormat>
  <Paragraphs>117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Oswald SemiBold</vt:lpstr>
      <vt:lpstr>Calibri</vt:lpstr>
      <vt:lpstr>Assistant</vt:lpstr>
      <vt:lpstr>Noto Sans</vt:lpstr>
      <vt:lpstr>Arial</vt:lpstr>
      <vt:lpstr>Oswald</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dc:creator>
  <cp:lastModifiedBy>Hardee, Carson</cp:lastModifiedBy>
  <cp:revision>10</cp:revision>
  <dcterms:created xsi:type="dcterms:W3CDTF">2022-08-02T12:25:06Z</dcterms:created>
  <dcterms:modified xsi:type="dcterms:W3CDTF">2024-01-11T19:34:33Z</dcterms:modified>
</cp:coreProperties>
</file>