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embeddedFontLst>
    <p:embeddedFont>
      <p:font typeface="Assistant" pitchFamily="2" charset="-79"/>
      <p:regular r:id="rId17"/>
      <p:bold r:id="rId18"/>
    </p:embeddedFont>
    <p:embeddedFont>
      <p:font typeface="Calibri" panose="020F0502020204030204" pitchFamily="34" charset="0"/>
      <p:regular r:id="rId19"/>
      <p:bold r:id="rId20"/>
      <p:italic r:id="rId21"/>
      <p:boldItalic r:id="rId22"/>
    </p:embeddedFont>
    <p:embeddedFont>
      <p:font typeface="Noto Sans" panose="020B0502040504020204" pitchFamily="34" charset="0"/>
      <p:regular r:id="rId23"/>
      <p:bold r:id="rId24"/>
      <p:italic r:id="rId25"/>
      <p:boldItalic r:id="rId26"/>
    </p:embeddedFont>
    <p:embeddedFont>
      <p:font typeface="Oswald" pitchFamily="2" charset="77"/>
      <p:regular r:id="rId27"/>
      <p:bold r:id="rId28"/>
    </p:embeddedFont>
    <p:embeddedFont>
      <p:font typeface="Oswald SemiBold" pitchFamily="2" charset="77"/>
      <p:regular r:id="rId29"/>
      <p:bold r:id="rId30"/>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31" roundtripDataSignature="AMtx7mitX2/V3J/6s83lq7eCzHyCQwkMe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Mccan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159" autoAdjust="0"/>
  </p:normalViewPr>
  <p:slideViewPr>
    <p:cSldViewPr snapToGrid="0">
      <p:cViewPr>
        <p:scale>
          <a:sx n="103" d="100"/>
          <a:sy n="103" d="100"/>
        </p:scale>
        <p:origin x="1040" y="496"/>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3-02T17:27:58.171" idx="1">
    <p:pos x="6000" y="0"/>
    <p:text>Does this slide need to be paraphrased?</p:text>
    <p:extLst>
      <p:ext uri="{C676402C-5697-4E1C-873F-D02D1690AC5C}">
        <p15:threadingInfo xmlns:p15="http://schemas.microsoft.com/office/powerpoint/2012/main" timeZoneBias="0"/>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commentPostId="AAAAsZYFV_w"/>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03-02T17:28:13.890" idx="2">
    <p:pos x="6000" y="0"/>
    <p:text>Does this slide need to be paraphrased?</p:text>
    <p:extLst>
      <p:ext uri="{C676402C-5697-4E1C-873F-D02D1690AC5C}">
        <p15:threadingInfo xmlns:p15="http://schemas.microsoft.com/office/powerpoint/2012/main" timeZoneBias="0"/>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commentPostId="AAAAsZYFV_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Bienvenido a Alergias alimentarias. Este breve módulo se ofrece como complemento de los cursos universitarios del Centro de Cuidado Infantil y Educación Temprana que cubren la salud, la seguridad y la nutrición. No pretende ser exhaustivo sino simplemente destacar las mejores prácticas y la información clave, así como brindarle recursos adicionales.</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Algunos datos breves sobre las alergias: casi 1 de cada 12 niños tiene alergia alimentaria. Algunos de ellos superan las alergias, particularmente si es a la leche, huevos, trigo o soja, y los niños con alergias alimentarias tienen mucha mayor probabilidad de sufrir asma u otra alergia no alimentaria.</a:t>
            </a:r>
          </a:p>
          <a:p>
            <a:pPr marL="0" lvl="0" indent="0" algn="l" rtl="0">
              <a:lnSpc>
                <a:spcPct val="100000"/>
              </a:lnSpc>
              <a:spcBef>
                <a:spcPts val="0"/>
              </a:spcBef>
              <a:spcAft>
                <a:spcPts val="0"/>
              </a:spcAft>
              <a:buSzPts val="1100"/>
              <a:buNone/>
            </a:pPr>
            <a:endParaRPr dirty="0"/>
          </a:p>
        </p:txBody>
      </p:sp>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Es importante saber y reconocer los síntomas de la reacción alérgica para poder buscar atención médica con rapidez. Tos, dificultad para respirar, inflamación de la boca o garganta, urticaria y vómitos o diarrea son todos síntomas que hay que vigilar. </a:t>
            </a:r>
          </a:p>
          <a:p>
            <a:pPr marL="0" lvl="0" indent="0" algn="l" rtl="0">
              <a:lnSpc>
                <a:spcPct val="100000"/>
              </a:lnSpc>
              <a:spcBef>
                <a:spcPts val="0"/>
              </a:spcBef>
              <a:spcAft>
                <a:spcPts val="0"/>
              </a:spcAft>
              <a:buSzPts val="1100"/>
              <a:buNone/>
            </a:pPr>
            <a:endParaRPr dirty="0"/>
          </a:p>
        </p:txBody>
      </p:sp>
      <p:sp>
        <p:nvSpPr>
          <p:cNvPr id="250" name="Google Shape;2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Y, como los niños tal vez no fueron diagnosticados aún, o tal vez no entiendan bien cuál es su alergia, esté atento a estas palabras o frases que pueden usar los niños para avisar los síntomas de una reacción alérgica. Si nota que un niño muestra estos síntomas siga los protocolos de emergencia, incluyendo llamar al 9-1-1 si es necesario. </a:t>
            </a:r>
          </a:p>
          <a:p>
            <a:pPr marL="0" lvl="0" indent="0" algn="l" rtl="0">
              <a:lnSpc>
                <a:spcPct val="100000"/>
              </a:lnSpc>
              <a:spcBef>
                <a:spcPts val="0"/>
              </a:spcBef>
              <a:spcAft>
                <a:spcPts val="0"/>
              </a:spcAft>
              <a:buSzPts val="1100"/>
              <a:buNone/>
            </a:pPr>
            <a:endParaRPr dirty="0"/>
          </a:p>
        </p:txBody>
      </p:sp>
      <p:sp>
        <p:nvSpPr>
          <p:cNvPr id="255" name="Google Shape;2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Como con cada módulo, en esta diapositiva encontrará todos los recursos y referencias que hemos ido mencionando a lo largo del módulo. Os animamos a echarles un vistazo para obtener más información que le ayudará a brindar una atención de alta calidad para los niños con alergias alimentarias. </a:t>
            </a:r>
          </a:p>
          <a:p>
            <a:pPr marL="0" lvl="0" indent="0" algn="l" rtl="0">
              <a:lnSpc>
                <a:spcPct val="100000"/>
              </a:lnSpc>
              <a:spcBef>
                <a:spcPts val="0"/>
              </a:spcBef>
              <a:spcAft>
                <a:spcPts val="0"/>
              </a:spcAft>
              <a:buSzPts val="1100"/>
              <a:buNone/>
            </a:pPr>
            <a:endParaRPr dirty="0"/>
          </a:p>
        </p:txBody>
      </p:sp>
      <p:sp>
        <p:nvSpPr>
          <p:cNvPr id="261" name="Google Shape;2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De nuevo, Gracias por acompañarnos en la revisión de Alergias alimentarias. Este módulo es posible gracias a los Centros para el Control y la Prevención de Enfermedades y se desarrolló en colaboración con el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UConn</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kern="100" dirty="0" err="1">
                <a:effectLst/>
                <a:latin typeface="Calibri" panose="020F0502020204030204" pitchFamily="34" charset="0"/>
                <a:ea typeface="Calibri" panose="020F0502020204030204" pitchFamily="34" charset="0"/>
                <a:cs typeface="Times New Roman" panose="02020603050405020304" pitchFamily="18" charset="0"/>
              </a:rPr>
              <a:t>Rudd</a:t>
            </a:r>
            <a:r>
              <a:rPr lang="es-ES" sz="1100" kern="100" dirty="0">
                <a:effectLst/>
                <a:latin typeface="Calibri" panose="020F0502020204030204" pitchFamily="34" charset="0"/>
                <a:ea typeface="Calibri" panose="020F0502020204030204" pitchFamily="34" charset="0"/>
                <a:cs typeface="Times New Roman" panose="02020603050405020304" pitchFamily="18" charset="0"/>
              </a:rPr>
              <a:t> Center para la Salud y Política Alimentaria y el Departamento de Salud Pública de CT.</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Saber todos los pormenores de las alergias e intolerancias alimentarias es importante para la salud y seguridad de los niños pequeños bajo su cuidado. En este módulo, revisaremos las diferencias entre preferencias, intolerancias y alergias. También brindaremos estrategias importantes para manejar las alergias alimentarias y apoyar a los niños bajo su cuidado para que permanezcan seguros. </a:t>
            </a:r>
          </a:p>
          <a:p>
            <a:pPr marL="0" lvl="0" indent="0" algn="l" rtl="0">
              <a:lnSpc>
                <a:spcPct val="100000"/>
              </a:lnSpc>
              <a:spcBef>
                <a:spcPts val="0"/>
              </a:spcBef>
              <a:spcAft>
                <a:spcPts val="0"/>
              </a:spcAft>
              <a:buSzPts val="1100"/>
              <a:buNone/>
            </a:pPr>
            <a:endParaRPr dirty="0"/>
          </a:p>
        </p:txBody>
      </p:sp>
      <p:sp>
        <p:nvSpPr>
          <p:cNvPr id="188" name="Google Shape;1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Seguramente al menos conoce algo sobre las alergias alimentarias. Como otros tipos de alergias, ocurren porque el cuerpo reacciona por error a una proteína de la comida como si fuera un virus o bacteria o algún invasor perjudicial. Esta es una reacción exagerada del sistema inmune y en algunos casos puede ser fatal. En comparación, la intolerancia a los alimentos involucra el sistema digestivo. Así que aunque ambos impliquen alimentos, son sistemas completamente diferentes los que causan la reacción y, por ende, los síntomas y experiencias son bastante distintos. </a:t>
            </a:r>
          </a:p>
          <a:p>
            <a:pPr marL="0" lvl="0" indent="0" algn="l" rtl="0">
              <a:lnSpc>
                <a:spcPct val="100000"/>
              </a:lnSpc>
              <a:spcBef>
                <a:spcPts val="0"/>
              </a:spcBef>
              <a:spcAft>
                <a:spcPts val="0"/>
              </a:spcAft>
              <a:buSzPts val="1100"/>
              <a:buNone/>
            </a:pPr>
            <a:endParaRPr dirty="0"/>
          </a:p>
        </p:txBody>
      </p:sp>
      <p:sp>
        <p:nvSpPr>
          <p:cNvPr id="195" name="Google Shape;1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Echemos un vistazo a las diferencias entre preferencias, intolerancias y alergias. Aunque es importante planificar y manejar cada una de estas afecciones en su entorno de cuidado infantil, solo las alergias alimentarias pueden ser fatales. Debido a esto, dedicaremos más tiempo en este módulo a cubrir cómo manejar las alergias alimentarias.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Apoyar a los niños para que aprendan a probar y aceptar nuevos alimentos es la mejor manera de manejar las preferencias alimentarias y, en última instancia, las elecciones de alimentos. Aunque es importante confiar en que los niños saben qué alimentos les gustan y cuáles no, también es posible ayudarlos a relajarse más y ser más aventureros con la comida.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Las intolerancias alimentarias ocurren cuando una persona no puede digerir ciertos alimentos o componentes de los alimentos. Por ejemplo, la intolerancia a la lactosa es cuando la persona no puede digerir lactosa, que es el azúcar natural que se encuentra en los productos lácteos. Eso puede provocar síntomas desagradables como inflamación del estómago y diarrea. Las intolerancias alimentarias no son potencialmente fatales a corto plazo, pero igualmente necesitan un control cuidadoso para mantener saludable al niño.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Las alergias alimentarias, como dije antes, son la respuesta del sistema inmune y pueden ser de leves a potencialmente fatales. Repasemos los principios básicos de cómo cuidar a un niño con alergias. </a:t>
            </a:r>
          </a:p>
          <a:p>
            <a:pPr marL="0" lvl="0" indent="0" algn="l" rtl="0">
              <a:lnSpc>
                <a:spcPct val="100000"/>
              </a:lnSpc>
              <a:spcBef>
                <a:spcPts val="0"/>
              </a:spcBef>
              <a:spcAft>
                <a:spcPts val="0"/>
              </a:spcAft>
              <a:buSzPts val="1100"/>
              <a:buNone/>
            </a:pPr>
            <a:endParaRPr dirty="0"/>
          </a:p>
        </p:txBody>
      </p:sp>
      <p:sp>
        <p:nvSpPr>
          <p:cNvPr id="202" name="Google Shape;2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367ca1b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El primer paso es pedir a la familia del niño documentación del médico, que a veces se llama plan de atención, para tener claro el tipo y gravedad de la alergia y también el tratamiento recomendado. Las respuestas alérgicas de los niños pueden variar mucho. Es posible que solo estar en la misma habitación con un alérgeno pueda causar una reacción en algunos niños, mientras que otros tal vez puedan comer los alimentos si se preparan de una manera determinada. El plan de atención del médico puede ayudar a aclarar qué necesidades hay que cubrir para mantener la seguridad del niño.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algunos casos, el niño puede tener un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EpiPen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u otro medicamento de rescate en el lugar, para revertir la reacción grave en las vías aéreas llamada anafilaxis.</a:t>
            </a:r>
          </a:p>
          <a:p>
            <a:pPr marL="0" lvl="0" indent="0" algn="l" rtl="0">
              <a:lnSpc>
                <a:spcPct val="100000"/>
              </a:lnSpc>
              <a:spcBef>
                <a:spcPts val="0"/>
              </a:spcBef>
              <a:spcAft>
                <a:spcPts val="0"/>
              </a:spcAft>
              <a:buSzPts val="1100"/>
              <a:buNone/>
            </a:pPr>
            <a:endParaRPr dirty="0"/>
          </a:p>
        </p:txBody>
      </p:sp>
      <p:sp>
        <p:nvSpPr>
          <p:cNvPr id="207" name="Google Shape;207;g21367ca1b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367ca1bf3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Es común que una persona sea alérgica a múltiples alimentos o alérgenos ambientales. Esto puede ser un poco abrumador cuando hay que preparar comidas y bocadillos. Por suerte, usted no tiene que ocuparse de esto solo. Su consultor dietista puede ayudarlo a crear menús, leer etiquetas y aprobar alimentos para servir en su programa que sean seguros para todos los niños.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Como usted trabaja con niños pequeños, puede tener un niño bajo su cuidado que desarrolle síntomas de alergia, pero no tenga aún un diagnóstico de alergia. La familia del niño puede pedirle ayuda con una dieta de eliminación recetada por el médico para determinar si los alimentos son la causa de la alergia. Las dietas de eliminación también se pueden usar para determinar intolerancia alimentaria. Además, si nota que un niño muestra algunos síntomas de reacción alérgica, diagnosticada o no, siga sus protocolos de emergencia, incluyendo llamar al 9-1-1 si es necesario.</a:t>
            </a:r>
          </a:p>
          <a:p>
            <a:pPr marL="0" lvl="0" indent="0" algn="l" rtl="0">
              <a:lnSpc>
                <a:spcPct val="100000"/>
              </a:lnSpc>
              <a:spcBef>
                <a:spcPts val="0"/>
              </a:spcBef>
              <a:spcAft>
                <a:spcPts val="0"/>
              </a:spcAft>
              <a:buSzPts val="1100"/>
              <a:buNone/>
            </a:pPr>
            <a:endParaRPr dirty="0"/>
          </a:p>
        </p:txBody>
      </p:sp>
      <p:sp>
        <p:nvSpPr>
          <p:cNvPr id="213" name="Google Shape;213;g21367ca1bf3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367ca1bf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Como con todos los temas que se cubren en esta serie,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Caring</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Our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and Safety Performance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Standards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(Cuidado de nuestros niños: Estándares Nacionales de Salud y Seguridad) y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Guidelines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Early</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Care and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Programs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(Pautas para los programas de cuidado infantil y educación) son un excelente recurso. Los pasos descritos aquí provienen directamente de Cuidado de nuestros niños y el enlace está en la lista de recursos. Consulte de nuevo estos pasos con la frecuencia que sea necesaria y consúltelos en su política para asegurarse de tener las mejores prácticas para manejar alergias de todo tipo.  </a:t>
            </a:r>
          </a:p>
          <a:p>
            <a:pPr marL="0" lvl="0" indent="0" algn="l" rtl="0">
              <a:lnSpc>
                <a:spcPct val="100000"/>
              </a:lnSpc>
              <a:spcBef>
                <a:spcPts val="0"/>
              </a:spcBef>
              <a:spcAft>
                <a:spcPts val="0"/>
              </a:spcAft>
              <a:buSzPts val="1100"/>
              <a:buNone/>
            </a:pPr>
            <a:endParaRPr dirty="0"/>
          </a:p>
        </p:txBody>
      </p:sp>
      <p:sp>
        <p:nvSpPr>
          <p:cNvPr id="219" name="Google Shape;219;g21367ca1b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1367ca1bf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Las recomendaciones de “</a:t>
            </a:r>
            <a:r>
              <a:rPr lang="es-ES" sz="1800" dirty="0">
                <a:effectLst/>
                <a:latin typeface="Calibri" panose="020F0502020204030204" pitchFamily="34" charset="0"/>
                <a:ea typeface="Calibri" panose="020F0502020204030204" pitchFamily="34" charset="0"/>
                <a:cs typeface="Times New Roman" panose="02020603050405020304" pitchFamily="18" charset="0"/>
              </a:rPr>
              <a:t>Cuidado de nuestros niños: Estándares Nacionales de Salud y Seguridad”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continúan en esta diapositiva. Puede usar estos pasos también para informar sus protocolos de emergencia. </a:t>
            </a:r>
          </a:p>
          <a:p>
            <a:pPr marL="0" lvl="0" indent="0" algn="l" rtl="0">
              <a:lnSpc>
                <a:spcPct val="100000"/>
              </a:lnSpc>
              <a:spcBef>
                <a:spcPts val="0"/>
              </a:spcBef>
              <a:spcAft>
                <a:spcPts val="0"/>
              </a:spcAft>
              <a:buSzPts val="1100"/>
              <a:buNone/>
            </a:pPr>
            <a:endParaRPr dirty="0"/>
          </a:p>
        </p:txBody>
      </p:sp>
      <p:sp>
        <p:nvSpPr>
          <p:cNvPr id="225" name="Google Shape;225;g21367ca1bf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Una persona puede ser alérgica a cualquier alimento, pero hay algunos mucho más frecuentes que otros. Según la Administración de Drogas y Alimentos de los EE. UU., la leche, los mariscos, el pescado, la soja, los frijoles, los frutos secos, los frutos con cáscara, los huevos, el trigo y las semillas de sésamo son los alérgenos más comunes. </a:t>
            </a:r>
          </a:p>
          <a:p>
            <a:pPr marL="0" lvl="0" indent="0" algn="l" rtl="0">
              <a:lnSpc>
                <a:spcPct val="100000"/>
              </a:lnSpc>
              <a:spcBef>
                <a:spcPts val="0"/>
              </a:spcBef>
              <a:spcAft>
                <a:spcPts val="0"/>
              </a:spcAft>
              <a:buSzPts val="1100"/>
              <a:buNone/>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5"/>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5"/>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 name="Google Shape;9;p15"/>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 name="Google Shape;10;p15"/>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24"/>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3" name="Google Shape;53;p24"/>
          <p:cNvSpPr txBox="1">
            <a:spLocks noGrp="1"/>
          </p:cNvSpPr>
          <p:nvPr>
            <p:ph type="body" idx="2"/>
          </p:nvPr>
        </p:nvSpPr>
        <p:spPr>
          <a:xfrm>
            <a:off x="711200" y="1815998"/>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4" name="Google Shape;54;p24"/>
          <p:cNvSpPr txBox="1">
            <a:spLocks noGrp="1"/>
          </p:cNvSpPr>
          <p:nvPr>
            <p:ph type="body" idx="3"/>
          </p:nvPr>
        </p:nvSpPr>
        <p:spPr>
          <a:xfrm>
            <a:off x="711201" y="2677917"/>
            <a:ext cx="5909803" cy="266656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5" name="Google Shape;55;p24"/>
          <p:cNvSpPr>
            <a:spLocks noGrp="1"/>
          </p:cNvSpPr>
          <p:nvPr>
            <p:ph type="pic" idx="4"/>
          </p:nvPr>
        </p:nvSpPr>
        <p:spPr>
          <a:xfrm>
            <a:off x="7241067" y="1468438"/>
            <a:ext cx="4229100" cy="392112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25"/>
          <p:cNvSpPr txBox="1">
            <a:spLocks noGrp="1"/>
          </p:cNvSpPr>
          <p:nvPr>
            <p:ph type="body" idx="1"/>
          </p:nvPr>
        </p:nvSpPr>
        <p:spPr>
          <a:xfrm>
            <a:off x="762000" y="4326855"/>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8" name="Google Shape;58;p25"/>
          <p:cNvSpPr txBox="1">
            <a:spLocks noGrp="1"/>
          </p:cNvSpPr>
          <p:nvPr>
            <p:ph type="body" idx="2"/>
          </p:nvPr>
        </p:nvSpPr>
        <p:spPr>
          <a:xfrm>
            <a:off x="6451600" y="149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9" name="Google Shape;59;p25"/>
          <p:cNvSpPr txBox="1">
            <a:spLocks noGrp="1"/>
          </p:cNvSpPr>
          <p:nvPr>
            <p:ph type="body" idx="3"/>
          </p:nvPr>
        </p:nvSpPr>
        <p:spPr>
          <a:xfrm>
            <a:off x="6451600" y="202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0" name="Google Shape;60;p25"/>
          <p:cNvSpPr txBox="1">
            <a:spLocks noGrp="1"/>
          </p:cNvSpPr>
          <p:nvPr>
            <p:ph type="body" idx="4"/>
          </p:nvPr>
        </p:nvSpPr>
        <p:spPr>
          <a:xfrm>
            <a:off x="6471684" y="319946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1" name="Google Shape;61;p25"/>
          <p:cNvSpPr txBox="1">
            <a:spLocks noGrp="1"/>
          </p:cNvSpPr>
          <p:nvPr>
            <p:ph type="body" idx="5"/>
          </p:nvPr>
        </p:nvSpPr>
        <p:spPr>
          <a:xfrm>
            <a:off x="6471684" y="372700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2" name="Google Shape;62;p25"/>
          <p:cNvSpPr txBox="1">
            <a:spLocks noGrp="1"/>
          </p:cNvSpPr>
          <p:nvPr>
            <p:ph type="body" idx="6"/>
          </p:nvPr>
        </p:nvSpPr>
        <p:spPr>
          <a:xfrm>
            <a:off x="6431516" y="490032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3" name="Google Shape;63;p25"/>
          <p:cNvSpPr txBox="1">
            <a:spLocks noGrp="1"/>
          </p:cNvSpPr>
          <p:nvPr>
            <p:ph type="body" idx="7"/>
          </p:nvPr>
        </p:nvSpPr>
        <p:spPr>
          <a:xfrm>
            <a:off x="6431516" y="542786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4" name="Google Shape;64;p25"/>
          <p:cNvSpPr>
            <a:spLocks noGrp="1"/>
          </p:cNvSpPr>
          <p:nvPr>
            <p:ph type="pic" idx="8"/>
          </p:nvPr>
        </p:nvSpPr>
        <p:spPr>
          <a:xfrm>
            <a:off x="0" y="0"/>
            <a:ext cx="5537200" cy="3429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26"/>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7" name="Google Shape;67;p26"/>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8" name="Google Shape;68;p26"/>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9" name="Google Shape;69;p26"/>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0" name="Google Shape;70;p26"/>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1" name="Google Shape;71;p26"/>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7"/>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4" name="Google Shape;74;p27"/>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5" name="Google Shape;75;p27"/>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6" name="Google Shape;76;p27"/>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7" name="Google Shape;77;p27"/>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8" name="Google Shape;78;p27"/>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9" name="Google Shape;79;p27"/>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8"/>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2" name="Google Shape;82;p28"/>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3" name="Google Shape;83;p28"/>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4" name="Google Shape;84;p28"/>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5" name="Google Shape;85;p28"/>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6" name="Google Shape;86;p28"/>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7" name="Google Shape;87;p28"/>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9"/>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0" name="Google Shape;90;p29"/>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9"/>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p29"/>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3" name="Google Shape;93;p29"/>
          <p:cNvSpPr txBox="1">
            <a:spLocks noGrp="1"/>
          </p:cNvSpPr>
          <p:nvPr>
            <p:ph type="body" idx="1"/>
          </p:nvPr>
        </p:nvSpPr>
        <p:spPr>
          <a:xfrm>
            <a:off x="976372" y="787400"/>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4" name="Google Shape;94;p29"/>
          <p:cNvSpPr txBox="1">
            <a:spLocks noGrp="1"/>
          </p:cNvSpPr>
          <p:nvPr>
            <p:ph type="body" idx="2"/>
          </p:nvPr>
        </p:nvSpPr>
        <p:spPr>
          <a:xfrm>
            <a:off x="1433933"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5" name="Google Shape;95;p29"/>
          <p:cNvSpPr txBox="1">
            <a:spLocks noGrp="1"/>
          </p:cNvSpPr>
          <p:nvPr>
            <p:ph type="body" idx="3"/>
          </p:nvPr>
        </p:nvSpPr>
        <p:spPr>
          <a:xfrm>
            <a:off x="5757721"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6" name="Google Shape;96;p29"/>
          <p:cNvSpPr txBox="1">
            <a:spLocks noGrp="1"/>
          </p:cNvSpPr>
          <p:nvPr>
            <p:ph type="body" idx="4"/>
          </p:nvPr>
        </p:nvSpPr>
        <p:spPr>
          <a:xfrm>
            <a:off x="5757721"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7" name="Google Shape;97;p29"/>
          <p:cNvSpPr txBox="1">
            <a:spLocks noGrp="1"/>
          </p:cNvSpPr>
          <p:nvPr>
            <p:ph type="body" idx="5"/>
          </p:nvPr>
        </p:nvSpPr>
        <p:spPr>
          <a:xfrm>
            <a:off x="1433933"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30"/>
          <p:cNvSpPr txBox="1">
            <a:spLocks noGrp="1"/>
          </p:cNvSpPr>
          <p:nvPr>
            <p:ph type="body" idx="1"/>
          </p:nvPr>
        </p:nvSpPr>
        <p:spPr>
          <a:xfrm>
            <a:off x="1473200" y="358962"/>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0" name="Google Shape;100;p30"/>
          <p:cNvSpPr txBox="1">
            <a:spLocks noGrp="1"/>
          </p:cNvSpPr>
          <p:nvPr>
            <p:ph type="body" idx="2"/>
          </p:nvPr>
        </p:nvSpPr>
        <p:spPr>
          <a:xfrm>
            <a:off x="1473200" y="896679"/>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1" name="Google Shape;101;p30"/>
          <p:cNvSpPr txBox="1">
            <a:spLocks noGrp="1"/>
          </p:cNvSpPr>
          <p:nvPr>
            <p:ph type="body" idx="3"/>
          </p:nvPr>
        </p:nvSpPr>
        <p:spPr>
          <a:xfrm>
            <a:off x="1476745" y="3937000"/>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2" name="Google Shape;102;p30"/>
          <p:cNvSpPr txBox="1">
            <a:spLocks noGrp="1"/>
          </p:cNvSpPr>
          <p:nvPr>
            <p:ph type="body" idx="4"/>
          </p:nvPr>
        </p:nvSpPr>
        <p:spPr>
          <a:xfrm>
            <a:off x="1476745" y="4474718"/>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3" name="Google Shape;103;p30"/>
          <p:cNvSpPr>
            <a:spLocks noGrp="1"/>
          </p:cNvSpPr>
          <p:nvPr>
            <p:ph type="pic" idx="5"/>
          </p:nvPr>
        </p:nvSpPr>
        <p:spPr>
          <a:xfrm>
            <a:off x="6576786" y="0"/>
            <a:ext cx="5615214" cy="3429000"/>
          </a:xfrm>
          <a:prstGeom prst="rect">
            <a:avLst/>
          </a:prstGeom>
          <a:noFill/>
          <a:ln>
            <a:noFill/>
          </a:ln>
        </p:spPr>
      </p:sp>
      <p:sp>
        <p:nvSpPr>
          <p:cNvPr id="104" name="Google Shape;104;p30"/>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Points 1 - Inverse">
  <p:cSld name="Four Points 1 - Inverse">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1"/>
          <p:cNvSpPr txBox="1">
            <a:spLocks noGrp="1"/>
          </p:cNvSpPr>
          <p:nvPr>
            <p:ph type="body" idx="1"/>
          </p:nvPr>
        </p:nvSpPr>
        <p:spPr>
          <a:xfrm>
            <a:off x="8890000" y="8292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7" name="Google Shape;107;p31"/>
          <p:cNvSpPr txBox="1">
            <a:spLocks noGrp="1"/>
          </p:cNvSpPr>
          <p:nvPr>
            <p:ph type="body" idx="2"/>
          </p:nvPr>
        </p:nvSpPr>
        <p:spPr>
          <a:xfrm>
            <a:off x="558553" y="840766"/>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8" name="Google Shape;108;p31"/>
          <p:cNvSpPr txBox="1">
            <a:spLocks noGrp="1"/>
          </p:cNvSpPr>
          <p:nvPr>
            <p:ph type="body" idx="3"/>
          </p:nvPr>
        </p:nvSpPr>
        <p:spPr>
          <a:xfrm>
            <a:off x="914400" y="1731518"/>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9" name="Google Shape;109;p31"/>
          <p:cNvSpPr txBox="1">
            <a:spLocks noGrp="1"/>
          </p:cNvSpPr>
          <p:nvPr>
            <p:ph type="body" idx="4"/>
          </p:nvPr>
        </p:nvSpPr>
        <p:spPr>
          <a:xfrm>
            <a:off x="558553" y="371226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0" name="Google Shape;110;p31"/>
          <p:cNvSpPr txBox="1">
            <a:spLocks noGrp="1"/>
          </p:cNvSpPr>
          <p:nvPr>
            <p:ph type="body" idx="5"/>
          </p:nvPr>
        </p:nvSpPr>
        <p:spPr>
          <a:xfrm>
            <a:off x="914400" y="460301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1" name="Google Shape;111;p31"/>
          <p:cNvSpPr txBox="1">
            <a:spLocks noGrp="1"/>
          </p:cNvSpPr>
          <p:nvPr>
            <p:ph type="body" idx="6"/>
          </p:nvPr>
        </p:nvSpPr>
        <p:spPr>
          <a:xfrm>
            <a:off x="4435711" y="83426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2" name="Google Shape;112;p31"/>
          <p:cNvSpPr txBox="1">
            <a:spLocks noGrp="1"/>
          </p:cNvSpPr>
          <p:nvPr>
            <p:ph type="body" idx="7"/>
          </p:nvPr>
        </p:nvSpPr>
        <p:spPr>
          <a:xfrm>
            <a:off x="4791557" y="172502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3" name="Google Shape;113;p31"/>
          <p:cNvSpPr txBox="1">
            <a:spLocks noGrp="1"/>
          </p:cNvSpPr>
          <p:nvPr>
            <p:ph type="body" idx="8"/>
          </p:nvPr>
        </p:nvSpPr>
        <p:spPr>
          <a:xfrm>
            <a:off x="4412083" y="371875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4" name="Google Shape;114;p31"/>
          <p:cNvSpPr txBox="1">
            <a:spLocks noGrp="1"/>
          </p:cNvSpPr>
          <p:nvPr>
            <p:ph type="body" idx="9"/>
          </p:nvPr>
        </p:nvSpPr>
        <p:spPr>
          <a:xfrm>
            <a:off x="4767930" y="460951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2"/>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7" name="Google Shape;117;p32"/>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8" name="Google Shape;118;p32"/>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9" name="Google Shape;119;p32"/>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0" name="Google Shape;120;p32"/>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1" name="Google Shape;121;p32"/>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2" name="Google Shape;122;p32"/>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3" name="Google Shape;123;p32"/>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4" name="Google Shape;124;p32"/>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2 - Inverse">
  <p:cSld name="Four Points 2 - Inverse">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33"/>
          <p:cNvSpPr txBox="1">
            <a:spLocks noGrp="1"/>
          </p:cNvSpPr>
          <p:nvPr>
            <p:ph type="body" idx="1"/>
          </p:nvPr>
        </p:nvSpPr>
        <p:spPr>
          <a:xfrm>
            <a:off x="8890000" y="7151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7" name="Google Shape;127;p33"/>
          <p:cNvSpPr txBox="1">
            <a:spLocks noGrp="1"/>
          </p:cNvSpPr>
          <p:nvPr>
            <p:ph type="body" idx="2"/>
          </p:nvPr>
        </p:nvSpPr>
        <p:spPr>
          <a:xfrm>
            <a:off x="660400" y="715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8" name="Google Shape;128;p33"/>
          <p:cNvSpPr txBox="1">
            <a:spLocks noGrp="1"/>
          </p:cNvSpPr>
          <p:nvPr>
            <p:ph type="body" idx="3"/>
          </p:nvPr>
        </p:nvSpPr>
        <p:spPr>
          <a:xfrm>
            <a:off x="1081233" y="1273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9" name="Google Shape;129;p33"/>
          <p:cNvSpPr txBox="1">
            <a:spLocks noGrp="1"/>
          </p:cNvSpPr>
          <p:nvPr>
            <p:ph type="body" idx="4"/>
          </p:nvPr>
        </p:nvSpPr>
        <p:spPr>
          <a:xfrm>
            <a:off x="660400" y="2239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0" name="Google Shape;130;p33"/>
          <p:cNvSpPr txBox="1">
            <a:spLocks noGrp="1"/>
          </p:cNvSpPr>
          <p:nvPr>
            <p:ph type="body" idx="5"/>
          </p:nvPr>
        </p:nvSpPr>
        <p:spPr>
          <a:xfrm>
            <a:off x="1081233" y="2797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1" name="Google Shape;131;p33"/>
          <p:cNvSpPr txBox="1">
            <a:spLocks noGrp="1"/>
          </p:cNvSpPr>
          <p:nvPr>
            <p:ph type="body" idx="6"/>
          </p:nvPr>
        </p:nvSpPr>
        <p:spPr>
          <a:xfrm>
            <a:off x="660400" y="3763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2" name="Google Shape;132;p33"/>
          <p:cNvSpPr txBox="1">
            <a:spLocks noGrp="1"/>
          </p:cNvSpPr>
          <p:nvPr>
            <p:ph type="body" idx="7"/>
          </p:nvPr>
        </p:nvSpPr>
        <p:spPr>
          <a:xfrm>
            <a:off x="1081233" y="4321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3" name="Google Shape;133;p33"/>
          <p:cNvSpPr txBox="1">
            <a:spLocks noGrp="1"/>
          </p:cNvSpPr>
          <p:nvPr>
            <p:ph type="body" idx="8"/>
          </p:nvPr>
        </p:nvSpPr>
        <p:spPr>
          <a:xfrm>
            <a:off x="660400" y="5287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4" name="Google Shape;134;p33"/>
          <p:cNvSpPr txBox="1">
            <a:spLocks noGrp="1"/>
          </p:cNvSpPr>
          <p:nvPr>
            <p:ph type="body" idx="9"/>
          </p:nvPr>
        </p:nvSpPr>
        <p:spPr>
          <a:xfrm>
            <a:off x="1081233" y="5845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6"/>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 name="Google Shape;13;p16"/>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 name="Google Shape;14;p16"/>
          <p:cNvSpPr>
            <a:spLocks noGrp="1"/>
          </p:cNvSpPr>
          <p:nvPr>
            <p:ph type="pic" idx="3"/>
          </p:nvPr>
        </p:nvSpPr>
        <p:spPr>
          <a:xfrm>
            <a:off x="7772400" y="660400"/>
            <a:ext cx="3251200" cy="55372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4"/>
          <p:cNvSpPr/>
          <p:nvPr/>
        </p:nvSpPr>
        <p:spPr>
          <a:xfrm>
            <a:off x="989367"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7" name="Google Shape;137;p34"/>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8" name="Google Shape;138;p34"/>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9" name="Google Shape;139;p34"/>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0" name="Google Shape;140;p34"/>
          <p:cNvSpPr/>
          <p:nvPr/>
        </p:nvSpPr>
        <p:spPr>
          <a:xfrm>
            <a:off x="6311681"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1" name="Google Shape;141;p34"/>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2" name="Google Shape;142;p34"/>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3" name="Google Shape;143;p34"/>
          <p:cNvSpPr/>
          <p:nvPr/>
        </p:nvSpPr>
        <p:spPr>
          <a:xfrm>
            <a:off x="989367"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4" name="Google Shape;144;p34"/>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5" name="Google Shape;145;p34"/>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6" name="Google Shape;146;p34"/>
          <p:cNvSpPr/>
          <p:nvPr/>
        </p:nvSpPr>
        <p:spPr>
          <a:xfrm>
            <a:off x="6348819"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7" name="Google Shape;147;p34"/>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8" name="Google Shape;148;p34"/>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5"/>
          <p:cNvSpPr txBox="1">
            <a:spLocks noGrp="1"/>
          </p:cNvSpPr>
          <p:nvPr>
            <p:ph type="body" idx="1"/>
          </p:nvPr>
        </p:nvSpPr>
        <p:spPr>
          <a:xfrm>
            <a:off x="1550712" y="825988"/>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1" name="Google Shape;151;p35"/>
          <p:cNvSpPr txBox="1">
            <a:spLocks noGrp="1"/>
          </p:cNvSpPr>
          <p:nvPr>
            <p:ph type="body" idx="2"/>
          </p:nvPr>
        </p:nvSpPr>
        <p:spPr>
          <a:xfrm>
            <a:off x="1555985"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2" name="Google Shape;152;p35"/>
          <p:cNvSpPr txBox="1">
            <a:spLocks noGrp="1"/>
          </p:cNvSpPr>
          <p:nvPr>
            <p:ph type="body" idx="3"/>
          </p:nvPr>
        </p:nvSpPr>
        <p:spPr>
          <a:xfrm>
            <a:off x="1550712"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3" name="Google Shape;153;p35"/>
          <p:cNvSpPr txBox="1">
            <a:spLocks noGrp="1"/>
          </p:cNvSpPr>
          <p:nvPr>
            <p:ph type="body" idx="4"/>
          </p:nvPr>
        </p:nvSpPr>
        <p:spPr>
          <a:xfrm>
            <a:off x="4888121"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4" name="Google Shape;154;p35"/>
          <p:cNvSpPr txBox="1">
            <a:spLocks noGrp="1"/>
          </p:cNvSpPr>
          <p:nvPr>
            <p:ph type="body" idx="5"/>
          </p:nvPr>
        </p:nvSpPr>
        <p:spPr>
          <a:xfrm>
            <a:off x="4882847"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5" name="Google Shape;155;p35"/>
          <p:cNvSpPr txBox="1">
            <a:spLocks noGrp="1"/>
          </p:cNvSpPr>
          <p:nvPr>
            <p:ph type="body" idx="6"/>
          </p:nvPr>
        </p:nvSpPr>
        <p:spPr>
          <a:xfrm>
            <a:off x="8222072" y="5264745"/>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6" name="Google Shape;156;p35"/>
          <p:cNvSpPr txBox="1">
            <a:spLocks noGrp="1"/>
          </p:cNvSpPr>
          <p:nvPr>
            <p:ph type="body" idx="7"/>
          </p:nvPr>
        </p:nvSpPr>
        <p:spPr>
          <a:xfrm>
            <a:off x="8216799" y="5690927"/>
            <a:ext cx="2532031" cy="582873"/>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7" name="Google Shape;157;p35"/>
          <p:cNvSpPr>
            <a:spLocks noGrp="1"/>
          </p:cNvSpPr>
          <p:nvPr>
            <p:ph type="pic" idx="8"/>
          </p:nvPr>
        </p:nvSpPr>
        <p:spPr>
          <a:xfrm>
            <a:off x="1555986" y="2984949"/>
            <a:ext cx="2505075" cy="1967442"/>
          </a:xfrm>
          <a:prstGeom prst="rect">
            <a:avLst/>
          </a:prstGeom>
          <a:noFill/>
          <a:ln>
            <a:noFill/>
          </a:ln>
        </p:spPr>
      </p:sp>
      <p:sp>
        <p:nvSpPr>
          <p:cNvPr id="158" name="Google Shape;158;p35"/>
          <p:cNvSpPr>
            <a:spLocks noGrp="1"/>
          </p:cNvSpPr>
          <p:nvPr>
            <p:ph type="pic" idx="9"/>
          </p:nvPr>
        </p:nvSpPr>
        <p:spPr>
          <a:xfrm>
            <a:off x="4882848" y="2998307"/>
            <a:ext cx="2505075" cy="1967442"/>
          </a:xfrm>
          <a:prstGeom prst="rect">
            <a:avLst/>
          </a:prstGeom>
          <a:noFill/>
          <a:ln>
            <a:noFill/>
          </a:ln>
        </p:spPr>
      </p:sp>
      <p:sp>
        <p:nvSpPr>
          <p:cNvPr id="159" name="Google Shape;159;p35"/>
          <p:cNvSpPr>
            <a:spLocks noGrp="1"/>
          </p:cNvSpPr>
          <p:nvPr>
            <p:ph type="pic" idx="13"/>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36"/>
          <p:cNvPicPr preferRelativeResize="0"/>
          <p:nvPr/>
        </p:nvPicPr>
        <p:blipFill rotWithShape="1">
          <a:blip r:embed="rId3">
            <a:alphaModFix/>
          </a:blip>
          <a:srcRect/>
          <a:stretch/>
        </p:blipFill>
        <p:spPr>
          <a:xfrm>
            <a:off x="1253194" y="3342094"/>
            <a:ext cx="2825809" cy="1275146"/>
          </a:xfrm>
          <a:prstGeom prst="rect">
            <a:avLst/>
          </a:prstGeom>
          <a:noFill/>
          <a:ln>
            <a:noFill/>
          </a:ln>
        </p:spPr>
      </p:pic>
      <p:sp>
        <p:nvSpPr>
          <p:cNvPr id="162" name="Google Shape;162;p36"/>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3" name="Google Shape;163;p36"/>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4" name="Google Shape;164;p36"/>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5" name="Google Shape;165;p36"/>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6" name="Google Shape;166;p36"/>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7" name="Google Shape;167;p36"/>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8" name="Google Shape;168;p36"/>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FEFFF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losing Light">
  <p:cSld name="1_Closing Light">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37"/>
          <p:cNvPicPr preferRelativeResize="0"/>
          <p:nvPr/>
        </p:nvPicPr>
        <p:blipFill rotWithShape="1">
          <a:blip r:embed="rId3">
            <a:alphaModFix/>
          </a:blip>
          <a:srcRect/>
          <a:stretch/>
        </p:blipFill>
        <p:spPr>
          <a:xfrm>
            <a:off x="1253194" y="3276600"/>
            <a:ext cx="3048000" cy="1377377"/>
          </a:xfrm>
          <a:prstGeom prst="rect">
            <a:avLst/>
          </a:prstGeom>
          <a:noFill/>
          <a:ln>
            <a:noFill/>
          </a:ln>
        </p:spPr>
      </p:pic>
      <p:sp>
        <p:nvSpPr>
          <p:cNvPr id="171" name="Google Shape;171;p37"/>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000D2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
        <p:nvSpPr>
          <p:cNvPr id="172" name="Google Shape;172;p37"/>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3" name="Google Shape;173;p37"/>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4" name="Google Shape;174;p37"/>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5" name="Google Shape;175;p37"/>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6" name="Google Shape;176;p37"/>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7" name="Google Shape;177;p37"/>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Dark">
  <p:cSld name="Blank Dark">
    <p:bg>
      <p:bgPr>
        <a:blipFill>
          <a:blip r:embed="rId2">
            <a:alphaModFix/>
          </a:blip>
          <a:stretch>
            <a:fillRect/>
          </a:stretch>
        </a:blip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7"/>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 name="Google Shape;17;p17"/>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8" name="Google Shape;18;p17"/>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9" name="Google Shape;19;p17"/>
          <p:cNvSpPr>
            <a:spLocks noGrp="1"/>
          </p:cNvSpPr>
          <p:nvPr>
            <p:ph type="pic" idx="4"/>
          </p:nvPr>
        </p:nvSpPr>
        <p:spPr>
          <a:xfrm>
            <a:off x="7225241" y="1163638"/>
            <a:ext cx="4229100" cy="392112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18"/>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2" name="Google Shape;22;p18"/>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0"/>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6" name="Google Shape;26;p20"/>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7" name="Google Shape;27;p20"/>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8" name="Google Shape;28;p20"/>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9" name="Google Shape;29;p20"/>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0" name="Google Shape;30;p20"/>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1" name="Google Shape;31;p20"/>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21"/>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4" name="Google Shape;34;p21"/>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5" name="Google Shape;35;p21"/>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6" name="Google Shape;36;p21"/>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7" name="Google Shape;37;p21"/>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8" name="Google Shape;38;p21"/>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9" name="Google Shape;39;p21"/>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0" name="Google Shape;40;p21"/>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1" name="Google Shape;41;p21"/>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4" name="Google Shape;44;p22"/>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5" name="Google Shape;45;p22"/>
          <p:cNvSpPr>
            <a:spLocks noGrp="1"/>
          </p:cNvSpPr>
          <p:nvPr>
            <p:ph type="pic" idx="3"/>
          </p:nvPr>
        </p:nvSpPr>
        <p:spPr>
          <a:xfrm>
            <a:off x="6553200" y="0"/>
            <a:ext cx="5638800" cy="6858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46"/>
        <p:cNvGrpSpPr/>
        <p:nvPr/>
      </p:nvGrpSpPr>
      <p:grpSpPr>
        <a:xfrm>
          <a:off x="0" y="0"/>
          <a:ext cx="0" cy="0"/>
          <a:chOff x="0" y="0"/>
          <a:chExt cx="0" cy="0"/>
        </a:xfrm>
      </p:grpSpPr>
      <p:pic>
        <p:nvPicPr>
          <p:cNvPr id="47" name="Google Shape;47;p23"/>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48" name="Google Shape;48;p23"/>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9" name="Google Shape;49;p23"/>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0" name="Google Shape;50;p23"/>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nrckids.org/CFOC/Database/4.2.0.10" TargetMode="External"/><Relationship Id="rId7" Type="http://schemas.openxmlformats.org/officeDocument/2006/relationships/hyperlink" Target="https://kidswithfoodallergies.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virtuallabschool.org/focused-topics/essentials-in-child-care-food-service" TargetMode="External"/><Relationship Id="rId5" Type="http://schemas.openxmlformats.org/officeDocument/2006/relationships/hyperlink" Target="https://theicn.org/icn-resources-a-z/child-care-center-food-allergy-fact-sheets" TargetMode="External"/><Relationship Id="rId4" Type="http://schemas.openxmlformats.org/officeDocument/2006/relationships/hyperlink" Target="https://theicn.org/september-202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nrckids.org/CFOC/Database/4.2.0.1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hyperlink" Target="https://nrckids.org/CFOC/Database/4.2.0.1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914400" y="2095500"/>
            <a:ext cx="7569200" cy="13462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8800"/>
              <a:buNone/>
            </a:pPr>
            <a:r>
              <a:rPr lang="es"/>
              <a:t>Alergias alimentarias</a:t>
            </a:r>
            <a:endParaRPr dirty="0"/>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a:solidFill>
                  <a:srgbClr val="001640"/>
                </a:solidFill>
                <a:latin typeface="Oswald SemiBold"/>
                <a:ea typeface="Oswald SemiBold"/>
                <a:cs typeface="Oswald SemiBold"/>
                <a:sym typeface="Oswald SemiBold"/>
              </a:rPr>
              <a:t>Febrero de 2023​</a:t>
            </a:r>
            <a:endParaRPr dirty="0">
              <a:solidFill>
                <a:srgbClr val="001640"/>
              </a:solidFill>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20980"/>
    </mc:Choice>
    <mc:Fallback xmlns="">
      <p:transition spd="slow" advTm="209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p:nvPr/>
        </p:nvSpPr>
        <p:spPr>
          <a:xfrm>
            <a:off x="7892619" y="4655851"/>
            <a:ext cx="3980566" cy="1556842"/>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9" name="Google Shape;239;p8"/>
          <p:cNvSpPr/>
          <p:nvPr/>
        </p:nvSpPr>
        <p:spPr>
          <a:xfrm>
            <a:off x="4168814" y="603941"/>
            <a:ext cx="3980566" cy="1556842"/>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0" name="Google Shape;240;p8"/>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4000"/>
              <a:buNone/>
            </a:pPr>
            <a:r>
              <a:rPr lang="es"/>
              <a:t>Datos sobre alergias alimentarias</a:t>
            </a:r>
            <a:endParaRPr dirty="0"/>
          </a:p>
        </p:txBody>
      </p:sp>
      <p:sp>
        <p:nvSpPr>
          <p:cNvPr id="241" name="Google Shape;241;p8"/>
          <p:cNvSpPr txBox="1">
            <a:spLocks noGrp="1"/>
          </p:cNvSpPr>
          <p:nvPr>
            <p:ph type="body" idx="2"/>
          </p:nvPr>
        </p:nvSpPr>
        <p:spPr>
          <a:xfrm>
            <a:off x="4425576" y="764888"/>
            <a:ext cx="3467043" cy="528110"/>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SzPts val="2400"/>
              <a:buNone/>
            </a:pPr>
            <a:r>
              <a:rPr lang="es" sz="2700"/>
              <a:t>Dato 1</a:t>
            </a:r>
            <a:endParaRPr sz="2700" dirty="0"/>
          </a:p>
        </p:txBody>
      </p:sp>
      <p:sp>
        <p:nvSpPr>
          <p:cNvPr id="242" name="Google Shape;242;p8"/>
          <p:cNvSpPr/>
          <p:nvPr/>
        </p:nvSpPr>
        <p:spPr>
          <a:xfrm>
            <a:off x="5956908" y="2629896"/>
            <a:ext cx="3980566" cy="1556842"/>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3" name="Google Shape;243;p8"/>
          <p:cNvSpPr txBox="1">
            <a:spLocks noGrp="1"/>
          </p:cNvSpPr>
          <p:nvPr>
            <p:ph type="body" idx="3"/>
          </p:nvPr>
        </p:nvSpPr>
        <p:spPr>
          <a:xfrm>
            <a:off x="4698663" y="1292998"/>
            <a:ext cx="3047700" cy="660000"/>
          </a:xfrm>
          <a:prstGeom prst="rect">
            <a:avLst/>
          </a:prstGeom>
          <a:noFill/>
          <a:ln>
            <a:noFill/>
          </a:ln>
        </p:spPr>
        <p:txBody>
          <a:bodyPr spcFirstLastPara="1" wrap="square" lIns="91425" tIns="45700" rIns="91425" bIns="45700" rtlCol="0" anchor="t" anchorCtr="0">
            <a:noAutofit/>
          </a:bodyPr>
          <a:lstStyle/>
          <a:p>
            <a:pPr marL="0" lvl="0" indent="0" algn="ctr" rtl="0">
              <a:lnSpc>
                <a:spcPct val="102222"/>
              </a:lnSpc>
              <a:spcBef>
                <a:spcPts val="0"/>
              </a:spcBef>
              <a:spcAft>
                <a:spcPts val="0"/>
              </a:spcAft>
              <a:buClr>
                <a:schemeClr val="lt1"/>
              </a:buClr>
              <a:buSzPts val="1800"/>
              <a:buNone/>
            </a:pPr>
            <a:r>
              <a:rPr lang="es" sz="2067" b="1">
                <a:solidFill>
                  <a:schemeClr val="lt1"/>
                </a:solidFill>
              </a:rPr>
              <a:t>7.6% de los niños tienen alergias alimentarias</a:t>
            </a:r>
            <a:endParaRPr sz="2067" dirty="0"/>
          </a:p>
        </p:txBody>
      </p:sp>
      <p:sp>
        <p:nvSpPr>
          <p:cNvPr id="244" name="Google Shape;244;p8"/>
          <p:cNvSpPr txBox="1"/>
          <p:nvPr/>
        </p:nvSpPr>
        <p:spPr>
          <a:xfrm>
            <a:off x="6211275" y="2629897"/>
            <a:ext cx="3467100" cy="4254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000000"/>
              </a:buClr>
              <a:buSzPts val="2400"/>
              <a:buFont typeface="Noto Sans"/>
              <a:buNone/>
            </a:pPr>
            <a:r>
              <a:rPr lang="es" sz="2600" b="1" i="0" u="none" strike="noStrike" cap="none">
                <a:solidFill>
                  <a:srgbClr val="BE2D2D"/>
                </a:solidFill>
                <a:latin typeface="Assistant"/>
                <a:ea typeface="Assistant"/>
                <a:cs typeface="Assistant"/>
                <a:sym typeface="Assistant"/>
              </a:rPr>
              <a:t>Dato 2</a:t>
            </a:r>
            <a:endParaRPr sz="1600" b="0" i="0" u="none" strike="noStrike" cap="none" dirty="0">
              <a:solidFill>
                <a:srgbClr val="000000"/>
              </a:solidFill>
              <a:latin typeface="Arial"/>
              <a:ea typeface="Arial"/>
              <a:cs typeface="Arial"/>
              <a:sym typeface="Arial"/>
            </a:endParaRPr>
          </a:p>
        </p:txBody>
      </p:sp>
      <p:sp>
        <p:nvSpPr>
          <p:cNvPr id="245" name="Google Shape;245;p8"/>
          <p:cNvSpPr txBox="1"/>
          <p:nvPr/>
        </p:nvSpPr>
        <p:spPr>
          <a:xfrm>
            <a:off x="5956775" y="2949950"/>
            <a:ext cx="3980700" cy="7089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2222"/>
              </a:lnSpc>
              <a:spcBef>
                <a:spcPts val="0"/>
              </a:spcBef>
              <a:spcAft>
                <a:spcPts val="0"/>
              </a:spcAft>
              <a:buClr>
                <a:schemeClr val="lt1"/>
              </a:buClr>
              <a:buSzPts val="1800"/>
              <a:buFont typeface="Arial"/>
              <a:buNone/>
            </a:pPr>
            <a:r>
              <a:rPr lang="es" sz="1500" b="1" i="0" u="none" strike="noStrike" cap="none" dirty="0">
                <a:solidFill>
                  <a:schemeClr val="lt1"/>
                </a:solidFill>
                <a:latin typeface="Calibri"/>
                <a:ea typeface="Calibri"/>
                <a:cs typeface="Calibri"/>
                <a:sym typeface="Calibri"/>
              </a:rPr>
              <a:t>Generalmente las alergias a la leche, los huevos, el trigo y la soja desaparecen cuando el niño crece. Las alergias al maní, las nueces, el pescado y los mariscos mayormente no desaparecen al crecer.</a:t>
            </a:r>
            <a:endParaRPr sz="1500" b="0" i="0" u="none" strike="noStrike" cap="none" dirty="0">
              <a:solidFill>
                <a:srgbClr val="000000"/>
              </a:solidFill>
              <a:sym typeface="Arial"/>
            </a:endParaRPr>
          </a:p>
        </p:txBody>
      </p:sp>
      <p:sp>
        <p:nvSpPr>
          <p:cNvPr id="246" name="Google Shape;246;p8"/>
          <p:cNvSpPr txBox="1"/>
          <p:nvPr/>
        </p:nvSpPr>
        <p:spPr>
          <a:xfrm>
            <a:off x="8149380" y="4754864"/>
            <a:ext cx="3467043" cy="52811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rgbClr val="000000"/>
              </a:buClr>
              <a:buSzPts val="2400"/>
              <a:buFont typeface="Noto Sans"/>
              <a:buNone/>
            </a:pPr>
            <a:r>
              <a:rPr lang="es" sz="2400" b="1" i="0" u="none" strike="noStrike" cap="none" dirty="0">
                <a:solidFill>
                  <a:srgbClr val="BE2D2D"/>
                </a:solidFill>
                <a:latin typeface="Assistant"/>
                <a:ea typeface="Assistant"/>
                <a:cs typeface="Assistant"/>
                <a:sym typeface="Assistant"/>
              </a:rPr>
              <a:t>Dato 3</a:t>
            </a:r>
            <a:endParaRPr sz="1400" b="0" i="0" u="none" strike="noStrike" cap="none" dirty="0">
              <a:solidFill>
                <a:srgbClr val="000000"/>
              </a:solidFill>
              <a:latin typeface="Arial"/>
              <a:ea typeface="Arial"/>
              <a:cs typeface="Arial"/>
              <a:sym typeface="Arial"/>
            </a:endParaRPr>
          </a:p>
        </p:txBody>
      </p:sp>
      <p:sp>
        <p:nvSpPr>
          <p:cNvPr id="247" name="Google Shape;247;p8"/>
          <p:cNvSpPr txBox="1"/>
          <p:nvPr/>
        </p:nvSpPr>
        <p:spPr>
          <a:xfrm>
            <a:off x="7838625" y="5177250"/>
            <a:ext cx="3980700" cy="7707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98553"/>
              </a:lnSpc>
              <a:spcBef>
                <a:spcPts val="0"/>
              </a:spcBef>
              <a:spcAft>
                <a:spcPts val="0"/>
              </a:spcAft>
              <a:buClr>
                <a:schemeClr val="lt1"/>
              </a:buClr>
              <a:buSzPts val="1867"/>
              <a:buFont typeface="Arial"/>
              <a:buNone/>
            </a:pPr>
            <a:r>
              <a:rPr lang="es" sz="1600" b="1" i="0" u="none" strike="noStrike" cap="none" dirty="0">
                <a:solidFill>
                  <a:schemeClr val="lt1"/>
                </a:solidFill>
                <a:latin typeface="Calibri"/>
                <a:ea typeface="Calibri"/>
                <a:cs typeface="Calibri"/>
                <a:sym typeface="Calibri"/>
              </a:rPr>
              <a:t>Los niños con Alergias alimentarias son 2 a 4 veces más propensos a sufrir asma u otro tipo de enfermedad alérgica.</a:t>
            </a:r>
            <a:endParaRPr sz="16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0258"/>
    </mc:Choice>
    <mc:Fallback xmlns="">
      <p:transition spd="slow" advTm="202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0"/>
          <p:cNvPicPr preferRelativeResize="0"/>
          <p:nvPr/>
        </p:nvPicPr>
        <p:blipFill>
          <a:blip r:embed="rId3">
            <a:alphaModFix/>
          </a:blip>
          <a:stretch>
            <a:fillRect/>
          </a:stretch>
        </p:blipFill>
        <p:spPr>
          <a:xfrm>
            <a:off x="2023063" y="492600"/>
            <a:ext cx="8145873" cy="62945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8434"/>
    </mc:Choice>
    <mc:Fallback xmlns="">
      <p:transition spd="slow" advTm="1843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body" idx="2"/>
          </p:nvPr>
        </p:nvSpPr>
        <p:spPr>
          <a:xfrm>
            <a:off x="514375" y="1085850"/>
            <a:ext cx="5242800" cy="4143300"/>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rgbClr val="000000"/>
              </a:buClr>
              <a:buSzPts val="3600"/>
              <a:buNone/>
            </a:pPr>
            <a:r>
              <a:rPr lang="es" sz="3600"/>
              <a:t>Los niños pequeños pueden no entender que lo que están sintiendo es una reacción alérgica a un alimento.</a:t>
            </a:r>
            <a:endParaRPr sz="3600" dirty="0"/>
          </a:p>
          <a:p>
            <a:pPr marL="0" lvl="0" indent="0" algn="ctr" rtl="0">
              <a:lnSpc>
                <a:spcPct val="100000"/>
              </a:lnSpc>
              <a:spcBef>
                <a:spcPts val="0"/>
              </a:spcBef>
              <a:spcAft>
                <a:spcPts val="0"/>
              </a:spcAft>
              <a:buClr>
                <a:srgbClr val="000000"/>
              </a:buClr>
              <a:buSzPts val="3600"/>
              <a:buNone/>
            </a:pPr>
            <a:endParaRPr sz="3600" dirty="0"/>
          </a:p>
          <a:p>
            <a:pPr marL="0" lvl="0" indent="0" algn="ctr" rtl="0">
              <a:lnSpc>
                <a:spcPct val="100000"/>
              </a:lnSpc>
              <a:spcBef>
                <a:spcPts val="0"/>
              </a:spcBef>
              <a:spcAft>
                <a:spcPts val="0"/>
              </a:spcAft>
              <a:buClr>
                <a:srgbClr val="000000"/>
              </a:buClr>
              <a:buSzPts val="3600"/>
              <a:buNone/>
            </a:pPr>
            <a:r>
              <a:rPr lang="es" sz="3600"/>
              <a:t>En cambio, pueden decir algo como esto:</a:t>
            </a:r>
            <a:endParaRPr dirty="0"/>
          </a:p>
          <a:p>
            <a:pPr marL="0" lvl="0" indent="0" algn="ctr" rtl="0">
              <a:lnSpc>
                <a:spcPct val="100000"/>
              </a:lnSpc>
              <a:spcBef>
                <a:spcPts val="640"/>
              </a:spcBef>
              <a:spcAft>
                <a:spcPts val="0"/>
              </a:spcAft>
              <a:buClr>
                <a:srgbClr val="000000"/>
              </a:buClr>
              <a:buSzPts val="3200"/>
              <a:buNone/>
            </a:pPr>
            <a:endParaRPr sz="3200" dirty="0"/>
          </a:p>
        </p:txBody>
      </p:sp>
      <p:pic>
        <p:nvPicPr>
          <p:cNvPr id="258" name="Google Shape;258;p11"/>
          <p:cNvPicPr preferRelativeResize="0"/>
          <p:nvPr/>
        </p:nvPicPr>
        <p:blipFill rotWithShape="1">
          <a:blip r:embed="rId3">
            <a:alphaModFix/>
          </a:blip>
          <a:srcRect t="6547" r="32143" b="8426"/>
          <a:stretch/>
        </p:blipFill>
        <p:spPr>
          <a:xfrm>
            <a:off x="5965100" y="898725"/>
            <a:ext cx="5794775" cy="56108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9185"/>
    </mc:Choice>
    <mc:Fallback xmlns="">
      <p:transition spd="slow" advTm="191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txBox="1">
            <a:spLocks noGrp="1"/>
          </p:cNvSpPr>
          <p:nvPr>
            <p:ph type="body" idx="1"/>
          </p:nvPr>
        </p:nvSpPr>
        <p:spPr>
          <a:xfrm>
            <a:off x="1471600" y="848850"/>
            <a:ext cx="7831800" cy="80220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00000"/>
              </a:buClr>
              <a:buSzPts val="5000"/>
              <a:buNone/>
            </a:pPr>
            <a:r>
              <a:rPr lang="es" dirty="0"/>
              <a:t>Recursos y referencias</a:t>
            </a:r>
            <a:endParaRPr dirty="0"/>
          </a:p>
        </p:txBody>
      </p:sp>
      <p:sp>
        <p:nvSpPr>
          <p:cNvPr id="264" name="Google Shape;264;p12"/>
          <p:cNvSpPr txBox="1">
            <a:spLocks noGrp="1"/>
          </p:cNvSpPr>
          <p:nvPr>
            <p:ph type="body" idx="2"/>
          </p:nvPr>
        </p:nvSpPr>
        <p:spPr>
          <a:xfrm>
            <a:off x="1321325" y="1748650"/>
            <a:ext cx="10167900" cy="4084500"/>
          </a:xfrm>
          <a:prstGeom prst="rect">
            <a:avLst/>
          </a:prstGeom>
          <a:noFill/>
          <a:ln>
            <a:noFill/>
          </a:ln>
        </p:spPr>
        <p:txBody>
          <a:bodyPr spcFirstLastPara="1" wrap="square" lIns="91425" tIns="45700" rIns="91425" bIns="45700" rtlCol="0" anchor="t" anchorCtr="0">
            <a:noAutofit/>
          </a:bodyPr>
          <a:lstStyle/>
          <a:p>
            <a:pPr marL="228611" lvl="0" indent="-196861" algn="l" rtl="0">
              <a:lnSpc>
                <a:spcPct val="100000"/>
              </a:lnSpc>
              <a:spcBef>
                <a:spcPts val="0"/>
              </a:spcBef>
              <a:spcAft>
                <a:spcPts val="0"/>
              </a:spcAft>
              <a:buClr>
                <a:srgbClr val="BE2D2D"/>
              </a:buClr>
              <a:buSzPts val="1900"/>
              <a:buFont typeface="Noto Sans"/>
              <a:buChar char="▪"/>
            </a:pPr>
            <a:r>
              <a:rPr lang="es" sz="1700" dirty="0"/>
              <a:t>Estándares </a:t>
            </a:r>
            <a:r>
              <a:rPr lang="es" sz="1700" dirty="0">
                <a:solidFill>
                  <a:schemeClr val="accent2"/>
                </a:solidFill>
              </a:rPr>
              <a:t>Nacionales de Cuidado Infantil, Capítulo 4: Servicio de Alimentación y Nutrición. 4.2. Requisitos generales. 4.2.0.10: Cuidado de Niños con Alergias Alimentarias: </a:t>
            </a:r>
            <a:r>
              <a:rPr lang="es" sz="1700" u="sng" dirty="0">
                <a:solidFill>
                  <a:schemeClr val="accent2"/>
                </a:solidFill>
                <a:hlinkClick r:id="rId3">
                  <a:extLst>
                    <a:ext uri="{A12FA001-AC4F-418D-AE19-62706E023703}">
                      <ahyp:hlinkClr xmlns:ahyp="http://schemas.microsoft.com/office/drawing/2018/hyperlinkcolor" val="tx"/>
                    </a:ext>
                  </a:extLst>
                </a:hlinkClick>
              </a:rPr>
              <a:t>https://nrckids.org/CFOC/Database/4.2.0.10</a:t>
            </a:r>
            <a:endParaRPr sz="1700" dirty="0">
              <a:solidFill>
                <a:schemeClr val="accent2"/>
              </a:solidFill>
            </a:endParaRPr>
          </a:p>
          <a:p>
            <a:pPr marL="228611" lvl="0" indent="-196861" algn="l" rtl="0">
              <a:lnSpc>
                <a:spcPct val="100000"/>
              </a:lnSpc>
              <a:spcBef>
                <a:spcPts val="1712"/>
              </a:spcBef>
              <a:spcAft>
                <a:spcPts val="0"/>
              </a:spcAft>
              <a:buClr>
                <a:schemeClr val="accent2"/>
              </a:buClr>
              <a:buSzPts val="1900"/>
              <a:buFont typeface="Noto Sans"/>
              <a:buChar char="▪"/>
            </a:pPr>
            <a:r>
              <a:rPr lang="es" sz="1700" dirty="0">
                <a:solidFill>
                  <a:schemeClr val="accent2"/>
                </a:solidFill>
              </a:rPr>
              <a:t>Instituto de Nutrición Infantil, Memorándum sobre comidas, Septiembre de 2022 - Intolerancias y Alergias Alimentarias: </a:t>
            </a:r>
            <a:r>
              <a:rPr lang="es" sz="1700" u="sng" dirty="0">
                <a:solidFill>
                  <a:schemeClr val="accent2"/>
                </a:solidFill>
                <a:hlinkClick r:id="rId4">
                  <a:extLst>
                    <a:ext uri="{A12FA001-AC4F-418D-AE19-62706E023703}">
                      <ahyp:hlinkClr xmlns:ahyp="http://schemas.microsoft.com/office/drawing/2018/hyperlinkcolor" val="tx"/>
                    </a:ext>
                  </a:extLst>
                </a:hlinkClick>
              </a:rPr>
              <a:t>https://theicn.org/september-2022</a:t>
            </a:r>
            <a:endParaRPr sz="1700" dirty="0">
              <a:solidFill>
                <a:schemeClr val="accent2"/>
              </a:solidFill>
            </a:endParaRPr>
          </a:p>
          <a:p>
            <a:pPr marL="228611" lvl="0" indent="-196861" algn="l" rtl="0">
              <a:lnSpc>
                <a:spcPct val="100000"/>
              </a:lnSpc>
              <a:spcBef>
                <a:spcPts val="1712"/>
              </a:spcBef>
              <a:spcAft>
                <a:spcPts val="0"/>
              </a:spcAft>
              <a:buClr>
                <a:schemeClr val="accent2"/>
              </a:buClr>
              <a:buSzPts val="1900"/>
              <a:buFont typeface="Noto Sans"/>
              <a:buChar char="▪"/>
            </a:pPr>
            <a:r>
              <a:rPr lang="es" sz="1700" dirty="0">
                <a:solidFill>
                  <a:schemeClr val="accent2"/>
                </a:solidFill>
              </a:rPr>
              <a:t>Instituto de Nutrición Infantil, Hoja de Datos sobre Alergias Alimentarias para Centros de Cuidado Infantil:  </a:t>
            </a:r>
            <a:r>
              <a:rPr lang="es" sz="1700" u="sng" dirty="0">
                <a:solidFill>
                  <a:schemeClr val="accent2"/>
                </a:solidFill>
                <a:hlinkClick r:id="rId5">
                  <a:extLst>
                    <a:ext uri="{A12FA001-AC4F-418D-AE19-62706E023703}">
                      <ahyp:hlinkClr xmlns:ahyp="http://schemas.microsoft.com/office/drawing/2018/hyperlinkcolor" val="tx"/>
                    </a:ext>
                  </a:extLst>
                </a:hlinkClick>
              </a:rPr>
              <a:t>https://theicn.org/icn-resources-a-z/child-care-center-food-allergy-fact-sheets</a:t>
            </a:r>
            <a:endParaRPr sz="1700" dirty="0">
              <a:solidFill>
                <a:schemeClr val="accent2"/>
              </a:solidFill>
            </a:endParaRPr>
          </a:p>
          <a:p>
            <a:pPr marL="228611" lvl="0" indent="-196861" algn="l" rtl="0">
              <a:lnSpc>
                <a:spcPct val="100000"/>
              </a:lnSpc>
              <a:spcBef>
                <a:spcPts val="1712"/>
              </a:spcBef>
              <a:spcAft>
                <a:spcPts val="0"/>
              </a:spcAft>
              <a:buClr>
                <a:schemeClr val="accent2"/>
              </a:buClr>
              <a:buSzPts val="1900"/>
              <a:buFont typeface="Noto Sans"/>
              <a:buChar char="▪"/>
            </a:pPr>
            <a:r>
              <a:rPr lang="es" sz="1700" dirty="0">
                <a:solidFill>
                  <a:schemeClr val="accent2"/>
                </a:solidFill>
              </a:rPr>
              <a:t>Escuela de Laboratorio Virtual para Desarrollo Infantil del Departamento de Defensa. Puntos básicos sobre Servicios de Alimentación en Centros de Cuidado Infantil: </a:t>
            </a:r>
            <a:r>
              <a:rPr lang="es" sz="1700" u="sng" dirty="0">
                <a:solidFill>
                  <a:schemeClr val="accent2"/>
                </a:solidFill>
                <a:hlinkClick r:id="rId6">
                  <a:extLst>
                    <a:ext uri="{A12FA001-AC4F-418D-AE19-62706E023703}">
                      <ahyp:hlinkClr xmlns:ahyp="http://schemas.microsoft.com/office/drawing/2018/hyperlinkcolor" val="tx"/>
                    </a:ext>
                  </a:extLst>
                </a:hlinkClick>
              </a:rPr>
              <a:t>https://www.virtuallabschool.org/focused-topics/essentials-in-child-care-food-service</a:t>
            </a:r>
            <a:endParaRPr sz="1700" dirty="0">
              <a:solidFill>
                <a:schemeClr val="accent2"/>
              </a:solidFill>
            </a:endParaRPr>
          </a:p>
          <a:p>
            <a:pPr marL="228611" lvl="0" indent="-196861" algn="l" rtl="0">
              <a:lnSpc>
                <a:spcPct val="100000"/>
              </a:lnSpc>
              <a:spcBef>
                <a:spcPts val="1712"/>
              </a:spcBef>
              <a:spcAft>
                <a:spcPts val="0"/>
              </a:spcAft>
              <a:buClr>
                <a:schemeClr val="accent2"/>
              </a:buClr>
              <a:buSzPts val="1900"/>
              <a:buFont typeface="Noto Sans"/>
              <a:buChar char="▪"/>
            </a:pPr>
            <a:r>
              <a:rPr lang="es" sz="1700" dirty="0">
                <a:solidFill>
                  <a:schemeClr val="accent2"/>
                </a:solidFill>
              </a:rPr>
              <a:t>Fundación de Asma y Alergias de los Estados Unidos (AAFA), Niños con Alergias Alimentarias: </a:t>
            </a:r>
            <a:r>
              <a:rPr lang="es" sz="1700" u="sng" dirty="0">
                <a:solidFill>
                  <a:schemeClr val="accent2"/>
                </a:solidFill>
                <a:hlinkClick r:id="rId7">
                  <a:extLst>
                    <a:ext uri="{A12FA001-AC4F-418D-AE19-62706E023703}">
                      <ahyp:hlinkClr xmlns:ahyp="http://schemas.microsoft.com/office/drawing/2018/hyperlinkcolor" val="tx"/>
                    </a:ext>
                  </a:extLst>
                </a:hlinkClick>
              </a:rPr>
              <a:t>Kidswithfoodallergies.org</a:t>
            </a:r>
            <a:endParaRPr sz="1700" dirty="0">
              <a:solidFill>
                <a:schemeClr val="accent2"/>
              </a:solidFill>
            </a:endParaRPr>
          </a:p>
          <a:p>
            <a:pPr marL="0" lvl="0" indent="0" algn="l" rtl="0">
              <a:lnSpc>
                <a:spcPct val="100000"/>
              </a:lnSpc>
              <a:spcBef>
                <a:spcPts val="1712"/>
              </a:spcBef>
              <a:spcAft>
                <a:spcPts val="0"/>
              </a:spcAft>
              <a:buNone/>
            </a:pPr>
            <a:endParaRPr sz="2200" dirty="0"/>
          </a:p>
        </p:txBody>
      </p:sp>
      <p:sp>
        <p:nvSpPr>
          <p:cNvPr id="265" name="Google Shape;265;p12"/>
          <p:cNvSpPr txBox="1"/>
          <p:nvPr/>
        </p:nvSpPr>
        <p:spPr>
          <a:xfrm>
            <a:off x="628425" y="5930750"/>
            <a:ext cx="10804500" cy="677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600" b="1">
                <a:solidFill>
                  <a:srgbClr val="212121"/>
                </a:solidFill>
              </a:rPr>
              <a:t>Declaración de divulgación:</a:t>
            </a:r>
            <a:r>
              <a:rPr lang="es" sz="1600" b="1" i="1">
                <a:solidFill>
                  <a:srgbClr val="212121"/>
                </a:solidFill>
                <a:latin typeface="Calibri"/>
                <a:ea typeface="Calibri"/>
                <a:cs typeface="Calibri"/>
                <a:sym typeface="Calibri"/>
              </a:rPr>
              <a:t> </a:t>
            </a:r>
            <a:r>
              <a:rPr lang="es" sz="1600" b="1" i="1">
                <a:solidFill>
                  <a:srgbClr val="212121"/>
                </a:solidFill>
              </a:rPr>
              <a:t>La información de este módulo se basa en diversas fuentes que se mencionan arriba. Tiene el objetivo de resaltar puntos clave relevantes para este tema, pero no es exhaustiva. Para más información, consulte los recursos mencionados arriba.</a:t>
            </a:r>
            <a:endParaRPr sz="1600" b="1" i="1" dirty="0">
              <a:solidFill>
                <a:srgbClr val="21212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6062"/>
    </mc:Choice>
    <mc:Fallback xmlns="">
      <p:transition spd="slow" advTm="160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s" sz="6000" b="0" i="0" u="none" strike="noStrike" cap="none">
                <a:solidFill>
                  <a:srgbClr val="001640"/>
                </a:solidFill>
                <a:latin typeface="Oswald"/>
                <a:ea typeface="Oswald"/>
                <a:cs typeface="Oswald"/>
                <a:sym typeface="Oswald"/>
              </a:rPr>
              <a:t>¡Gracias!</a:t>
            </a:r>
            <a:endParaRPr sz="1400" b="0" i="0" u="none" strike="noStrike" cap="none" dirty="0">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Hecho posible gracias al financiamiento de  </a:t>
            </a:r>
            <a:endParaRPr sz="2400" b="1"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 los Centros para el Control y la Prevención de Enfermedades (CDC).</a:t>
            </a:r>
            <a:endParaRPr sz="1400" b="0" i="0" u="none" strike="noStrike" cap="none" dirty="0">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dirty="0">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418"/>
    </mc:Choice>
    <mc:Fallback xmlns="">
      <p:transition spd="slow" advTm="1941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body" idx="2"/>
          </p:nvPr>
        </p:nvSpPr>
        <p:spPr>
          <a:xfrm>
            <a:off x="895990" y="1488227"/>
            <a:ext cx="4622800" cy="1570383"/>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5000"/>
              <a:buNone/>
            </a:pPr>
            <a:r>
              <a:rPr lang="es" dirty="0">
                <a:latin typeface="Oswald"/>
                <a:ea typeface="Oswald"/>
                <a:cs typeface="Oswald"/>
                <a:sym typeface="Oswald"/>
              </a:rPr>
              <a:t>Alergias alimentarias en niños pequeños</a:t>
            </a:r>
            <a:endParaRPr dirty="0">
              <a:latin typeface="Oswald"/>
              <a:ea typeface="Oswald"/>
              <a:cs typeface="Oswald"/>
              <a:sym typeface="Oswald"/>
            </a:endParaRPr>
          </a:p>
        </p:txBody>
      </p:sp>
      <p:pic>
        <p:nvPicPr>
          <p:cNvPr id="191" name="Google Shape;191;p2" descr="A person and a child preparing food&#10;&#10;Description automatically generated with medium confidence"/>
          <p:cNvPicPr preferRelativeResize="0">
            <a:picLocks noGrp="1"/>
          </p:cNvPicPr>
          <p:nvPr>
            <p:ph type="pic" idx="3"/>
          </p:nvPr>
        </p:nvPicPr>
        <p:blipFill rotWithShape="1">
          <a:blip r:embed="rId3">
            <a:alphaModFix/>
          </a:blip>
          <a:srcRect l="30410" r="30410"/>
          <a:stretch/>
        </p:blipFill>
        <p:spPr>
          <a:xfrm>
            <a:off x="7156174" y="978452"/>
            <a:ext cx="4244006" cy="5537200"/>
          </a:xfrm>
          <a:prstGeom prst="rect">
            <a:avLst/>
          </a:prstGeom>
          <a:noFill/>
          <a:ln>
            <a:noFill/>
          </a:ln>
        </p:spPr>
      </p:pic>
      <p:sp>
        <p:nvSpPr>
          <p:cNvPr id="192" name="Google Shape;192;p2"/>
          <p:cNvSpPr txBox="1">
            <a:spLocks noGrp="1"/>
          </p:cNvSpPr>
          <p:nvPr>
            <p:ph type="body" idx="1"/>
          </p:nvPr>
        </p:nvSpPr>
        <p:spPr>
          <a:xfrm>
            <a:off x="720401" y="3889925"/>
            <a:ext cx="5466000" cy="1987800"/>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chemeClr val="dk1"/>
              </a:buClr>
              <a:buSzPts val="2400"/>
              <a:buFont typeface="Noto Sans"/>
              <a:buChar char="▪"/>
            </a:pPr>
            <a:r>
              <a:rPr lang="es" sz="2433"/>
              <a:t>Comprender las intolerancias y alergias alimentarias</a:t>
            </a:r>
            <a:endParaRPr sz="2433" dirty="0"/>
          </a:p>
          <a:p>
            <a:pPr marL="342900" lvl="0" indent="-342900" algn="l" rtl="0">
              <a:lnSpc>
                <a:spcPct val="100000"/>
              </a:lnSpc>
              <a:spcBef>
                <a:spcPts val="420"/>
              </a:spcBef>
              <a:spcAft>
                <a:spcPts val="0"/>
              </a:spcAft>
              <a:buClr>
                <a:schemeClr val="dk1"/>
              </a:buClr>
              <a:buSzPts val="2400"/>
              <a:buFont typeface="Noto Sans"/>
              <a:buChar char="▪"/>
            </a:pPr>
            <a:r>
              <a:rPr lang="es" sz="2433"/>
              <a:t>Manejo de alergias</a:t>
            </a:r>
            <a:endParaRPr sz="2433" dirty="0"/>
          </a:p>
          <a:p>
            <a:pPr marL="342900" lvl="0" indent="-342900" algn="l" rtl="0">
              <a:lnSpc>
                <a:spcPct val="100000"/>
              </a:lnSpc>
              <a:spcBef>
                <a:spcPts val="420"/>
              </a:spcBef>
              <a:spcAft>
                <a:spcPts val="0"/>
              </a:spcAft>
              <a:buClr>
                <a:schemeClr val="dk1"/>
              </a:buClr>
              <a:buSzPts val="2400"/>
              <a:buFont typeface="Noto Sans"/>
              <a:buChar char="▪"/>
            </a:pPr>
            <a:r>
              <a:rPr lang="es" sz="2433"/>
              <a:t>Alergias alimentarias comunes</a:t>
            </a:r>
            <a:endParaRPr sz="2433" dirty="0"/>
          </a:p>
          <a:p>
            <a:pPr marL="342900" lvl="0" indent="-342900" algn="l" rtl="0">
              <a:lnSpc>
                <a:spcPct val="100000"/>
              </a:lnSpc>
              <a:spcBef>
                <a:spcPts val="420"/>
              </a:spcBef>
              <a:spcAft>
                <a:spcPts val="0"/>
              </a:spcAft>
              <a:buClr>
                <a:schemeClr val="dk1"/>
              </a:buClr>
              <a:buSzPts val="2400"/>
              <a:buFont typeface="Noto Sans"/>
              <a:buChar char="▪"/>
            </a:pPr>
            <a:r>
              <a:rPr lang="es" sz="2433"/>
              <a:t>Signos y síntomas de alergias alimentarias</a:t>
            </a:r>
            <a:endParaRPr sz="2433" dirty="0"/>
          </a:p>
        </p:txBody>
      </p:sp>
    </p:spTree>
  </p:cSld>
  <p:clrMapOvr>
    <a:masterClrMapping/>
  </p:clrMapOvr>
  <mc:AlternateContent xmlns:mc="http://schemas.openxmlformats.org/markup-compatibility/2006" xmlns:p14="http://schemas.microsoft.com/office/powerpoint/2010/main">
    <mc:Choice Requires="p14">
      <p:transition spd="slow" p14:dur="2000" advTm="23722"/>
    </mc:Choice>
    <mc:Fallback xmlns="">
      <p:transition spd="slow" advTm="237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
          <p:cNvSpPr txBox="1">
            <a:spLocks noGrp="1"/>
          </p:cNvSpPr>
          <p:nvPr>
            <p:ph type="body" idx="1"/>
          </p:nvPr>
        </p:nvSpPr>
        <p:spPr>
          <a:xfrm>
            <a:off x="737631" y="330200"/>
            <a:ext cx="5466399"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¿Qué es una alergia alimentaria?</a:t>
            </a:r>
            <a:endParaRPr dirty="0"/>
          </a:p>
        </p:txBody>
      </p:sp>
      <p:sp>
        <p:nvSpPr>
          <p:cNvPr id="198" name="Google Shape;198;p3"/>
          <p:cNvSpPr txBox="1">
            <a:spLocks noGrp="1"/>
          </p:cNvSpPr>
          <p:nvPr>
            <p:ph type="body" idx="3"/>
          </p:nvPr>
        </p:nvSpPr>
        <p:spPr>
          <a:xfrm>
            <a:off x="410680" y="2432083"/>
            <a:ext cx="6120300" cy="2561100"/>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rgbClr val="000000"/>
              </a:buClr>
              <a:buSzPts val="2400"/>
              <a:buFont typeface="Noto Sans"/>
              <a:buChar char="▪"/>
            </a:pPr>
            <a:r>
              <a:rPr lang="es" sz="2433" b="0" i="0" dirty="0">
                <a:solidFill>
                  <a:srgbClr val="000000"/>
                </a:solidFill>
                <a:latin typeface="Arial"/>
                <a:ea typeface="Arial"/>
                <a:cs typeface="Arial"/>
                <a:sym typeface="Arial"/>
              </a:rPr>
              <a:t>Una alergia alimentaria ocurre cuando el cuerpo </a:t>
            </a:r>
            <a:r>
              <a:rPr lang="es" sz="2433" dirty="0">
                <a:solidFill>
                  <a:srgbClr val="000000"/>
                </a:solidFill>
                <a:latin typeface="Arial"/>
                <a:ea typeface="Arial"/>
                <a:cs typeface="Arial"/>
                <a:sym typeface="Arial"/>
              </a:rPr>
              <a:t> identifica</a:t>
            </a:r>
            <a:r>
              <a:rPr lang="es" sz="2433" b="0" i="0" dirty="0">
                <a:solidFill>
                  <a:srgbClr val="000000"/>
                </a:solidFill>
                <a:latin typeface="Arial"/>
                <a:ea typeface="Arial"/>
                <a:cs typeface="Arial"/>
                <a:sym typeface="Arial"/>
              </a:rPr>
              <a:t> un cierto alimento como dañino y dispara una reacción exagerada, causando síntomas.</a:t>
            </a:r>
            <a:endParaRPr sz="2433" dirty="0">
              <a:solidFill>
                <a:srgbClr val="000000"/>
              </a:solidFill>
            </a:endParaRPr>
          </a:p>
          <a:p>
            <a:pPr marL="342900" lvl="0" indent="-342900" algn="l" rtl="0">
              <a:lnSpc>
                <a:spcPct val="100000"/>
              </a:lnSpc>
              <a:spcBef>
                <a:spcPts val="420"/>
              </a:spcBef>
              <a:spcAft>
                <a:spcPts val="0"/>
              </a:spcAft>
              <a:buClr>
                <a:srgbClr val="000000"/>
              </a:buClr>
              <a:buSzPts val="2400"/>
              <a:buFont typeface="Noto Sans"/>
              <a:buChar char="▪"/>
            </a:pPr>
            <a:r>
              <a:rPr lang="es" sz="2433" dirty="0">
                <a:solidFill>
                  <a:srgbClr val="000000"/>
                </a:solidFill>
                <a:latin typeface="Arial"/>
                <a:ea typeface="Arial"/>
                <a:cs typeface="Arial"/>
                <a:sym typeface="Arial"/>
              </a:rPr>
              <a:t>La proteína de los alimentos dispara las reacciones.</a:t>
            </a:r>
            <a:endParaRPr sz="2433" dirty="0">
              <a:solidFill>
                <a:srgbClr val="000000"/>
              </a:solidFill>
            </a:endParaRPr>
          </a:p>
          <a:p>
            <a:pPr marL="342900" lvl="0" indent="-342900" algn="l" rtl="0">
              <a:lnSpc>
                <a:spcPct val="100000"/>
              </a:lnSpc>
              <a:spcBef>
                <a:spcPts val="420"/>
              </a:spcBef>
              <a:spcAft>
                <a:spcPts val="0"/>
              </a:spcAft>
              <a:buClr>
                <a:srgbClr val="000000"/>
              </a:buClr>
              <a:buSzPts val="2400"/>
              <a:buFont typeface="Noto Sans"/>
              <a:buChar char="▪"/>
            </a:pPr>
            <a:r>
              <a:rPr lang="es" sz="2433" dirty="0">
                <a:solidFill>
                  <a:srgbClr val="000000"/>
                </a:solidFill>
                <a:latin typeface="Arial"/>
                <a:ea typeface="Arial"/>
                <a:cs typeface="Arial"/>
                <a:sym typeface="Arial"/>
              </a:rPr>
              <a:t>Las intolerancias alimentarias involucran al sistema digestivo, mientras que las alergias alimentarias involucran al sistema inmunitario.</a:t>
            </a:r>
            <a:endParaRPr sz="2433" dirty="0">
              <a:solidFill>
                <a:srgbClr val="000000"/>
              </a:solidFill>
            </a:endParaRPr>
          </a:p>
          <a:p>
            <a:pPr marL="0" lvl="0" indent="0" algn="l" rtl="0">
              <a:lnSpc>
                <a:spcPct val="100000"/>
              </a:lnSpc>
              <a:spcBef>
                <a:spcPts val="427"/>
              </a:spcBef>
              <a:spcAft>
                <a:spcPts val="0"/>
              </a:spcAft>
              <a:buClr>
                <a:schemeClr val="dk1"/>
              </a:buClr>
              <a:buSzPts val="2133"/>
              <a:buNone/>
            </a:pPr>
            <a:endParaRPr dirty="0"/>
          </a:p>
        </p:txBody>
      </p:sp>
      <p:pic>
        <p:nvPicPr>
          <p:cNvPr id="199" name="Google Shape;199;p3" descr="A picture containing food, fruit, fresh&#10;&#10;Description automatically generated"/>
          <p:cNvPicPr preferRelativeResize="0">
            <a:picLocks noGrp="1"/>
          </p:cNvPicPr>
          <p:nvPr>
            <p:ph type="pic" idx="4"/>
          </p:nvPr>
        </p:nvPicPr>
        <p:blipFill rotWithShape="1">
          <a:blip r:embed="rId3">
            <a:alphaModFix/>
          </a:blip>
          <a:srcRect l="16607" r="16607"/>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4380"/>
    </mc:Choice>
    <mc:Fallback xmlns="">
      <p:transition spd="slow" advTm="343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4"/>
          <p:cNvPicPr preferRelativeResize="0"/>
          <p:nvPr/>
        </p:nvPicPr>
        <p:blipFill rotWithShape="1">
          <a:blip r:embed="rId3">
            <a:alphaModFix/>
          </a:blip>
          <a:srcRect t="1475" b="1465"/>
          <a:stretch/>
        </p:blipFill>
        <p:spPr>
          <a:xfrm>
            <a:off x="1962513" y="573900"/>
            <a:ext cx="8266974" cy="6200226"/>
          </a:xfrm>
          <a:prstGeom prst="rect">
            <a:avLst/>
          </a:prstGeom>
          <a:noFill/>
          <a:ln w="9525" cap="flat" cmpd="sng">
            <a:solidFill>
              <a:schemeClr val="accen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000" advTm="79489"/>
    </mc:Choice>
    <mc:Fallback xmlns="">
      <p:transition spd="slow" advTm="794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1367ca1bf3_0_0"/>
          <p:cNvSpPr txBox="1"/>
          <p:nvPr/>
        </p:nvSpPr>
        <p:spPr>
          <a:xfrm>
            <a:off x="720325" y="520425"/>
            <a:ext cx="6206400" cy="8367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s" sz="5400" b="0" i="0" u="none" strike="noStrike" cap="none">
                <a:solidFill>
                  <a:schemeClr val="lt1"/>
                </a:solidFill>
                <a:latin typeface="Oswald"/>
                <a:ea typeface="Oswald"/>
                <a:cs typeface="Oswald"/>
                <a:sym typeface="Oswald"/>
              </a:rPr>
              <a:t>Manejo de alergias</a:t>
            </a:r>
            <a:endParaRPr sz="1400" b="0" i="0" u="none" strike="noStrike" cap="none" dirty="0">
              <a:solidFill>
                <a:schemeClr val="lt1"/>
              </a:solidFill>
              <a:latin typeface="Arial"/>
              <a:ea typeface="Arial"/>
              <a:cs typeface="Arial"/>
              <a:sym typeface="Arial"/>
            </a:endParaRPr>
          </a:p>
        </p:txBody>
      </p:sp>
      <p:sp>
        <p:nvSpPr>
          <p:cNvPr id="210" name="Google Shape;210;g21367ca1bf3_0_0"/>
          <p:cNvSpPr txBox="1"/>
          <p:nvPr/>
        </p:nvSpPr>
        <p:spPr>
          <a:xfrm>
            <a:off x="720324" y="2214791"/>
            <a:ext cx="10664851" cy="3318900"/>
          </a:xfrm>
          <a:prstGeom prst="rect">
            <a:avLst/>
          </a:prstGeom>
          <a:noFill/>
          <a:ln>
            <a:noFill/>
          </a:ln>
        </p:spPr>
        <p:txBody>
          <a:bodyPr spcFirstLastPara="1" wrap="square" lIns="91425" tIns="45700" rIns="91425" bIns="45700" rtlCol="0" anchor="t" anchorCtr="0">
            <a:noAutofit/>
          </a:bodyPr>
          <a:lstStyle/>
          <a:p>
            <a:pPr marL="228611" marR="0" lvl="0" indent="-241311" algn="l" rtl="0">
              <a:lnSpc>
                <a:spcPct val="100000"/>
              </a:lnSpc>
              <a:spcBef>
                <a:spcPts val="0"/>
              </a:spcBef>
              <a:spcAft>
                <a:spcPts val="0"/>
              </a:spcAft>
              <a:buSzPts val="2530"/>
              <a:buFont typeface="Noto Sans"/>
              <a:buChar char="▪"/>
            </a:pPr>
            <a:r>
              <a:rPr lang="es" sz="2530" b="0" i="0" u="none" strike="noStrike" cap="none" dirty="0">
                <a:latin typeface="Calibri"/>
                <a:ea typeface="Calibri"/>
                <a:cs typeface="Calibri"/>
                <a:sym typeface="Calibri"/>
              </a:rPr>
              <a:t>Pida siempre documentación médica para un niño con alergias alimentarias.</a:t>
            </a:r>
            <a:endParaRPr sz="1800" b="0" i="0" u="none" strike="noStrike" cap="none" dirty="0">
              <a:latin typeface="Arial"/>
              <a:ea typeface="Arial"/>
              <a:cs typeface="Arial"/>
              <a:sym typeface="Arial"/>
            </a:endParaRPr>
          </a:p>
          <a:p>
            <a:pPr marL="228611" marR="0" lvl="0" indent="-241311" algn="l" rtl="0">
              <a:lnSpc>
                <a:spcPct val="100000"/>
              </a:lnSpc>
              <a:spcBef>
                <a:spcPts val="426"/>
              </a:spcBef>
              <a:spcAft>
                <a:spcPts val="0"/>
              </a:spcAft>
              <a:buSzPts val="2530"/>
              <a:buFont typeface="Noto Sans"/>
              <a:buChar char="▪"/>
            </a:pPr>
            <a:r>
              <a:rPr lang="es" sz="2530" b="0" i="0" u="none" strike="noStrike" cap="none" dirty="0">
                <a:latin typeface="Calibri"/>
                <a:ea typeface="Calibri"/>
                <a:cs typeface="Calibri"/>
                <a:sym typeface="Calibri"/>
              </a:rPr>
              <a:t>Algunos pueden ser solo sensibles a pequeñas cantidades de alimento, mientras otros deben evitarlos por completo.</a:t>
            </a:r>
            <a:endParaRPr sz="1800" b="0" i="0" u="none" strike="noStrike" cap="none" dirty="0">
              <a:latin typeface="Arial"/>
              <a:ea typeface="Arial"/>
              <a:cs typeface="Arial"/>
              <a:sym typeface="Arial"/>
            </a:endParaRPr>
          </a:p>
          <a:p>
            <a:pPr marL="228611" marR="0" lvl="0" indent="-241311" algn="l" rtl="0">
              <a:lnSpc>
                <a:spcPct val="100000"/>
              </a:lnSpc>
              <a:spcBef>
                <a:spcPts val="426"/>
              </a:spcBef>
              <a:spcAft>
                <a:spcPts val="0"/>
              </a:spcAft>
              <a:buSzPts val="2530"/>
              <a:buFont typeface="Noto Sans"/>
              <a:buChar char="▪"/>
            </a:pPr>
            <a:r>
              <a:rPr lang="es" sz="2530" b="0" i="0" u="none" strike="noStrike" cap="none" dirty="0">
                <a:latin typeface="Calibri"/>
                <a:ea typeface="Calibri"/>
                <a:cs typeface="Calibri"/>
                <a:sym typeface="Calibri"/>
              </a:rPr>
              <a:t>Brindar alimentos sin alérgenos es muy importante para el niño.</a:t>
            </a:r>
            <a:endParaRPr sz="1800" b="0" i="0" u="none" strike="noStrike" cap="none" dirty="0">
              <a:latin typeface="Arial"/>
              <a:ea typeface="Arial"/>
              <a:cs typeface="Arial"/>
              <a:sym typeface="Arial"/>
            </a:endParaRPr>
          </a:p>
          <a:p>
            <a:pPr marL="228611" marR="0" lvl="0" indent="-241311" algn="l" rtl="0">
              <a:lnSpc>
                <a:spcPct val="100000"/>
              </a:lnSpc>
              <a:spcBef>
                <a:spcPts val="426"/>
              </a:spcBef>
              <a:spcAft>
                <a:spcPts val="0"/>
              </a:spcAft>
              <a:buSzPts val="2530"/>
              <a:buFont typeface="Noto Sans"/>
              <a:buChar char="▪"/>
            </a:pPr>
            <a:r>
              <a:rPr lang="es" sz="2530" b="0" i="0" u="none" strike="noStrike" cap="none" dirty="0">
                <a:latin typeface="Calibri"/>
                <a:ea typeface="Calibri"/>
                <a:cs typeface="Calibri"/>
                <a:sym typeface="Calibri"/>
              </a:rPr>
              <a:t>Una reacción grave puede provocar anafilaxis (el cierre de las vías aéreas).</a:t>
            </a:r>
            <a:endParaRPr sz="1800" b="0" i="0" u="none" strike="noStrike" cap="none" dirty="0">
              <a:latin typeface="Arial"/>
              <a:ea typeface="Arial"/>
              <a:cs typeface="Arial"/>
              <a:sym typeface="Arial"/>
            </a:endParaRPr>
          </a:p>
          <a:p>
            <a:pPr marL="228611" marR="0" lvl="0" indent="-241311" algn="l" rtl="0">
              <a:lnSpc>
                <a:spcPct val="100000"/>
              </a:lnSpc>
              <a:spcBef>
                <a:spcPts val="426"/>
              </a:spcBef>
              <a:spcAft>
                <a:spcPts val="0"/>
              </a:spcAft>
              <a:buSzPts val="2530"/>
              <a:buFont typeface="Noto Sans"/>
              <a:buChar char="▪"/>
            </a:pPr>
            <a:r>
              <a:rPr lang="es" sz="2530" b="0" i="0" u="none" strike="noStrike" cap="none" dirty="0">
                <a:latin typeface="Calibri"/>
                <a:ea typeface="Calibri"/>
                <a:cs typeface="Calibri"/>
                <a:sym typeface="Calibri"/>
              </a:rPr>
              <a:t>Muchos niños con alergias alimentarias graves requieren que se conserve epinefrina autoinyectable (EPIPEN) a mano en caso de que el niño consuma accidentalmente el alimento y sufra anafilaxis.</a:t>
            </a:r>
            <a:endParaRPr sz="2600" b="0" i="0" u="none" strike="noStrike" cap="none"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43782"/>
    </mc:Choice>
    <mc:Fallback xmlns="">
      <p:transition spd="slow" advTm="437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1367ca1bf3_0_203"/>
          <p:cNvSpPr txBox="1"/>
          <p:nvPr/>
        </p:nvSpPr>
        <p:spPr>
          <a:xfrm>
            <a:off x="2679926" y="444167"/>
            <a:ext cx="7917547" cy="1655216"/>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s" sz="5400" b="0" i="0" u="none" strike="noStrike" cap="none" dirty="0">
                <a:latin typeface="Oswald"/>
                <a:ea typeface="Oswald"/>
                <a:cs typeface="Oswald"/>
                <a:sym typeface="Oswald"/>
              </a:rPr>
              <a:t>Más sobre alergias alimentarias</a:t>
            </a:r>
            <a:endParaRPr sz="1400" b="0" i="0" u="none" strike="noStrike" cap="none" dirty="0">
              <a:latin typeface="Arial"/>
              <a:ea typeface="Arial"/>
              <a:cs typeface="Arial"/>
              <a:sym typeface="Arial"/>
            </a:endParaRPr>
          </a:p>
        </p:txBody>
      </p:sp>
      <p:sp>
        <p:nvSpPr>
          <p:cNvPr id="216" name="Google Shape;216;g21367ca1bf3_0_203"/>
          <p:cNvSpPr txBox="1"/>
          <p:nvPr/>
        </p:nvSpPr>
        <p:spPr>
          <a:xfrm>
            <a:off x="1838100" y="2162224"/>
            <a:ext cx="9601200" cy="3896100"/>
          </a:xfrm>
          <a:prstGeom prst="rect">
            <a:avLst/>
          </a:prstGeom>
          <a:noFill/>
          <a:ln>
            <a:noFill/>
          </a:ln>
        </p:spPr>
        <p:txBody>
          <a:bodyPr spcFirstLastPara="1" wrap="square" lIns="91425" tIns="45700" rIns="91425" bIns="45700" rtlCol="0" anchor="t" anchorCtr="0">
            <a:normAutofit/>
          </a:bodyPr>
          <a:lstStyle/>
          <a:p>
            <a:pPr marL="228611" marR="0" lvl="0" indent="-228611" algn="l" rtl="0">
              <a:lnSpc>
                <a:spcPct val="100000"/>
              </a:lnSpc>
              <a:spcBef>
                <a:spcPts val="0"/>
              </a:spcBef>
              <a:spcAft>
                <a:spcPts val="0"/>
              </a:spcAft>
              <a:buSzPts val="2400"/>
              <a:buFont typeface="Noto Sans"/>
              <a:buChar char="▪"/>
            </a:pPr>
            <a:r>
              <a:rPr lang="es" sz="2400" b="0" i="0" u="none" strike="noStrike" cap="none" dirty="0">
                <a:latin typeface="Calibri"/>
                <a:ea typeface="Calibri"/>
                <a:cs typeface="Calibri"/>
                <a:sym typeface="Calibri"/>
              </a:rPr>
              <a:t>Las personas con un trastorno autoinmune a menudo tienen más de uno y dado que las alergias alimentarias son un trastorno autoinmune, no es infrecuente que un niño sea alérgico a algunos, o incluso, muchos alimentos.</a:t>
            </a:r>
            <a:endParaRPr sz="1500" b="0" i="0" u="none" strike="noStrike" cap="none" dirty="0">
              <a:latin typeface="Arial"/>
              <a:ea typeface="Arial"/>
              <a:cs typeface="Arial"/>
              <a:sym typeface="Arial"/>
            </a:endParaRPr>
          </a:p>
          <a:p>
            <a:pPr marL="0" marR="0" lvl="0" indent="0" algn="l" rtl="0">
              <a:lnSpc>
                <a:spcPct val="100000"/>
              </a:lnSpc>
              <a:spcBef>
                <a:spcPts val="460"/>
              </a:spcBef>
              <a:spcAft>
                <a:spcPts val="0"/>
              </a:spcAft>
              <a:buClr>
                <a:schemeClr val="dk1"/>
              </a:buClr>
              <a:buSzPts val="2300"/>
              <a:buFont typeface="Arial"/>
              <a:buNone/>
            </a:pPr>
            <a:endParaRPr sz="1100" b="0" i="0" u="none" strike="noStrike" cap="none" dirty="0">
              <a:latin typeface="Calibri"/>
              <a:ea typeface="Calibri"/>
              <a:cs typeface="Calibri"/>
              <a:sym typeface="Calibri"/>
            </a:endParaRPr>
          </a:p>
          <a:p>
            <a:pPr marL="228611" marR="0" lvl="0" indent="-228611" algn="l" rtl="0">
              <a:lnSpc>
                <a:spcPct val="100000"/>
              </a:lnSpc>
              <a:spcBef>
                <a:spcPts val="460"/>
              </a:spcBef>
              <a:spcAft>
                <a:spcPts val="0"/>
              </a:spcAft>
              <a:buSzPts val="2400"/>
              <a:buFont typeface="Noto Sans"/>
              <a:buChar char="▪"/>
            </a:pPr>
            <a:r>
              <a:rPr lang="es" sz="2400" b="0" i="0" u="none" strike="noStrike" cap="none" dirty="0">
                <a:latin typeface="Calibri"/>
                <a:ea typeface="Calibri"/>
                <a:cs typeface="Calibri"/>
                <a:sym typeface="Calibri"/>
              </a:rPr>
              <a:t>Deberá trabajar con su nutricionista para modificar los menúes a fin de garantizar la seguridad de los alimentos para todos los niños.</a:t>
            </a:r>
            <a:endParaRPr sz="2400" dirty="0">
              <a:latin typeface="Calibri"/>
              <a:ea typeface="Calibri"/>
              <a:cs typeface="Calibri"/>
              <a:sym typeface="Calibri"/>
            </a:endParaRPr>
          </a:p>
          <a:p>
            <a:pPr marL="457200" marR="0" lvl="0" indent="0" algn="l" rtl="0">
              <a:lnSpc>
                <a:spcPct val="100000"/>
              </a:lnSpc>
              <a:spcBef>
                <a:spcPts val="460"/>
              </a:spcBef>
              <a:spcAft>
                <a:spcPts val="0"/>
              </a:spcAft>
              <a:buNone/>
            </a:pPr>
            <a:endParaRPr sz="2400" dirty="0">
              <a:latin typeface="Calibri"/>
              <a:ea typeface="Calibri"/>
              <a:cs typeface="Calibri"/>
              <a:sym typeface="Calibri"/>
            </a:endParaRPr>
          </a:p>
          <a:p>
            <a:pPr marL="228611" marR="0" lvl="0" indent="-228611" algn="l" rtl="0">
              <a:lnSpc>
                <a:spcPct val="100000"/>
              </a:lnSpc>
              <a:spcBef>
                <a:spcPts val="460"/>
              </a:spcBef>
              <a:spcAft>
                <a:spcPts val="0"/>
              </a:spcAft>
              <a:buSzPts val="2400"/>
              <a:buFont typeface="Noto Sans"/>
              <a:buChar char="▪"/>
            </a:pPr>
            <a:r>
              <a:rPr sz="2400" dirty="0">
                <a:latin typeface="Calibri"/>
                <a:ea typeface="Calibri"/>
                <a:cs typeface="Calibri"/>
              </a:rPr>
              <a:t>Si se </a:t>
            </a:r>
            <a:r>
              <a:rPr sz="2400" dirty="0" err="1">
                <a:latin typeface="Calibri"/>
                <a:ea typeface="Calibri"/>
                <a:cs typeface="Calibri"/>
              </a:rPr>
              <a:t>desconoce</a:t>
            </a:r>
            <a:r>
              <a:rPr sz="2400" dirty="0">
                <a:latin typeface="Calibri"/>
                <a:ea typeface="Calibri"/>
                <a:cs typeface="Calibri"/>
              </a:rPr>
              <a:t> la </a:t>
            </a:r>
            <a:r>
              <a:rPr sz="2400" dirty="0" err="1">
                <a:latin typeface="Calibri"/>
                <a:ea typeface="Calibri"/>
                <a:cs typeface="Calibri"/>
              </a:rPr>
              <a:t>fuente</a:t>
            </a:r>
            <a:r>
              <a:rPr sz="2400" dirty="0">
                <a:latin typeface="Calibri"/>
                <a:ea typeface="Calibri"/>
                <a:cs typeface="Calibri"/>
              </a:rPr>
              <a:t> de la </a:t>
            </a:r>
            <a:r>
              <a:rPr sz="2400" dirty="0" err="1">
                <a:latin typeface="Calibri"/>
                <a:ea typeface="Calibri"/>
                <a:cs typeface="Calibri"/>
              </a:rPr>
              <a:t>alergia</a:t>
            </a:r>
            <a:r>
              <a:rPr sz="2400" dirty="0">
                <a:latin typeface="Calibri"/>
                <a:ea typeface="Calibri"/>
                <a:cs typeface="Calibri"/>
              </a:rPr>
              <a:t>, </a:t>
            </a:r>
            <a:r>
              <a:rPr sz="2400" dirty="0" err="1">
                <a:latin typeface="Calibri"/>
                <a:ea typeface="Calibri"/>
                <a:cs typeface="Calibri"/>
              </a:rPr>
              <a:t>es</a:t>
            </a:r>
            <a:r>
              <a:rPr sz="2400" dirty="0">
                <a:latin typeface="Calibri"/>
                <a:ea typeface="Calibri"/>
                <a:cs typeface="Calibri"/>
              </a:rPr>
              <a:t> </a:t>
            </a:r>
            <a:r>
              <a:rPr sz="2400" dirty="0" err="1">
                <a:latin typeface="Calibri"/>
                <a:ea typeface="Calibri"/>
                <a:cs typeface="Calibri"/>
              </a:rPr>
              <a:t>posible</a:t>
            </a:r>
            <a:r>
              <a:rPr sz="2400" dirty="0">
                <a:latin typeface="Calibri"/>
                <a:ea typeface="Calibri"/>
                <a:cs typeface="Calibri"/>
              </a:rPr>
              <a:t> que sea </a:t>
            </a:r>
            <a:r>
              <a:rPr sz="2400" dirty="0" err="1">
                <a:latin typeface="Calibri"/>
                <a:ea typeface="Calibri"/>
                <a:cs typeface="Calibri"/>
              </a:rPr>
              <a:t>necesaria</a:t>
            </a:r>
            <a:r>
              <a:rPr sz="2400" dirty="0">
                <a:latin typeface="Calibri"/>
                <a:ea typeface="Calibri"/>
                <a:cs typeface="Calibri"/>
              </a:rPr>
              <a:t> </a:t>
            </a:r>
            <a:r>
              <a:rPr sz="2400" dirty="0" err="1">
                <a:latin typeface="Calibri"/>
                <a:ea typeface="Calibri"/>
                <a:cs typeface="Calibri"/>
              </a:rPr>
              <a:t>una</a:t>
            </a:r>
            <a:r>
              <a:rPr sz="2400" dirty="0">
                <a:latin typeface="Calibri"/>
                <a:ea typeface="Calibri"/>
                <a:cs typeface="Calibri"/>
              </a:rPr>
              <a:t> </a:t>
            </a:r>
            <a:r>
              <a:rPr sz="2400" dirty="0" err="1">
                <a:latin typeface="Calibri"/>
                <a:ea typeface="Calibri"/>
                <a:cs typeface="Calibri"/>
              </a:rPr>
              <a:t>dieta</a:t>
            </a:r>
            <a:r>
              <a:rPr sz="2400" dirty="0">
                <a:latin typeface="Calibri"/>
                <a:ea typeface="Calibri"/>
                <a:cs typeface="Calibri"/>
              </a:rPr>
              <a:t> de </a:t>
            </a:r>
            <a:r>
              <a:rPr sz="2400" dirty="0" err="1">
                <a:latin typeface="Calibri"/>
                <a:ea typeface="Calibri"/>
                <a:cs typeface="Calibri"/>
              </a:rPr>
              <a:t>eliminación</a:t>
            </a:r>
            <a:r>
              <a:rPr sz="2400" dirty="0">
                <a:latin typeface="Calibri"/>
                <a:ea typeface="Calibri"/>
                <a:cs typeface="Calibri"/>
              </a:rPr>
              <a:t>, </a:t>
            </a:r>
            <a:r>
              <a:rPr sz="2400" dirty="0" err="1">
                <a:latin typeface="Calibri"/>
                <a:ea typeface="Calibri"/>
                <a:cs typeface="Calibri"/>
              </a:rPr>
              <a:t>pero</a:t>
            </a:r>
            <a:r>
              <a:rPr sz="2400" dirty="0">
                <a:latin typeface="Calibri"/>
                <a:ea typeface="Calibri"/>
                <a:cs typeface="Calibri"/>
              </a:rPr>
              <a:t> </a:t>
            </a:r>
            <a:r>
              <a:rPr sz="2400" dirty="0" err="1">
                <a:latin typeface="Calibri"/>
                <a:ea typeface="Calibri"/>
                <a:cs typeface="Calibri"/>
              </a:rPr>
              <a:t>esto</a:t>
            </a:r>
            <a:r>
              <a:rPr sz="2400" dirty="0">
                <a:latin typeface="Calibri"/>
                <a:ea typeface="Calibri"/>
                <a:cs typeface="Calibri"/>
              </a:rPr>
              <a:t> </a:t>
            </a:r>
            <a:r>
              <a:rPr sz="2400" dirty="0" err="1">
                <a:latin typeface="Calibri"/>
                <a:ea typeface="Calibri"/>
                <a:cs typeface="Calibri"/>
              </a:rPr>
              <a:t>debería</a:t>
            </a:r>
            <a:r>
              <a:rPr sz="2400" dirty="0">
                <a:latin typeface="Calibri"/>
                <a:ea typeface="Calibri"/>
                <a:cs typeface="Calibri"/>
              </a:rPr>
              <a:t> </a:t>
            </a:r>
            <a:r>
              <a:rPr sz="2400" dirty="0" err="1">
                <a:latin typeface="Calibri"/>
                <a:ea typeface="Calibri"/>
                <a:cs typeface="Calibri"/>
              </a:rPr>
              <a:t>ser</a:t>
            </a:r>
            <a:r>
              <a:rPr sz="2400" dirty="0">
                <a:latin typeface="Calibri"/>
                <a:ea typeface="Calibri"/>
                <a:cs typeface="Calibri"/>
              </a:rPr>
              <a:t> </a:t>
            </a:r>
            <a:r>
              <a:rPr sz="2400" dirty="0" err="1">
                <a:latin typeface="Calibri"/>
                <a:ea typeface="Calibri"/>
                <a:cs typeface="Calibri"/>
              </a:rPr>
              <a:t>guiado</a:t>
            </a:r>
            <a:r>
              <a:rPr sz="2400" dirty="0">
                <a:latin typeface="Calibri"/>
                <a:ea typeface="Calibri"/>
                <a:cs typeface="Calibri"/>
              </a:rPr>
              <a:t> </a:t>
            </a:r>
            <a:r>
              <a:rPr sz="2400" dirty="0" err="1">
                <a:latin typeface="Calibri"/>
                <a:ea typeface="Calibri"/>
                <a:cs typeface="Calibri"/>
              </a:rPr>
              <a:t>por</a:t>
            </a:r>
            <a:r>
              <a:rPr sz="2400" dirty="0">
                <a:latin typeface="Calibri"/>
                <a:ea typeface="Calibri"/>
                <a:cs typeface="Calibri"/>
              </a:rPr>
              <a:t> el </a:t>
            </a:r>
            <a:r>
              <a:rPr sz="2400" dirty="0" err="1">
                <a:latin typeface="Calibri"/>
                <a:ea typeface="Calibri"/>
                <a:cs typeface="Calibri"/>
              </a:rPr>
              <a:t>médico</a:t>
            </a:r>
            <a:r>
              <a:rPr sz="2400" dirty="0">
                <a:latin typeface="Calibri"/>
                <a:ea typeface="Calibri"/>
                <a:cs typeface="Calibri"/>
              </a:rPr>
              <a:t> del </a:t>
            </a:r>
            <a:r>
              <a:rPr sz="2400" dirty="0" err="1">
                <a:latin typeface="Calibri"/>
                <a:ea typeface="Calibri"/>
                <a:cs typeface="Calibri"/>
              </a:rPr>
              <a:t>niño</a:t>
            </a:r>
            <a:r>
              <a:rPr sz="2400" dirty="0">
                <a:latin typeface="Calibri"/>
                <a:ea typeface="Calibri"/>
                <a:cs typeface="Calibri"/>
              </a:rPr>
              <a:t>.</a:t>
            </a:r>
          </a:p>
          <a:p>
            <a:pPr marL="228611" marR="0" lvl="0" indent="-76211"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54416"/>
    </mc:Choice>
    <mc:Fallback xmlns="">
      <p:transition spd="slow" advTm="5441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1367ca1bf3_0_8"/>
          <p:cNvSpPr txBox="1"/>
          <p:nvPr/>
        </p:nvSpPr>
        <p:spPr>
          <a:xfrm>
            <a:off x="789474" y="1073660"/>
            <a:ext cx="10296900" cy="52257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 sz="2000" b="1" dirty="0">
                <a:highlight>
                  <a:srgbClr val="FFFFFF"/>
                </a:highlight>
                <a:latin typeface="Calibri"/>
                <a:ea typeface="Calibri"/>
                <a:cs typeface="Calibri"/>
                <a:sym typeface="Calibri"/>
              </a:rPr>
              <a:t>Cuando los niños con alergias alimentarias asisten a un centro de educación y cuidado infantil temprano, debería suceder lo siguiente:</a:t>
            </a:r>
            <a:endParaRPr sz="2000" b="1" dirty="0">
              <a:highlight>
                <a:srgbClr val="FFFFFF"/>
              </a:highlight>
              <a:latin typeface="Calibri"/>
              <a:ea typeface="Calibri"/>
              <a:cs typeface="Calibri"/>
              <a:sym typeface="Calibri"/>
            </a:endParaRPr>
          </a:p>
          <a:p>
            <a:pPr marL="0" lvl="0" indent="0" algn="l" rtl="0">
              <a:spcBef>
                <a:spcPts val="0"/>
              </a:spcBef>
              <a:spcAft>
                <a:spcPts val="0"/>
              </a:spcAft>
              <a:buNone/>
            </a:pPr>
            <a:endParaRPr sz="2000" b="1" dirty="0">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2000" dirty="0">
                <a:highlight>
                  <a:srgbClr val="FFFFFF"/>
                </a:highlight>
                <a:latin typeface="Calibri"/>
                <a:ea typeface="Calibri"/>
                <a:cs typeface="Calibri"/>
                <a:sym typeface="Calibri"/>
              </a:rPr>
              <a:t>“Cada niño con alergia alimentaria debería tener un plan de cuidado elaborado para el centro por el proveedor de atención médica primaria, el cual debe incluir la alergia, los alimentos a evitar y los medicamentos requeridos”.</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2000" dirty="0">
                <a:highlight>
                  <a:srgbClr val="FFFFFF"/>
                </a:highlight>
                <a:latin typeface="Calibri"/>
                <a:ea typeface="Calibri"/>
                <a:cs typeface="Calibri"/>
                <a:sym typeface="Calibri"/>
              </a:rPr>
              <a:t>“En base al plan de cuidado del niño, los cuidadores y docentes del niño deberían recibir capacitación, demostrar competencia e implementar medidas”.</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2000" dirty="0">
                <a:highlight>
                  <a:srgbClr val="FFFFFF"/>
                </a:highlight>
                <a:latin typeface="Calibri"/>
                <a:ea typeface="Calibri"/>
                <a:cs typeface="Calibri"/>
                <a:sym typeface="Calibri"/>
              </a:rPr>
              <a:t>“Los padres o tutores y el personal deberían asegurarse de que el centro cuente con los medicamentos necesarios, el almacenamiento adecuado para dichos medicamentos y el equipo y la capacitación requerida para manejar la alergia del niño mientras está en el centro de educación y cuidado infantil temprano”.</a:t>
            </a:r>
            <a:endParaRPr sz="2000" dirty="0">
              <a:highlight>
                <a:srgbClr val="FFFFFF"/>
              </a:highlight>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2000" dirty="0">
                <a:highlight>
                  <a:srgbClr val="FFFFFF"/>
                </a:highlight>
                <a:latin typeface="Calibri"/>
                <a:ea typeface="Calibri"/>
                <a:cs typeface="Calibri"/>
                <a:sym typeface="Calibri"/>
              </a:rPr>
              <a:t>“Los cuidadores y docentes deben administrar de forma rápida y correcta los medicamentos prescriptos en caso de reacción alérgica, según las instrucciones en el plan de cuidado”.</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1350" dirty="0">
              <a:highlight>
                <a:srgbClr val="FFFFFF"/>
              </a:highlight>
              <a:latin typeface="Calibri"/>
              <a:ea typeface="Calibri"/>
              <a:cs typeface="Calibri"/>
              <a:sym typeface="Calibri"/>
            </a:endParaRPr>
          </a:p>
          <a:p>
            <a:pPr marL="457200" lvl="0" indent="0" algn="l" rtl="0">
              <a:spcBef>
                <a:spcPts val="0"/>
              </a:spcBef>
              <a:spcAft>
                <a:spcPts val="0"/>
              </a:spcAft>
              <a:buNone/>
            </a:pPr>
            <a:r>
              <a:rPr lang="es" dirty="0">
                <a:highlight>
                  <a:schemeClr val="lt1"/>
                </a:highlight>
                <a:latin typeface="Calibri"/>
                <a:ea typeface="Calibri"/>
                <a:cs typeface="Calibri"/>
                <a:sym typeface="Calibri"/>
              </a:rPr>
              <a:t>4.2.0.10: Cuidado de Niños con Alergias Alimentarias: </a:t>
            </a:r>
            <a:r>
              <a:rPr lang="es" u="sng" dirty="0">
                <a:latin typeface="Calibri"/>
                <a:ea typeface="Calibri"/>
                <a:cs typeface="Calibri"/>
                <a:sym typeface="Calibri"/>
                <a:hlinkClick r:id="rId3"/>
              </a:rPr>
              <a:t>https://nrckids.org/CFOC/Database/4.2.0.10</a:t>
            </a:r>
            <a:endParaRPr dirty="0">
              <a:highlight>
                <a:srgbClr val="FFFFFF"/>
              </a:highlight>
              <a:latin typeface="Calibri"/>
              <a:ea typeface="Calibri"/>
              <a:cs typeface="Calibri"/>
              <a:sym typeface="Calibri"/>
            </a:endParaRPr>
          </a:p>
        </p:txBody>
      </p:sp>
      <p:sp>
        <p:nvSpPr>
          <p:cNvPr id="222" name="Google Shape;222;g21367ca1bf3_0_8"/>
          <p:cNvSpPr txBox="1"/>
          <p:nvPr/>
        </p:nvSpPr>
        <p:spPr>
          <a:xfrm>
            <a:off x="1255927" y="433142"/>
            <a:ext cx="9601200" cy="8367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s" sz="4800" b="0" i="0" u="none" strike="noStrike" cap="none">
                <a:latin typeface="Oswald"/>
                <a:ea typeface="Oswald"/>
                <a:cs typeface="Oswald"/>
                <a:sym typeface="Oswald"/>
              </a:rPr>
              <a:t>Más sobre alergias alimentarias</a:t>
            </a:r>
            <a:endParaRPr sz="4800" b="0" i="0" u="none" strike="noStrike" cap="none" dirty="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38676"/>
    </mc:Choice>
    <mc:Fallback xmlns="">
      <p:transition spd="slow" advTm="386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1367ca1bf3_0_12"/>
          <p:cNvSpPr txBox="1"/>
          <p:nvPr/>
        </p:nvSpPr>
        <p:spPr>
          <a:xfrm>
            <a:off x="1200799" y="1183505"/>
            <a:ext cx="10854300" cy="5909280"/>
          </a:xfrm>
          <a:prstGeom prst="rect">
            <a:avLst/>
          </a:prstGeom>
          <a:noFill/>
          <a:ln>
            <a:noFill/>
          </a:ln>
        </p:spPr>
        <p:txBody>
          <a:bodyPr spcFirstLastPara="1" wrap="square" lIns="91425" tIns="91425" rIns="91425" bIns="91425" rtlCol="0" anchor="t" anchorCtr="0">
            <a:spAutoFit/>
          </a:bodyPr>
          <a:lstStyle/>
          <a:p>
            <a:pPr marL="457200" lvl="0" indent="-355600" algn="l" rtl="0">
              <a:spcBef>
                <a:spcPts val="0"/>
              </a:spcBef>
              <a:spcAft>
                <a:spcPts val="0"/>
              </a:spcAft>
              <a:buSzPts val="2000"/>
              <a:buFont typeface="Calibri"/>
              <a:buChar char="■"/>
            </a:pPr>
            <a:r>
              <a:rPr lang="es" sz="2000" dirty="0">
                <a:highlight>
                  <a:srgbClr val="FFFFFF"/>
                </a:highlight>
                <a:latin typeface="Calibri"/>
                <a:ea typeface="Calibri"/>
                <a:cs typeface="Calibri"/>
                <a:sym typeface="Calibri"/>
              </a:rPr>
              <a:t>“El centro debería notificar a los padres o tutores de inmediato sobre cualquier sospecha de reacción alérgica, la ingesta o cualquier contacto con el alimento problemático, incluso si la reacción no ocurrió”.</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2000" dirty="0">
                <a:highlight>
                  <a:srgbClr val="FFFFFF"/>
                </a:highlight>
                <a:latin typeface="Calibri"/>
                <a:ea typeface="Calibri"/>
                <a:cs typeface="Calibri"/>
                <a:sym typeface="Calibri"/>
              </a:rPr>
              <a:t>“El centro debe recomendarle a la familia que su proveedor de atención médica primaria sea notificado si el niño necesitó tratamiento en el centro por una reacción alérgica”.</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2000" dirty="0">
                <a:highlight>
                  <a:srgbClr val="FFFFFF"/>
                </a:highlight>
                <a:latin typeface="Calibri"/>
                <a:ea typeface="Calibri"/>
                <a:cs typeface="Calibri"/>
                <a:sym typeface="Calibri"/>
              </a:rPr>
              <a:t>“El centro debería comunicarse con el servicio médico de emergencia (EMS) de inmediato si el niño sufrió una reacción alérgica grave o se le administró epinefrina (por ejemplo, EpiPen, EpiPen Jr), incluso si el niño parece haberse recuperado de la reacción alérgica”.</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2000" dirty="0">
                <a:highlight>
                  <a:srgbClr val="FFFFFF"/>
                </a:highlight>
                <a:latin typeface="Calibri"/>
                <a:ea typeface="Calibri"/>
                <a:cs typeface="Calibri"/>
                <a:sym typeface="Calibri"/>
              </a:rPr>
              <a:t>“Los padres o tutores de todos los niños en la clase de un niño alérgico deben saber que deben evitar cualquier alérgeno conocido en los bocadillos o alimentos especiales que envíen al entorno de educación y cuidado temprano”.</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2000" dirty="0">
                <a:highlight>
                  <a:srgbClr val="FFFFFF"/>
                </a:highlight>
                <a:latin typeface="Calibri"/>
                <a:ea typeface="Calibri"/>
                <a:cs typeface="Calibri"/>
                <a:sym typeface="Calibri"/>
              </a:rPr>
              <a:t>“Las alergias alimentarias de cada niño individual deben publicarse en un lugar bien visible del aula, donde el personal pueda verlas y en cualquier lugar donde se sirvan alimentos”.</a:t>
            </a:r>
            <a:endParaRPr sz="2000" dirty="0">
              <a:highlight>
                <a:srgbClr val="FFFFFF"/>
              </a:highlight>
            </a:endParaRPr>
          </a:p>
          <a:p>
            <a:pPr marL="457200" lvl="0" indent="0" algn="l" rtl="0">
              <a:spcBef>
                <a:spcPts val="0"/>
              </a:spcBef>
              <a:spcAft>
                <a:spcPts val="0"/>
              </a:spcAft>
              <a:buNone/>
            </a:pPr>
            <a:r>
              <a:rPr lang="es" dirty="0">
                <a:highlight>
                  <a:srgbClr val="FFFFFF"/>
                </a:highlight>
                <a:latin typeface="Calibri"/>
                <a:ea typeface="Calibri"/>
                <a:cs typeface="Calibri"/>
                <a:sym typeface="Calibri"/>
              </a:rPr>
              <a:t>4.2.0.10: Cuidado de Niños con Alergias Alimentarias: </a:t>
            </a:r>
            <a:r>
              <a:rPr lang="es" u="sng" dirty="0">
                <a:latin typeface="Calibri"/>
                <a:ea typeface="Calibri"/>
                <a:cs typeface="Calibri"/>
                <a:sym typeface="Calibri"/>
                <a:hlinkClick r:id="rId3"/>
              </a:rPr>
              <a:t>https://nrckids.org/CFOC/Database/4.2.0.10</a:t>
            </a:r>
            <a:endParaRPr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p:txBody>
      </p:sp>
      <p:sp>
        <p:nvSpPr>
          <p:cNvPr id="228" name="Google Shape;228;g21367ca1bf3_0_12"/>
          <p:cNvSpPr txBox="1"/>
          <p:nvPr/>
        </p:nvSpPr>
        <p:spPr>
          <a:xfrm>
            <a:off x="1295402" y="451342"/>
            <a:ext cx="9601200" cy="8367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s" sz="4800" b="0" i="0" u="none" strike="noStrike" cap="none">
                <a:latin typeface="Oswald"/>
                <a:ea typeface="Oswald"/>
                <a:cs typeface="Oswald"/>
                <a:sym typeface="Oswald"/>
              </a:rPr>
              <a:t>Más sobre alergias alimentarias</a:t>
            </a:r>
            <a:endParaRPr sz="4800" b="0" i="0" u="none" strike="noStrike" cap="none" dirty="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3719"/>
    </mc:Choice>
    <mc:Fallback xmlns="">
      <p:transition spd="slow" advTm="137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 name="Picture 1">
            <a:extLst>
              <a:ext uri="{FF2B5EF4-FFF2-40B4-BE49-F238E27FC236}">
                <a16:creationId xmlns:a16="http://schemas.microsoft.com/office/drawing/2014/main" id="{5FC1E6F9-9902-F845-C58D-967AB7405C3B}"/>
              </a:ext>
            </a:extLst>
          </p:cNvPr>
          <p:cNvPicPr>
            <a:picLocks noChangeAspect="1"/>
          </p:cNvPicPr>
          <p:nvPr/>
        </p:nvPicPr>
        <p:blipFill>
          <a:blip r:embed="rId3"/>
          <a:stretch>
            <a:fillRect/>
          </a:stretch>
        </p:blipFill>
        <p:spPr>
          <a:xfrm>
            <a:off x="1745673" y="204354"/>
            <a:ext cx="8614063" cy="66571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752"/>
    </mc:Choice>
    <mc:Fallback xmlns="">
      <p:transition spd="slow" advTm="21752"/>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2253</Words>
  <Application>Microsoft Macintosh PowerPoint</Application>
  <PresentationFormat>Widescreen</PresentationFormat>
  <Paragraphs>85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Oswald SemiBold</vt:lpstr>
      <vt:lpstr>Calibri</vt:lpstr>
      <vt:lpstr>Assistant</vt:lpstr>
      <vt:lpstr>Noto Sans</vt:lpstr>
      <vt:lpstr>Arial</vt:lpstr>
      <vt:lpstr>Oswald</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Hardee, Carson</cp:lastModifiedBy>
  <cp:revision>12</cp:revision>
  <dcterms:created xsi:type="dcterms:W3CDTF">2022-08-28T19:14:15Z</dcterms:created>
  <dcterms:modified xsi:type="dcterms:W3CDTF">2024-01-11T21:47:45Z</dcterms:modified>
</cp:coreProperties>
</file>