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Lst>
  <p:sldSz cx="12192000" cy="6858000"/>
  <p:notesSz cx="6858000" cy="9144000"/>
  <p:embeddedFontLst>
    <p:embeddedFont>
      <p:font typeface="Assistant" pitchFamily="2" charset="-79"/>
      <p:regular r:id="rId15"/>
      <p:bold r:id="rId16"/>
    </p:embeddedFont>
    <p:embeddedFont>
      <p:font typeface="Calibri" panose="020F0502020204030204" pitchFamily="34" charset="0"/>
      <p:regular r:id="rId17"/>
      <p:bold r:id="rId18"/>
      <p:italic r:id="rId19"/>
      <p:boldItalic r:id="rId20"/>
    </p:embeddedFont>
    <p:embeddedFont>
      <p:font typeface="Noto Sans" panose="020B0502040504020204" pitchFamily="34" charset="0"/>
      <p:regular r:id="rId21"/>
      <p:bold r:id="rId22"/>
      <p:italic r:id="rId23"/>
      <p:boldItalic r:id="rId24"/>
    </p:embeddedFont>
    <p:embeddedFont>
      <p:font typeface="Oswald" pitchFamily="2" charset="77"/>
      <p:regular r:id="rId25"/>
      <p:bold r:id="rId26"/>
    </p:embeddedFont>
    <p:embeddedFont>
      <p:font typeface="Oswald SemiBold" pitchFamily="2" charset="77"/>
      <p:regular r:id="rId27"/>
      <p:bold r:id="rId28"/>
    </p:embeddedFont>
  </p:embeddedFontLst>
  <p:defaultTextStyle>
    <a:defPPr marR="0" lvl="0" algn="l" rtl="0">
      <a:lnSpc>
        <a:spcPct val="100000"/>
      </a:lnSpc>
      <a:spcBef>
        <a:spcPts val="0"/>
      </a:spcBef>
      <a:spcAft>
        <a:spcPts val="0"/>
      </a:spcAft>
      <a:defRPr lang="es-ES"/>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v="urn:schemas-microsoft-com:vml" xmlns:pvml="urn:schemas-microsoft-com:office:powerpoint" xmlns:p15="http://schemas.microsoft.com/office/powerpoint/2012/main" xmlns:p14="http://schemas.microsoft.com/office/powerpoint/2010/main" xmlns:o="urn:schemas-microsoft-com:office:office" xmlns:mv="urn:schemas-microsoft-com:mac:vml" xmlns:mc="http://schemas.openxmlformats.org/markup-compatibility/2006" xmlns:dgm="http://schemas.openxmlformats.org/drawingml/2006/diagram" xmlns:com="http://schemas.openxmlformats.org/drawingml/2006/compatibility" xmlns:c="http://schemas.openxmlformats.org/drawingml/2006/chart" xmlns:ahyp="http://schemas.microsoft.com/office/drawing/2018/hyperlinkcolor" xmlns:go="http://customooxmlschemas.google.com/" xmlns="" r:id="rId29" roundtripDataSignature="AMtx7mih0n0YLRxcZmw0cb8ePAnWOiTpz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7"/>
    <p:restoredTop sz="96159" autoAdjust="0"/>
  </p:normalViewPr>
  <p:slideViewPr>
    <p:cSldViewPr snapToGrid="0">
      <p:cViewPr varScale="1">
        <p:scale>
          <a:sx n="94" d="100"/>
          <a:sy n="94" d="100"/>
        </p:scale>
        <p:origin x="216" y="7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pPr rtl="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Arial" panose="020B0604020202020204" pitchFamily="34" charset="0"/>
              </a:rPr>
              <a:t>Bienvenidos al módulo Incorporar la nutrición en las políticas de su centro.  Este breve módulo se ofrece como complemento de los cursos universitarios del Centro de Cuidado Infantil y Educación Temprana que cubren la salud, la seguridad y la nutrición. No pretende ser exhaustivo sino simplemente destacar las mejores prácticas y la información clave, así como  brindarle recursos adicionales.  Como sabe, las políticas del programa de cuidado infantil comunican las expectativas, los roles y las responsabilidades del personal y las familias. Por eso, es posible que usted se pregunte por dónde debe empezar o qué cosas debe incluir.</a:t>
            </a:r>
          </a:p>
          <a:p>
            <a:pPr marL="0" lvl="0" indent="0" algn="l" rtl="0">
              <a:lnSpc>
                <a:spcPct val="100000"/>
              </a:lnSpc>
              <a:spcBef>
                <a:spcPts val="0"/>
              </a:spcBef>
              <a:spcAft>
                <a:spcPts val="0"/>
              </a:spcAft>
              <a:buSzPts val="1100"/>
              <a:buNone/>
            </a:pPr>
            <a:endParaRPr dirty="0"/>
          </a:p>
        </p:txBody>
      </p:sp>
      <p:sp>
        <p:nvSpPr>
          <p:cNvPr id="182" name="Google Shape;1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Arial" panose="020B0604020202020204" pitchFamily="34" charset="0"/>
              </a:rPr>
              <a:t>Dado que se trata de un módulo breve, no tenemos tiempo de profundizar en todas las mejores prácticas que podría considerar incluir en sus políticas. Pero aquí mencionamos las más valiosas. A lo largo de esta serie de módulos, tocamos cada uno de estos temas. Todas las prácticas entran dentro de las estrategias de Alimentación a demanda y División de responsabilidades. </a:t>
            </a:r>
          </a:p>
          <a:p>
            <a:pPr marL="0" lvl="0" indent="0" algn="l" rtl="0">
              <a:lnSpc>
                <a:spcPct val="100000"/>
              </a:lnSpc>
              <a:spcBef>
                <a:spcPts val="0"/>
              </a:spcBef>
              <a:spcAft>
                <a:spcPts val="0"/>
              </a:spcAft>
              <a:buSzPts val="1100"/>
              <a:buNone/>
            </a:pPr>
            <a:endParaRPr dirty="0"/>
          </a:p>
        </p:txBody>
      </p:sp>
      <p:sp>
        <p:nvSpPr>
          <p:cNvPr id="239" name="Google Shape;23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Arial" panose="020B0604020202020204" pitchFamily="34" charset="0"/>
              </a:rPr>
              <a:t>Me complace que hayan podido acompañarme hoy para repasar las Políticas sobre nutrición. Hemos cubierto mucha información. </a:t>
            </a:r>
            <a:r>
              <a:rPr lang="es-E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Los recursos que se comparten aquí respaldan este contenido. Le recomendamos echarles un vistazo para obtener más información y para compartir con las familias bajo su cuidado.</a:t>
            </a:r>
            <a:endParaRPr lang="es-ES"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100"/>
              <a:buNone/>
            </a:pPr>
            <a:endParaRPr dirty="0"/>
          </a:p>
        </p:txBody>
      </p:sp>
      <p:sp>
        <p:nvSpPr>
          <p:cNvPr id="245" name="Google Shape;24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2:notes"/>
          <p:cNvSpPr txBox="1">
            <a:spLocks noGrp="1"/>
          </p:cNvSpPr>
          <p:nvPr>
            <p:ph type="body" idx="1"/>
          </p:nvPr>
        </p:nvSpPr>
        <p:spPr>
          <a:xfrm>
            <a:off x="707700" y="4447450"/>
            <a:ext cx="5661650" cy="4213375"/>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Arial" panose="020B0604020202020204" pitchFamily="34" charset="0"/>
              </a:rPr>
              <a:t>Gracias de nuevo por acompañarme hoy. Este módulo es posible gracias a los Centros para el Control y la Prevención de Enfermedades y se desarrolló en colaboración con el </a:t>
            </a:r>
            <a:r>
              <a:rPr lang="es-ES" sz="1800" kern="100" dirty="0" err="1">
                <a:effectLst/>
                <a:latin typeface="Calibri" panose="020F0502020204030204" pitchFamily="34" charset="0"/>
                <a:ea typeface="Calibri" panose="020F0502020204030204" pitchFamily="34" charset="0"/>
                <a:cs typeface="Arial" panose="020B0604020202020204" pitchFamily="34" charset="0"/>
              </a:rPr>
              <a:t>UConn</a:t>
            </a:r>
            <a:r>
              <a:rPr lang="es-ES" sz="1800" kern="100" dirty="0">
                <a:effectLst/>
                <a:latin typeface="Calibri" panose="020F0502020204030204" pitchFamily="34" charset="0"/>
                <a:ea typeface="Calibri" panose="020F0502020204030204" pitchFamily="34" charset="0"/>
                <a:cs typeface="Arial" panose="020B0604020202020204" pitchFamily="34" charset="0"/>
              </a:rPr>
              <a:t> </a:t>
            </a:r>
            <a:r>
              <a:rPr lang="es-ES" sz="1800" kern="100" dirty="0" err="1">
                <a:effectLst/>
                <a:latin typeface="Calibri" panose="020F0502020204030204" pitchFamily="34" charset="0"/>
                <a:ea typeface="Calibri" panose="020F0502020204030204" pitchFamily="34" charset="0"/>
                <a:cs typeface="Arial" panose="020B0604020202020204" pitchFamily="34" charset="0"/>
              </a:rPr>
              <a:t>Rudd</a:t>
            </a:r>
            <a:r>
              <a:rPr lang="es-ES" sz="1800" kern="100" dirty="0">
                <a:effectLst/>
                <a:latin typeface="Calibri" panose="020F0502020204030204" pitchFamily="34" charset="0"/>
                <a:ea typeface="Calibri" panose="020F0502020204030204" pitchFamily="34" charset="0"/>
                <a:cs typeface="Arial" panose="020B0604020202020204" pitchFamily="34" charset="0"/>
              </a:rPr>
              <a:t> Center para la Salud y Política Alimentaria y el Departamento de Salud Pública de CT.</a:t>
            </a:r>
          </a:p>
          <a:p>
            <a:pPr marL="0" lvl="0" indent="0" algn="l" rtl="0">
              <a:lnSpc>
                <a:spcPct val="100000"/>
              </a:lnSpc>
              <a:spcBef>
                <a:spcPts val="0"/>
              </a:spcBef>
              <a:spcAft>
                <a:spcPts val="0"/>
              </a:spcAft>
              <a:buSzPts val="1100"/>
              <a:buNone/>
            </a:pPr>
            <a:endParaRPr dirty="0"/>
          </a:p>
        </p:txBody>
      </p:sp>
      <p:sp>
        <p:nvSpPr>
          <p:cNvPr id="237" name="Google Shape;237;p12: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Arial" panose="020B0604020202020204" pitchFamily="34" charset="0"/>
              </a:rPr>
              <a:t>Esta diapositiva muestra algunos temas importantes que pueden ser útiles si los incorpora a sus políticas. Recuerde: su política ayuda a las familias y al personal a saber qué se espera de ellos. Puede incluir las comidas y alimentos que usted proporciona, si participa en el Programa de Alimentos para el Cuidado de Niños y Adultos (CACFP), si se espera que las familias proporcionen algo y qué, cómo manipulará la leche humana o leche de fórmula para bebés, dónde encontrar sus menús y cómo manejará cualquier necesidad </a:t>
            </a:r>
            <a:r>
              <a:rPr lang="es-ES" sz="1800" kern="100" dirty="0" err="1">
                <a:effectLst/>
                <a:latin typeface="Calibri" panose="020F0502020204030204" pitchFamily="34" charset="0"/>
                <a:ea typeface="Calibri" panose="020F0502020204030204" pitchFamily="34" charset="0"/>
                <a:cs typeface="Arial" panose="020B0604020202020204" pitchFamily="34" charset="0"/>
              </a:rPr>
              <a:t>dietaria</a:t>
            </a:r>
            <a:r>
              <a:rPr lang="es-ES" sz="1800" kern="100" dirty="0">
                <a:effectLst/>
                <a:latin typeface="Calibri" panose="020F0502020204030204" pitchFamily="34" charset="0"/>
                <a:ea typeface="Calibri" panose="020F0502020204030204" pitchFamily="34" charset="0"/>
                <a:cs typeface="Arial" panose="020B0604020202020204" pitchFamily="34" charset="0"/>
              </a:rPr>
              <a:t> especial. También sería útil agregar información que el personal necesitará para ayudarlos a crear un entorno saludable alrededor del momento de la comida. Esto podría incluir cómo alimentar a los bebés, los cronogramas de comidas y bocadillos y el servicio de comida estilo familiar, si corresponde. Puede incluir prácticas de seguridad de los alimentos y cualquier prohibición alimentaria, como por ejemplo, gaseosas y caramelos duros. Básicamente, lo que debería incluir es información que ayudará al personal y a las familias a pensar cómo y qué dar de comer a los niños mientras estos participan del programa de cuidado infantil.  </a:t>
            </a:r>
          </a:p>
          <a:p>
            <a:pPr marL="0" lvl="0" indent="0" algn="l" rtl="0">
              <a:lnSpc>
                <a:spcPct val="100000"/>
              </a:lnSpc>
              <a:spcBef>
                <a:spcPts val="0"/>
              </a:spcBef>
              <a:spcAft>
                <a:spcPts val="0"/>
              </a:spcAft>
              <a:buSzPts val="1100"/>
              <a:buNone/>
            </a:pPr>
            <a:endParaRPr dirty="0"/>
          </a:p>
        </p:txBody>
      </p:sp>
      <p:sp>
        <p:nvSpPr>
          <p:cNvPr id="188" name="Google Shape;1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Arial" panose="020B0604020202020204" pitchFamily="34" charset="0"/>
              </a:rPr>
              <a:t>Recuerde que todos los centros de cuidado infantil y los hogares de cuidado infantil grupal habilitados en Connecticut deben cumplir con los patrones de comidas del Programa de Alimentos para el Cuidado de Niños y Adultos, ya sea que participen o no de ese programa. Si participa en el CACFP, debe incluir en sus políticas información específica del programa y cómo las familias pueden participar. También debe incluir la siguiente Declaración de no discriminación, provista por el USDA.</a:t>
            </a:r>
          </a:p>
          <a:p>
            <a:pPr marL="0" lvl="0" indent="0" algn="l" rtl="0">
              <a:lnSpc>
                <a:spcPct val="100000"/>
              </a:lnSpc>
              <a:spcBef>
                <a:spcPts val="0"/>
              </a:spcBef>
              <a:spcAft>
                <a:spcPts val="0"/>
              </a:spcAft>
              <a:buSzPts val="1100"/>
              <a:buNone/>
            </a:pPr>
            <a:endParaRPr dirty="0"/>
          </a:p>
        </p:txBody>
      </p:sp>
      <p:sp>
        <p:nvSpPr>
          <p:cNvPr id="195" name="Google Shape;1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Arial" panose="020B0604020202020204" pitchFamily="34" charset="0"/>
              </a:rPr>
              <a:t>No leeré la declaración, pero sepan que debe ser incluida en todos los documentos relacionados con el CACFP, excepto en los menús; eso significa que debe incluirla en el manual para padres y el manual del personal donde comparte su política. </a:t>
            </a:r>
          </a:p>
          <a:p>
            <a:pPr marL="0" lvl="0" indent="0" algn="l" rtl="0">
              <a:lnSpc>
                <a:spcPct val="100000"/>
              </a:lnSpc>
              <a:spcBef>
                <a:spcPts val="0"/>
              </a:spcBef>
              <a:spcAft>
                <a:spcPts val="0"/>
              </a:spcAft>
              <a:buSzPts val="1100"/>
              <a:buNone/>
            </a:pPr>
            <a:endParaRPr dirty="0"/>
          </a:p>
        </p:txBody>
      </p:sp>
      <p:sp>
        <p:nvSpPr>
          <p:cNvPr id="202" name="Google Shape;20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Arial" panose="020B0604020202020204" pitchFamily="34" charset="0"/>
              </a:rPr>
              <a:t>Esta es la segunda parte de la Declaración de no discriminación. Como puede ver, tiene un par de párrafos; por lo tanto, si tiene un folleto educativo que no tiene suficiente espacio para incluir la totalidad de la declaración, puede incluir la última línea que figura aquí: “Esta institución es un proveedor que brinda igualdad de oportunidades”. De nuevo, esta declaración debe aparecer obligatoriamente en su programa de cuidado infantil y en todos los materiales y el sitio web si usted participa del CACFP y recibe reembolsos para ayudar a cubrir los costos de las comidas.  </a:t>
            </a:r>
          </a:p>
          <a:p>
            <a:pPr marL="0" lvl="0" indent="0" algn="l" rtl="0">
              <a:lnSpc>
                <a:spcPct val="100000"/>
              </a:lnSpc>
              <a:spcBef>
                <a:spcPts val="0"/>
              </a:spcBef>
              <a:spcAft>
                <a:spcPts val="0"/>
              </a:spcAft>
              <a:buSzPts val="1100"/>
              <a:buNone/>
            </a:pPr>
            <a:endParaRPr dirty="0"/>
          </a:p>
        </p:txBody>
      </p:sp>
      <p:sp>
        <p:nvSpPr>
          <p:cNvPr id="208" name="Google Shape;20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Arial" panose="020B0604020202020204" pitchFamily="34" charset="0"/>
              </a:rPr>
              <a:t>Ya sea que participe o no del CACFP, tiene sentido incluir las mejores prácticas exigidas por el CACFP en su programa, y, por lo tanto, agregarlas a sus políticas. Debería comunicar qué comidas y bocadillos se servirán en su programa y si será el programa o las familias quienes proporcionen los alimentos. Dependiendo de la cantidad de tiempo que los niños estén en el lugar, es posible que usted deba servir ambas comidas y bocadillos o solo uno. También debería incluir el horario aproximado en que se servirán las comidas y bocadillos y respetarlos lo mejor posible. La mejor práctica para niños entre 1 y 2 años y en edad preescolar es que las comidas y los bocadillos se ofrezcan espaciados con un mínimo de 2 horas y un máximo de 3. Esto mantiene su cronograma en línea con los momentos en que la mayoría de los niños pequeños tienden a tener hambre y necesitan comer. Para los bebés, el cronograma de alimentación debería seguir las indicaciones de hambre del bebé y no un horario. Esto también debe indicarse en su política. Si usted proporciona los alimentos para las comidas o bocadillos, asegúrese de incluir el patrón de comidas que está siguiendo, es decir, los estándares nutricionales del USDA, según se detalla en el patrón de comidas del CACFP. </a:t>
            </a:r>
          </a:p>
          <a:p>
            <a:pPr marL="0" lvl="0" indent="0" algn="l" rtl="0">
              <a:lnSpc>
                <a:spcPct val="100000"/>
              </a:lnSpc>
              <a:spcBef>
                <a:spcPts val="0"/>
              </a:spcBef>
              <a:spcAft>
                <a:spcPts val="0"/>
              </a:spcAft>
              <a:buSzPts val="1100"/>
              <a:buNone/>
            </a:pPr>
            <a:endParaRPr dirty="0"/>
          </a:p>
        </p:txBody>
      </p:sp>
      <p:sp>
        <p:nvSpPr>
          <p:cNvPr id="214" name="Google Shape;21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Arial" panose="020B0604020202020204" pitchFamily="34" charset="0"/>
              </a:rPr>
              <a:t>Aquí en CT, si usted proporciona los alimentos, ya sea las comidas o bocadillos, su menú debe ser revisado y aprobado por un Dietista matriculado a fin de garantizar que cumple con los estándares nutricionales y los requisitos de habilitación. Contar con un Dietista consultor también ayuda si en algún momento tiene niños con dietas especiales, ya que pueden ayudar a desarrollar los menús y también pueden brindar apoyo a la familia. Los dietistas consultores también pueden asistir a brindar capacitación para el personal o educación para los padres.   </a:t>
            </a:r>
          </a:p>
          <a:p>
            <a:pPr marL="0" lvl="0" indent="0" algn="l" rtl="0">
              <a:lnSpc>
                <a:spcPct val="100000"/>
              </a:lnSpc>
              <a:spcBef>
                <a:spcPts val="0"/>
              </a:spcBef>
              <a:spcAft>
                <a:spcPts val="0"/>
              </a:spcAft>
              <a:buSzPts val="1100"/>
              <a:buNone/>
            </a:pPr>
            <a:endParaRPr dirty="0"/>
          </a:p>
        </p:txBody>
      </p:sp>
      <p:sp>
        <p:nvSpPr>
          <p:cNvPr id="220" name="Google Shape;22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Arial" panose="020B0604020202020204" pitchFamily="34" charset="0"/>
              </a:rPr>
              <a:t>Ofrecer agua potable para beber a niños entre 1 y 2 años y en edad preescolar a lo largo del día es un requisito de habilitación en CT y un requisito del CACFP para todos los proveedores de cuidado infantil. Si bien no puede servir agua en lugar de leche a la hora de la comida, sí puede ofrecer agua además de leche. Ofrecer agua potable es saludable para los dientes de los niños e importante para mantenerlos hidratados. Otras bebidas, como jugos, gaseosas o bebidas carbonatadas, no son buenas para los dientes y agregan calorías vacías. Los bebés menores de 6 meses nunca deberían beber agua. Los bebés deben recibir exclusivamente leche humana o leche de fórmula comercial.</a:t>
            </a:r>
          </a:p>
          <a:p>
            <a:pPr marL="0" lvl="0" indent="0" algn="l" rtl="0">
              <a:lnSpc>
                <a:spcPct val="100000"/>
              </a:lnSpc>
              <a:spcBef>
                <a:spcPts val="0"/>
              </a:spcBef>
              <a:spcAft>
                <a:spcPts val="0"/>
              </a:spcAft>
              <a:buSzPts val="1100"/>
              <a:buNone/>
            </a:pPr>
            <a:endParaRPr dirty="0"/>
          </a:p>
        </p:txBody>
      </p:sp>
      <p:sp>
        <p:nvSpPr>
          <p:cNvPr id="226" name="Google Shape;22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Arial" panose="020B0604020202020204" pitchFamily="34" charset="0"/>
              </a:rPr>
              <a:t>Existen varias maneras en que puede involucrar a los padres con la nutrición y la alimentación. Puede compartir información, pero también podemos aprender grandes cosas cuando invitamos a las familias a compartir. Puede aprender sobre su cultura culinaria y costumbres alimentarias, obtener nuevas ideas para su menú y, si las familias envían los alimentos para sus hijos, pensar juntos maneras de cumplir con los patrones de comidas que no sean costosas y que sean fáciles de llevar y divertidas para que los niños coman. Trabaje también con su Dietista consultor, ya que puede tener ideas novedosas de actividades familiares que podrían fomentar la participación.  </a:t>
            </a:r>
          </a:p>
          <a:p>
            <a:pPr marL="0" lvl="0" indent="0" algn="l" rtl="0">
              <a:lnSpc>
                <a:spcPct val="100000"/>
              </a:lnSpc>
              <a:spcBef>
                <a:spcPts val="0"/>
              </a:spcBef>
              <a:spcAft>
                <a:spcPts val="0"/>
              </a:spcAft>
              <a:buSzPts val="1100"/>
              <a:buNone/>
            </a:pPr>
            <a:endParaRPr dirty="0"/>
          </a:p>
        </p:txBody>
      </p:sp>
      <p:sp>
        <p:nvSpPr>
          <p:cNvPr id="233" name="Google Shape;23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ight Title">
  <p:cSld name="Light Title">
    <p:bg>
      <p:bgPr>
        <a:blipFill>
          <a:blip r:embed="rId2">
            <a:alphaModFix/>
          </a:blip>
          <a:stretch>
            <a:fillRect/>
          </a:stretch>
        </a:blipFill>
        <a:effectLst/>
      </p:bgPr>
    </p:bg>
    <p:spTree>
      <p:nvGrpSpPr>
        <p:cNvPr id="1" name="Shape 6"/>
        <p:cNvGrpSpPr/>
        <p:nvPr/>
      </p:nvGrpSpPr>
      <p:grpSpPr>
        <a:xfrm>
          <a:off x="0" y="0"/>
          <a:ext cx="0" cy="0"/>
          <a:chOff x="0" y="0"/>
          <a:chExt cx="0" cy="0"/>
        </a:xfrm>
      </p:grpSpPr>
      <p:pic>
        <p:nvPicPr>
          <p:cNvPr id="7" name="Google Shape;7;p14"/>
          <p:cNvPicPr preferRelativeResize="0"/>
          <p:nvPr/>
        </p:nvPicPr>
        <p:blipFill rotWithShape="1">
          <a:blip r:embed="rId3">
            <a:alphaModFix/>
          </a:blip>
          <a:srcRect/>
          <a:stretch/>
        </p:blipFill>
        <p:spPr>
          <a:xfrm>
            <a:off x="7264400" y="5014164"/>
            <a:ext cx="3454400" cy="1561027"/>
          </a:xfrm>
          <a:prstGeom prst="rect">
            <a:avLst/>
          </a:prstGeom>
          <a:noFill/>
          <a:ln>
            <a:noFill/>
          </a:ln>
        </p:spPr>
      </p:pic>
      <p:sp>
        <p:nvSpPr>
          <p:cNvPr id="8" name="Google Shape;8;p14"/>
          <p:cNvSpPr txBox="1">
            <a:spLocks noGrp="1"/>
          </p:cNvSpPr>
          <p:nvPr>
            <p:ph type="body" idx="1"/>
          </p:nvPr>
        </p:nvSpPr>
        <p:spPr>
          <a:xfrm>
            <a:off x="914400" y="939800"/>
            <a:ext cx="7569200" cy="27432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760"/>
              </a:spcBef>
              <a:spcAft>
                <a:spcPts val="0"/>
              </a:spcAft>
              <a:buClr>
                <a:srgbClr val="BE2D2D"/>
              </a:buClr>
              <a:buSzPts val="8800"/>
              <a:buFont typeface="Arial"/>
              <a:buNone/>
              <a:defRPr sz="8800" b="0" i="0" u="none" strike="noStrike" cap="none">
                <a:solidFill>
                  <a:srgbClr val="BE2D2D"/>
                </a:solidFill>
                <a:latin typeface="Oswald"/>
                <a:ea typeface="Oswald"/>
                <a:cs typeface="Oswald"/>
                <a:sym typeface="Oswald"/>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9" name="Google Shape;9;p14"/>
          <p:cNvSpPr txBox="1">
            <a:spLocks noGrp="1"/>
          </p:cNvSpPr>
          <p:nvPr>
            <p:ph type="body" idx="2"/>
          </p:nvPr>
        </p:nvSpPr>
        <p:spPr>
          <a:xfrm>
            <a:off x="914400" y="4089400"/>
            <a:ext cx="7620000" cy="558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880"/>
              </a:spcBef>
              <a:spcAft>
                <a:spcPts val="0"/>
              </a:spcAft>
              <a:buClr>
                <a:srgbClr val="000D2F"/>
              </a:buClr>
              <a:buSzPts val="4400"/>
              <a:buFont typeface="Arial"/>
              <a:buNone/>
              <a:defRPr sz="4400"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lt1"/>
              </a:buClr>
              <a:buSzPts val="1867"/>
              <a:buFont typeface="Arial"/>
              <a:buChar char="–"/>
              <a:defRPr sz="1867" b="0" i="0" u="none" strike="noStrike" cap="none">
                <a:solidFill>
                  <a:schemeClr val="lt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 name="Google Shape;10;p14"/>
          <p:cNvSpPr txBox="1">
            <a:spLocks noGrp="1"/>
          </p:cNvSpPr>
          <p:nvPr>
            <p:ph type="body" idx="3"/>
          </p:nvPr>
        </p:nvSpPr>
        <p:spPr>
          <a:xfrm>
            <a:off x="914400" y="5867400"/>
            <a:ext cx="5588000" cy="508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587"/>
              </a:spcBef>
              <a:spcAft>
                <a:spcPts val="0"/>
              </a:spcAft>
              <a:buClr>
                <a:srgbClr val="000D2F"/>
              </a:buClr>
              <a:buSzPts val="2933"/>
              <a:buFont typeface="Arial"/>
              <a:buNone/>
              <a:defRPr sz="2933"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lt1"/>
              </a:buClr>
              <a:buSzPts val="1867"/>
              <a:buFont typeface="Arial"/>
              <a:buChar char="–"/>
              <a:defRPr sz="1867" b="0" i="0" u="none" strike="noStrike" cap="none">
                <a:solidFill>
                  <a:schemeClr val="lt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wo-Content">
  <p:cSld name="1_Two-Content">
    <p:bg>
      <p:bgPr>
        <a:blipFill>
          <a:blip r:embed="rId2">
            <a:alphaModFix/>
          </a:blip>
          <a:stretch>
            <a:fillRect/>
          </a:stretch>
        </a:blipFill>
        <a:effectLst/>
      </p:bgPr>
    </p:bg>
    <p:spTree>
      <p:nvGrpSpPr>
        <p:cNvPr id="1" name="Shape 51"/>
        <p:cNvGrpSpPr/>
        <p:nvPr/>
      </p:nvGrpSpPr>
      <p:grpSpPr>
        <a:xfrm>
          <a:off x="0" y="0"/>
          <a:ext cx="0" cy="0"/>
          <a:chOff x="0" y="0"/>
          <a:chExt cx="0" cy="0"/>
        </a:xfrm>
      </p:grpSpPr>
      <p:sp>
        <p:nvSpPr>
          <p:cNvPr id="52" name="Google Shape;52;p23"/>
          <p:cNvSpPr txBox="1">
            <a:spLocks noGrp="1"/>
          </p:cNvSpPr>
          <p:nvPr>
            <p:ph type="body" idx="1"/>
          </p:nvPr>
        </p:nvSpPr>
        <p:spPr>
          <a:xfrm>
            <a:off x="558801" y="990600"/>
            <a:ext cx="5181599"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rgbClr val="BE2D2D"/>
              </a:buClr>
              <a:buSzPts val="5000"/>
              <a:buFont typeface="Arial"/>
              <a:buNone/>
              <a:defRPr sz="5000" b="0" i="0" u="none" strike="noStrike" cap="none">
                <a:solidFill>
                  <a:srgbClr val="BE2D2D"/>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53" name="Google Shape;53;p23"/>
          <p:cNvSpPr txBox="1">
            <a:spLocks noGrp="1"/>
          </p:cNvSpPr>
          <p:nvPr>
            <p:ph type="body" idx="2"/>
          </p:nvPr>
        </p:nvSpPr>
        <p:spPr>
          <a:xfrm>
            <a:off x="558801" y="2717800"/>
            <a:ext cx="5181600" cy="3810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54" name="Google Shape;54;p23"/>
          <p:cNvSpPr>
            <a:spLocks noGrp="1"/>
          </p:cNvSpPr>
          <p:nvPr>
            <p:ph type="pic" idx="3"/>
          </p:nvPr>
        </p:nvSpPr>
        <p:spPr>
          <a:xfrm>
            <a:off x="6553200" y="0"/>
            <a:ext cx="5638800" cy="68580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wo Text Boxes">
  <p:cSld name="1_Two Text Boxes">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24"/>
          <p:cNvSpPr txBox="1">
            <a:spLocks noGrp="1"/>
          </p:cNvSpPr>
          <p:nvPr>
            <p:ph type="body" idx="1"/>
          </p:nvPr>
        </p:nvSpPr>
        <p:spPr>
          <a:xfrm>
            <a:off x="1168400" y="566035"/>
            <a:ext cx="5815569" cy="812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57" name="Google Shape;57;p24"/>
          <p:cNvSpPr txBox="1">
            <a:spLocks noGrp="1"/>
          </p:cNvSpPr>
          <p:nvPr>
            <p:ph type="body" idx="2"/>
          </p:nvPr>
        </p:nvSpPr>
        <p:spPr>
          <a:xfrm>
            <a:off x="1168400" y="1697719"/>
            <a:ext cx="5815569" cy="558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507"/>
              </a:spcBef>
              <a:spcAft>
                <a:spcPts val="0"/>
              </a:spcAft>
              <a:buClr>
                <a:srgbClr val="BE2D2D"/>
              </a:buClr>
              <a:buSzPts val="2533"/>
              <a:buFont typeface="Arial"/>
              <a:buNone/>
              <a:defRPr sz="2533"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58" name="Google Shape;58;p24"/>
          <p:cNvSpPr txBox="1">
            <a:spLocks noGrp="1"/>
          </p:cNvSpPr>
          <p:nvPr>
            <p:ph type="body" idx="3"/>
          </p:nvPr>
        </p:nvSpPr>
        <p:spPr>
          <a:xfrm>
            <a:off x="1168400" y="3246883"/>
            <a:ext cx="4521201"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59" name="Google Shape;59;p24"/>
          <p:cNvSpPr txBox="1">
            <a:spLocks noGrp="1"/>
          </p:cNvSpPr>
          <p:nvPr>
            <p:ph type="body" idx="4"/>
          </p:nvPr>
        </p:nvSpPr>
        <p:spPr>
          <a:xfrm>
            <a:off x="1168400" y="3784600"/>
            <a:ext cx="4521201" cy="2540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2142"/>
              </a:lnSpc>
              <a:spcBef>
                <a:spcPts val="373"/>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0" name="Google Shape;60;p24"/>
          <p:cNvSpPr txBox="1">
            <a:spLocks noGrp="1"/>
          </p:cNvSpPr>
          <p:nvPr>
            <p:ph type="body" idx="5"/>
          </p:nvPr>
        </p:nvSpPr>
        <p:spPr>
          <a:xfrm>
            <a:off x="6502400" y="3246883"/>
            <a:ext cx="4521201"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1" name="Google Shape;61;p24"/>
          <p:cNvSpPr txBox="1">
            <a:spLocks noGrp="1"/>
          </p:cNvSpPr>
          <p:nvPr>
            <p:ph type="body" idx="6"/>
          </p:nvPr>
        </p:nvSpPr>
        <p:spPr>
          <a:xfrm>
            <a:off x="6502400" y="3784600"/>
            <a:ext cx="4521201" cy="2540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2142"/>
              </a:lnSpc>
              <a:spcBef>
                <a:spcPts val="373"/>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Points - Dark">
  <p:cSld name="Three Points - Dark">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25"/>
          <p:cNvSpPr txBox="1">
            <a:spLocks noGrp="1"/>
          </p:cNvSpPr>
          <p:nvPr>
            <p:ph type="body" idx="1"/>
          </p:nvPr>
        </p:nvSpPr>
        <p:spPr>
          <a:xfrm>
            <a:off x="1376892" y="4431414"/>
            <a:ext cx="3930677"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4" name="Google Shape;64;p25"/>
          <p:cNvSpPr txBox="1">
            <a:spLocks noGrp="1"/>
          </p:cNvSpPr>
          <p:nvPr>
            <p:ph type="body" idx="2"/>
          </p:nvPr>
        </p:nvSpPr>
        <p:spPr>
          <a:xfrm>
            <a:off x="5994400" y="998361"/>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5" name="Google Shape;65;p25"/>
          <p:cNvSpPr txBox="1">
            <a:spLocks noGrp="1"/>
          </p:cNvSpPr>
          <p:nvPr>
            <p:ph type="body" idx="3"/>
          </p:nvPr>
        </p:nvSpPr>
        <p:spPr>
          <a:xfrm>
            <a:off x="5994400" y="1525909"/>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6" name="Google Shape;66;p25"/>
          <p:cNvSpPr txBox="1">
            <a:spLocks noGrp="1"/>
          </p:cNvSpPr>
          <p:nvPr>
            <p:ph type="body" idx="4"/>
          </p:nvPr>
        </p:nvSpPr>
        <p:spPr>
          <a:xfrm>
            <a:off x="5994400" y="276860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7" name="Google Shape;67;p25"/>
          <p:cNvSpPr txBox="1">
            <a:spLocks noGrp="1"/>
          </p:cNvSpPr>
          <p:nvPr>
            <p:ph type="body" idx="5"/>
          </p:nvPr>
        </p:nvSpPr>
        <p:spPr>
          <a:xfrm>
            <a:off x="5994400" y="3296147"/>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8" name="Google Shape;68;p25"/>
          <p:cNvSpPr txBox="1">
            <a:spLocks noGrp="1"/>
          </p:cNvSpPr>
          <p:nvPr>
            <p:ph type="body" idx="6"/>
          </p:nvPr>
        </p:nvSpPr>
        <p:spPr>
          <a:xfrm>
            <a:off x="5994400" y="4564267"/>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9" name="Google Shape;69;p25"/>
          <p:cNvSpPr txBox="1">
            <a:spLocks noGrp="1"/>
          </p:cNvSpPr>
          <p:nvPr>
            <p:ph type="body" idx="7"/>
          </p:nvPr>
        </p:nvSpPr>
        <p:spPr>
          <a:xfrm>
            <a:off x="5994400" y="5091814"/>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ree Points Light - Inverse">
  <p:cSld name="Three Points Light - Inverse">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26"/>
          <p:cNvSpPr txBox="1">
            <a:spLocks noGrp="1"/>
          </p:cNvSpPr>
          <p:nvPr>
            <p:ph type="body" idx="1"/>
          </p:nvPr>
        </p:nvSpPr>
        <p:spPr>
          <a:xfrm>
            <a:off x="6959600" y="4626853"/>
            <a:ext cx="3930677"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rgbClr val="000000"/>
              </a:buClr>
              <a:buSzPts val="5000"/>
              <a:buFont typeface="Arial"/>
              <a:buNone/>
              <a:defRPr sz="5000" b="0" i="0" u="none" strike="noStrike" cap="none">
                <a:solidFill>
                  <a:srgbClr val="000000"/>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2" name="Google Shape;72;p26"/>
          <p:cNvSpPr txBox="1">
            <a:spLocks noGrp="1"/>
          </p:cNvSpPr>
          <p:nvPr>
            <p:ph type="body" idx="2"/>
          </p:nvPr>
        </p:nvSpPr>
        <p:spPr>
          <a:xfrm>
            <a:off x="965200" y="119380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3" name="Google Shape;73;p26"/>
          <p:cNvSpPr txBox="1">
            <a:spLocks noGrp="1"/>
          </p:cNvSpPr>
          <p:nvPr>
            <p:ph type="body" idx="3"/>
          </p:nvPr>
        </p:nvSpPr>
        <p:spPr>
          <a:xfrm>
            <a:off x="965200" y="1721347"/>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4" name="Google Shape;74;p26"/>
          <p:cNvSpPr txBox="1">
            <a:spLocks noGrp="1"/>
          </p:cNvSpPr>
          <p:nvPr>
            <p:ph type="body" idx="4"/>
          </p:nvPr>
        </p:nvSpPr>
        <p:spPr>
          <a:xfrm>
            <a:off x="965200" y="2964039"/>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5" name="Google Shape;75;p26"/>
          <p:cNvSpPr txBox="1">
            <a:spLocks noGrp="1"/>
          </p:cNvSpPr>
          <p:nvPr>
            <p:ph type="body" idx="5"/>
          </p:nvPr>
        </p:nvSpPr>
        <p:spPr>
          <a:xfrm>
            <a:off x="965200" y="3491586"/>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6" name="Google Shape;76;p26"/>
          <p:cNvSpPr txBox="1">
            <a:spLocks noGrp="1"/>
          </p:cNvSpPr>
          <p:nvPr>
            <p:ph type="body" idx="6"/>
          </p:nvPr>
        </p:nvSpPr>
        <p:spPr>
          <a:xfrm>
            <a:off x="965200" y="4759705"/>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7" name="Google Shape;77;p26"/>
          <p:cNvSpPr txBox="1">
            <a:spLocks noGrp="1"/>
          </p:cNvSpPr>
          <p:nvPr>
            <p:ph type="body" idx="7"/>
          </p:nvPr>
        </p:nvSpPr>
        <p:spPr>
          <a:xfrm>
            <a:off x="965200" y="5287253"/>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our Main Ideas">
  <p:cSld name="Four Main Ideas">
    <p:bg>
      <p:bgPr>
        <a:blipFill>
          <a:blip r:embed="rId2">
            <a:alphaModFix/>
          </a:blip>
          <a:stretch>
            <a:fillRect/>
          </a:stretch>
        </a:blipFill>
        <a:effectLst/>
      </p:bgPr>
    </p:bg>
    <p:spTree>
      <p:nvGrpSpPr>
        <p:cNvPr id="1" name="Shape 78"/>
        <p:cNvGrpSpPr/>
        <p:nvPr/>
      </p:nvGrpSpPr>
      <p:grpSpPr>
        <a:xfrm>
          <a:off x="0" y="0"/>
          <a:ext cx="0" cy="0"/>
          <a:chOff x="0" y="0"/>
          <a:chExt cx="0" cy="0"/>
        </a:xfrm>
      </p:grpSpPr>
      <p:sp>
        <p:nvSpPr>
          <p:cNvPr id="79" name="Google Shape;79;p27"/>
          <p:cNvSpPr/>
          <p:nvPr/>
        </p:nvSpPr>
        <p:spPr>
          <a:xfrm>
            <a:off x="976372" y="4909688"/>
            <a:ext cx="3759925" cy="1262512"/>
          </a:xfrm>
          <a:prstGeom prst="rect">
            <a:avLst/>
          </a:prstGeom>
          <a:solidFill>
            <a:srgbClr val="254E72">
              <a:alpha val="7058"/>
            </a:srgbClr>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27"/>
          <p:cNvSpPr/>
          <p:nvPr/>
        </p:nvSpPr>
        <p:spPr>
          <a:xfrm>
            <a:off x="976372" y="2999740"/>
            <a:ext cx="3759925" cy="1262512"/>
          </a:xfrm>
          <a:prstGeom prst="rect">
            <a:avLst/>
          </a:prstGeom>
          <a:solidFill>
            <a:srgbClr val="254E72">
              <a:alpha val="7058"/>
            </a:srgbClr>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27"/>
          <p:cNvSpPr/>
          <p:nvPr/>
        </p:nvSpPr>
        <p:spPr>
          <a:xfrm>
            <a:off x="5300160" y="4909688"/>
            <a:ext cx="3759925" cy="1262512"/>
          </a:xfrm>
          <a:prstGeom prst="rect">
            <a:avLst/>
          </a:prstGeom>
          <a:solidFill>
            <a:srgbClr val="254E72">
              <a:alpha val="7058"/>
            </a:srgbClr>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27"/>
          <p:cNvSpPr/>
          <p:nvPr/>
        </p:nvSpPr>
        <p:spPr>
          <a:xfrm>
            <a:off x="5300160" y="2999740"/>
            <a:ext cx="3759925" cy="1262512"/>
          </a:xfrm>
          <a:prstGeom prst="rect">
            <a:avLst/>
          </a:prstGeom>
          <a:solidFill>
            <a:srgbClr val="254E72">
              <a:alpha val="7058"/>
            </a:srgbClr>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27"/>
          <p:cNvSpPr txBox="1">
            <a:spLocks noGrp="1"/>
          </p:cNvSpPr>
          <p:nvPr>
            <p:ph type="body" idx="1"/>
          </p:nvPr>
        </p:nvSpPr>
        <p:spPr>
          <a:xfrm>
            <a:off x="976372" y="787400"/>
            <a:ext cx="5815569" cy="812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84" name="Google Shape;84;p27"/>
          <p:cNvSpPr txBox="1">
            <a:spLocks noGrp="1"/>
          </p:cNvSpPr>
          <p:nvPr>
            <p:ph type="body" idx="2"/>
          </p:nvPr>
        </p:nvSpPr>
        <p:spPr>
          <a:xfrm>
            <a:off x="1433933" y="3249394"/>
            <a:ext cx="2844800" cy="763204"/>
          </a:xfrm>
          <a:prstGeom prst="rect">
            <a:avLst/>
          </a:prstGeom>
          <a:noFill/>
          <a:ln>
            <a:noFill/>
          </a:ln>
        </p:spPr>
        <p:txBody>
          <a:bodyPr spcFirstLastPara="1" wrap="square" lIns="91425" tIns="45700" rIns="91425" bIns="45700" rtlCol="0" anchor="t" anchorCtr="0">
            <a:noAutofit/>
          </a:bodyPr>
          <a:lstStyle>
            <a:lvl1pPr marL="457200" marR="0" lvl="0" indent="-228600" algn="ctr"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85" name="Google Shape;85;p27"/>
          <p:cNvSpPr txBox="1">
            <a:spLocks noGrp="1"/>
          </p:cNvSpPr>
          <p:nvPr>
            <p:ph type="body" idx="3"/>
          </p:nvPr>
        </p:nvSpPr>
        <p:spPr>
          <a:xfrm>
            <a:off x="5757721" y="3249394"/>
            <a:ext cx="2844800" cy="763204"/>
          </a:xfrm>
          <a:prstGeom prst="rect">
            <a:avLst/>
          </a:prstGeom>
          <a:noFill/>
          <a:ln>
            <a:noFill/>
          </a:ln>
        </p:spPr>
        <p:txBody>
          <a:bodyPr spcFirstLastPara="1" wrap="square" lIns="91425" tIns="45700" rIns="91425" bIns="45700" rtlCol="0" anchor="t" anchorCtr="0">
            <a:noAutofit/>
          </a:bodyPr>
          <a:lstStyle>
            <a:lvl1pPr marL="457200" marR="0" lvl="0" indent="-228600" algn="ctr"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86" name="Google Shape;86;p27"/>
          <p:cNvSpPr txBox="1">
            <a:spLocks noGrp="1"/>
          </p:cNvSpPr>
          <p:nvPr>
            <p:ph type="body" idx="4"/>
          </p:nvPr>
        </p:nvSpPr>
        <p:spPr>
          <a:xfrm>
            <a:off x="5757721" y="5159342"/>
            <a:ext cx="2844800" cy="763204"/>
          </a:xfrm>
          <a:prstGeom prst="rect">
            <a:avLst/>
          </a:prstGeom>
          <a:noFill/>
          <a:ln>
            <a:noFill/>
          </a:ln>
        </p:spPr>
        <p:txBody>
          <a:bodyPr spcFirstLastPara="1" wrap="square" lIns="91425" tIns="45700" rIns="91425" bIns="45700" rtlCol="0" anchor="t" anchorCtr="0">
            <a:noAutofit/>
          </a:bodyPr>
          <a:lstStyle>
            <a:lvl1pPr marL="457200" marR="0" lvl="0" indent="-228600" algn="ctr"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87" name="Google Shape;87;p27"/>
          <p:cNvSpPr txBox="1">
            <a:spLocks noGrp="1"/>
          </p:cNvSpPr>
          <p:nvPr>
            <p:ph type="body" idx="5"/>
          </p:nvPr>
        </p:nvSpPr>
        <p:spPr>
          <a:xfrm>
            <a:off x="1433933" y="5159342"/>
            <a:ext cx="2844800" cy="763204"/>
          </a:xfrm>
          <a:prstGeom prst="rect">
            <a:avLst/>
          </a:prstGeom>
          <a:noFill/>
          <a:ln>
            <a:noFill/>
          </a:ln>
        </p:spPr>
        <p:txBody>
          <a:bodyPr spcFirstLastPara="1" wrap="square" lIns="91425" tIns="45700" rIns="91425" bIns="45700" rtlCol="0" anchor="t" anchorCtr="0">
            <a:noAutofit/>
          </a:bodyPr>
          <a:lstStyle>
            <a:lvl1pPr marL="457200" marR="0" lvl="0" indent="-228600" algn="ctr"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wo Text/Two Pic">
  <p:cSld name="1_Two Text/Two Pic">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28"/>
          <p:cNvSpPr txBox="1">
            <a:spLocks noGrp="1"/>
          </p:cNvSpPr>
          <p:nvPr>
            <p:ph type="body" idx="1"/>
          </p:nvPr>
        </p:nvSpPr>
        <p:spPr>
          <a:xfrm>
            <a:off x="1473200" y="358962"/>
            <a:ext cx="4142015"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chemeClr val="lt1"/>
              </a:buClr>
              <a:buSzPts val="2400"/>
              <a:buFont typeface="Arial"/>
              <a:buNone/>
              <a:defRPr sz="2400" b="1" i="0" u="none" strike="noStrike" cap="none">
                <a:solidFill>
                  <a:schemeClr val="lt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90" name="Google Shape;90;p28"/>
          <p:cNvSpPr txBox="1">
            <a:spLocks noGrp="1"/>
          </p:cNvSpPr>
          <p:nvPr>
            <p:ph type="body" idx="2"/>
          </p:nvPr>
        </p:nvSpPr>
        <p:spPr>
          <a:xfrm>
            <a:off x="1473200" y="896679"/>
            <a:ext cx="4142015" cy="2024321"/>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2142"/>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91" name="Google Shape;91;p28"/>
          <p:cNvSpPr txBox="1">
            <a:spLocks noGrp="1"/>
          </p:cNvSpPr>
          <p:nvPr>
            <p:ph type="body" idx="3"/>
          </p:nvPr>
        </p:nvSpPr>
        <p:spPr>
          <a:xfrm>
            <a:off x="1476745" y="3937000"/>
            <a:ext cx="4142015"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92" name="Google Shape;92;p28"/>
          <p:cNvSpPr txBox="1">
            <a:spLocks noGrp="1"/>
          </p:cNvSpPr>
          <p:nvPr>
            <p:ph type="body" idx="4"/>
          </p:nvPr>
        </p:nvSpPr>
        <p:spPr>
          <a:xfrm>
            <a:off x="1476745" y="4474718"/>
            <a:ext cx="4142015" cy="2024321"/>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2142"/>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93" name="Google Shape;93;p28"/>
          <p:cNvSpPr>
            <a:spLocks noGrp="1"/>
          </p:cNvSpPr>
          <p:nvPr>
            <p:ph type="pic" idx="5"/>
          </p:nvPr>
        </p:nvSpPr>
        <p:spPr>
          <a:xfrm>
            <a:off x="6576786" y="0"/>
            <a:ext cx="5615214" cy="3429000"/>
          </a:xfrm>
          <a:prstGeom prst="rect">
            <a:avLst/>
          </a:prstGeom>
          <a:noFill/>
          <a:ln>
            <a:noFill/>
          </a:ln>
        </p:spPr>
      </p:sp>
      <p:sp>
        <p:nvSpPr>
          <p:cNvPr id="94" name="Google Shape;94;p28"/>
          <p:cNvSpPr>
            <a:spLocks noGrp="1"/>
          </p:cNvSpPr>
          <p:nvPr>
            <p:ph type="pic" idx="6"/>
          </p:nvPr>
        </p:nvSpPr>
        <p:spPr>
          <a:xfrm>
            <a:off x="6554340" y="3429000"/>
            <a:ext cx="5615214" cy="3429000"/>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Four Points">
  <p:cSld name="Four Points">
    <p:bg>
      <p:bgPr>
        <a:blipFill>
          <a:blip r:embed="rId2">
            <a:alphaModFix/>
          </a:blip>
          <a:stretch>
            <a:fillRect/>
          </a:stretch>
        </a:blipFill>
        <a:effectLst/>
      </p:bgPr>
    </p:bg>
    <p:spTree>
      <p:nvGrpSpPr>
        <p:cNvPr id="1" name="Shape 95"/>
        <p:cNvGrpSpPr/>
        <p:nvPr/>
      </p:nvGrpSpPr>
      <p:grpSpPr>
        <a:xfrm>
          <a:off x="0" y="0"/>
          <a:ext cx="0" cy="0"/>
          <a:chOff x="0" y="0"/>
          <a:chExt cx="0" cy="0"/>
        </a:xfrm>
      </p:grpSpPr>
      <p:sp>
        <p:nvSpPr>
          <p:cNvPr id="96" name="Google Shape;96;p29"/>
          <p:cNvSpPr txBox="1">
            <a:spLocks noGrp="1"/>
          </p:cNvSpPr>
          <p:nvPr>
            <p:ph type="body" idx="1"/>
          </p:nvPr>
        </p:nvSpPr>
        <p:spPr>
          <a:xfrm>
            <a:off x="514154" y="685800"/>
            <a:ext cx="2909466"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4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97" name="Google Shape;97;p29"/>
          <p:cNvSpPr txBox="1">
            <a:spLocks noGrp="1"/>
          </p:cNvSpPr>
          <p:nvPr>
            <p:ph type="body" idx="2"/>
          </p:nvPr>
        </p:nvSpPr>
        <p:spPr>
          <a:xfrm>
            <a:off x="4521200" y="685800"/>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98" name="Google Shape;98;p29"/>
          <p:cNvSpPr txBox="1">
            <a:spLocks noGrp="1"/>
          </p:cNvSpPr>
          <p:nvPr>
            <p:ph type="body" idx="3"/>
          </p:nvPr>
        </p:nvSpPr>
        <p:spPr>
          <a:xfrm>
            <a:off x="4877047" y="1576552"/>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99" name="Google Shape;99;p29"/>
          <p:cNvSpPr txBox="1">
            <a:spLocks noGrp="1"/>
          </p:cNvSpPr>
          <p:nvPr>
            <p:ph type="body" idx="4"/>
          </p:nvPr>
        </p:nvSpPr>
        <p:spPr>
          <a:xfrm>
            <a:off x="4521200" y="3557294"/>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0" name="Google Shape;100;p29"/>
          <p:cNvSpPr txBox="1">
            <a:spLocks noGrp="1"/>
          </p:cNvSpPr>
          <p:nvPr>
            <p:ph type="body" idx="5"/>
          </p:nvPr>
        </p:nvSpPr>
        <p:spPr>
          <a:xfrm>
            <a:off x="4877047" y="4448046"/>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1" name="Google Shape;101;p29"/>
          <p:cNvSpPr txBox="1">
            <a:spLocks noGrp="1"/>
          </p:cNvSpPr>
          <p:nvPr>
            <p:ph type="body" idx="6"/>
          </p:nvPr>
        </p:nvSpPr>
        <p:spPr>
          <a:xfrm>
            <a:off x="8398357" y="679302"/>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2" name="Google Shape;102;p29"/>
          <p:cNvSpPr txBox="1">
            <a:spLocks noGrp="1"/>
          </p:cNvSpPr>
          <p:nvPr>
            <p:ph type="body" idx="7"/>
          </p:nvPr>
        </p:nvSpPr>
        <p:spPr>
          <a:xfrm>
            <a:off x="8754204" y="1570054"/>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3" name="Google Shape;103;p29"/>
          <p:cNvSpPr txBox="1">
            <a:spLocks noGrp="1"/>
          </p:cNvSpPr>
          <p:nvPr>
            <p:ph type="body" idx="8"/>
          </p:nvPr>
        </p:nvSpPr>
        <p:spPr>
          <a:xfrm>
            <a:off x="8374729" y="3563792"/>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4" name="Google Shape;104;p29"/>
          <p:cNvSpPr txBox="1">
            <a:spLocks noGrp="1"/>
          </p:cNvSpPr>
          <p:nvPr>
            <p:ph type="body" idx="9"/>
          </p:nvPr>
        </p:nvSpPr>
        <p:spPr>
          <a:xfrm>
            <a:off x="8730576" y="4454544"/>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Four Points 1 - Inverse">
  <p:cSld name="Four Points 1 - Inverse">
    <p:bg>
      <p:bgPr>
        <a:blipFill>
          <a:blip r:embed="rId2">
            <a:alphaModFix/>
          </a:blip>
          <a:stretch>
            <a:fillRect/>
          </a:stretch>
        </a:blipFill>
        <a:effectLst/>
      </p:bgPr>
    </p:bg>
    <p:spTree>
      <p:nvGrpSpPr>
        <p:cNvPr id="1" name="Shape 105"/>
        <p:cNvGrpSpPr/>
        <p:nvPr/>
      </p:nvGrpSpPr>
      <p:grpSpPr>
        <a:xfrm>
          <a:off x="0" y="0"/>
          <a:ext cx="0" cy="0"/>
          <a:chOff x="0" y="0"/>
          <a:chExt cx="0" cy="0"/>
        </a:xfrm>
      </p:grpSpPr>
      <p:sp>
        <p:nvSpPr>
          <p:cNvPr id="106" name="Google Shape;106;p30"/>
          <p:cNvSpPr txBox="1">
            <a:spLocks noGrp="1"/>
          </p:cNvSpPr>
          <p:nvPr>
            <p:ph type="body" idx="1"/>
          </p:nvPr>
        </p:nvSpPr>
        <p:spPr>
          <a:xfrm>
            <a:off x="8890000" y="829208"/>
            <a:ext cx="2909466"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4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7" name="Google Shape;107;p30"/>
          <p:cNvSpPr txBox="1">
            <a:spLocks noGrp="1"/>
          </p:cNvSpPr>
          <p:nvPr>
            <p:ph type="body" idx="2"/>
          </p:nvPr>
        </p:nvSpPr>
        <p:spPr>
          <a:xfrm>
            <a:off x="558553" y="840766"/>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8" name="Google Shape;108;p30"/>
          <p:cNvSpPr txBox="1">
            <a:spLocks noGrp="1"/>
          </p:cNvSpPr>
          <p:nvPr>
            <p:ph type="body" idx="3"/>
          </p:nvPr>
        </p:nvSpPr>
        <p:spPr>
          <a:xfrm>
            <a:off x="914400" y="1731518"/>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9" name="Google Shape;109;p30"/>
          <p:cNvSpPr txBox="1">
            <a:spLocks noGrp="1"/>
          </p:cNvSpPr>
          <p:nvPr>
            <p:ph type="body" idx="4"/>
          </p:nvPr>
        </p:nvSpPr>
        <p:spPr>
          <a:xfrm>
            <a:off x="558553" y="3712260"/>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0" name="Google Shape;110;p30"/>
          <p:cNvSpPr txBox="1">
            <a:spLocks noGrp="1"/>
          </p:cNvSpPr>
          <p:nvPr>
            <p:ph type="body" idx="5"/>
          </p:nvPr>
        </p:nvSpPr>
        <p:spPr>
          <a:xfrm>
            <a:off x="914400" y="4603012"/>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1" name="Google Shape;111;p30"/>
          <p:cNvSpPr txBox="1">
            <a:spLocks noGrp="1"/>
          </p:cNvSpPr>
          <p:nvPr>
            <p:ph type="body" idx="6"/>
          </p:nvPr>
        </p:nvSpPr>
        <p:spPr>
          <a:xfrm>
            <a:off x="4435711" y="834268"/>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2" name="Google Shape;112;p30"/>
          <p:cNvSpPr txBox="1">
            <a:spLocks noGrp="1"/>
          </p:cNvSpPr>
          <p:nvPr>
            <p:ph type="body" idx="7"/>
          </p:nvPr>
        </p:nvSpPr>
        <p:spPr>
          <a:xfrm>
            <a:off x="4791557" y="1725020"/>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3" name="Google Shape;113;p30"/>
          <p:cNvSpPr txBox="1">
            <a:spLocks noGrp="1"/>
          </p:cNvSpPr>
          <p:nvPr>
            <p:ph type="body" idx="8"/>
          </p:nvPr>
        </p:nvSpPr>
        <p:spPr>
          <a:xfrm>
            <a:off x="4412083" y="3718758"/>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4" name="Google Shape;114;p30"/>
          <p:cNvSpPr txBox="1">
            <a:spLocks noGrp="1"/>
          </p:cNvSpPr>
          <p:nvPr>
            <p:ph type="body" idx="9"/>
          </p:nvPr>
        </p:nvSpPr>
        <p:spPr>
          <a:xfrm>
            <a:off x="4767930" y="4609510"/>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Four Points Alt">
  <p:cSld name="Four Points Alt">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31"/>
          <p:cNvSpPr txBox="1">
            <a:spLocks noGrp="1"/>
          </p:cNvSpPr>
          <p:nvPr>
            <p:ph type="body" idx="1"/>
          </p:nvPr>
        </p:nvSpPr>
        <p:spPr>
          <a:xfrm>
            <a:off x="508000" y="685800"/>
            <a:ext cx="2909466"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4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7" name="Google Shape;117;p31"/>
          <p:cNvSpPr txBox="1">
            <a:spLocks noGrp="1"/>
          </p:cNvSpPr>
          <p:nvPr>
            <p:ph type="body" idx="2"/>
          </p:nvPr>
        </p:nvSpPr>
        <p:spPr>
          <a:xfrm>
            <a:off x="4572000" y="685800"/>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8" name="Google Shape;118;p31"/>
          <p:cNvSpPr txBox="1">
            <a:spLocks noGrp="1"/>
          </p:cNvSpPr>
          <p:nvPr>
            <p:ph type="body" idx="3"/>
          </p:nvPr>
        </p:nvSpPr>
        <p:spPr>
          <a:xfrm>
            <a:off x="4992833" y="1244601"/>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9" name="Google Shape;119;p31"/>
          <p:cNvSpPr txBox="1">
            <a:spLocks noGrp="1"/>
          </p:cNvSpPr>
          <p:nvPr>
            <p:ph type="body" idx="4"/>
          </p:nvPr>
        </p:nvSpPr>
        <p:spPr>
          <a:xfrm>
            <a:off x="4572000" y="2209800"/>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0" name="Google Shape;120;p31"/>
          <p:cNvSpPr txBox="1">
            <a:spLocks noGrp="1"/>
          </p:cNvSpPr>
          <p:nvPr>
            <p:ph type="body" idx="5"/>
          </p:nvPr>
        </p:nvSpPr>
        <p:spPr>
          <a:xfrm>
            <a:off x="4992833" y="2768601"/>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1" name="Google Shape;121;p31"/>
          <p:cNvSpPr txBox="1">
            <a:spLocks noGrp="1"/>
          </p:cNvSpPr>
          <p:nvPr>
            <p:ph type="body" idx="6"/>
          </p:nvPr>
        </p:nvSpPr>
        <p:spPr>
          <a:xfrm>
            <a:off x="4572000" y="3733800"/>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2" name="Google Shape;122;p31"/>
          <p:cNvSpPr txBox="1">
            <a:spLocks noGrp="1"/>
          </p:cNvSpPr>
          <p:nvPr>
            <p:ph type="body" idx="7"/>
          </p:nvPr>
        </p:nvSpPr>
        <p:spPr>
          <a:xfrm>
            <a:off x="4992833" y="4292601"/>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3" name="Google Shape;123;p31"/>
          <p:cNvSpPr txBox="1">
            <a:spLocks noGrp="1"/>
          </p:cNvSpPr>
          <p:nvPr>
            <p:ph type="body" idx="8"/>
          </p:nvPr>
        </p:nvSpPr>
        <p:spPr>
          <a:xfrm>
            <a:off x="4572000" y="5257800"/>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4" name="Google Shape;124;p31"/>
          <p:cNvSpPr txBox="1">
            <a:spLocks noGrp="1"/>
          </p:cNvSpPr>
          <p:nvPr>
            <p:ph type="body" idx="9"/>
          </p:nvPr>
        </p:nvSpPr>
        <p:spPr>
          <a:xfrm>
            <a:off x="4992833" y="5816601"/>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Four Points 2 - Inverse">
  <p:cSld name="Four Points 2 - Inverse">
    <p:bg>
      <p:bgPr>
        <a:blipFill>
          <a:blip r:embed="rId2">
            <a:alphaModFix/>
          </a:blip>
          <a:stretch>
            <a:fillRect/>
          </a:stretch>
        </a:blipFill>
        <a:effectLst/>
      </p:bgPr>
    </p:bg>
    <p:spTree>
      <p:nvGrpSpPr>
        <p:cNvPr id="1" name="Shape 125"/>
        <p:cNvGrpSpPr/>
        <p:nvPr/>
      </p:nvGrpSpPr>
      <p:grpSpPr>
        <a:xfrm>
          <a:off x="0" y="0"/>
          <a:ext cx="0" cy="0"/>
          <a:chOff x="0" y="0"/>
          <a:chExt cx="0" cy="0"/>
        </a:xfrm>
      </p:grpSpPr>
      <p:sp>
        <p:nvSpPr>
          <p:cNvPr id="126" name="Google Shape;126;p32"/>
          <p:cNvSpPr txBox="1">
            <a:spLocks noGrp="1"/>
          </p:cNvSpPr>
          <p:nvPr>
            <p:ph type="body" idx="1"/>
          </p:nvPr>
        </p:nvSpPr>
        <p:spPr>
          <a:xfrm>
            <a:off x="8890000" y="715108"/>
            <a:ext cx="2909466"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4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7" name="Google Shape;127;p32"/>
          <p:cNvSpPr txBox="1">
            <a:spLocks noGrp="1"/>
          </p:cNvSpPr>
          <p:nvPr>
            <p:ph type="body" idx="2"/>
          </p:nvPr>
        </p:nvSpPr>
        <p:spPr>
          <a:xfrm>
            <a:off x="660400" y="715108"/>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8" name="Google Shape;128;p32"/>
          <p:cNvSpPr txBox="1">
            <a:spLocks noGrp="1"/>
          </p:cNvSpPr>
          <p:nvPr>
            <p:ph type="body" idx="3"/>
          </p:nvPr>
        </p:nvSpPr>
        <p:spPr>
          <a:xfrm>
            <a:off x="1081233" y="1273909"/>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9" name="Google Shape;129;p32"/>
          <p:cNvSpPr txBox="1">
            <a:spLocks noGrp="1"/>
          </p:cNvSpPr>
          <p:nvPr>
            <p:ph type="body" idx="4"/>
          </p:nvPr>
        </p:nvSpPr>
        <p:spPr>
          <a:xfrm>
            <a:off x="660400" y="2239108"/>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0" name="Google Shape;130;p32"/>
          <p:cNvSpPr txBox="1">
            <a:spLocks noGrp="1"/>
          </p:cNvSpPr>
          <p:nvPr>
            <p:ph type="body" idx="5"/>
          </p:nvPr>
        </p:nvSpPr>
        <p:spPr>
          <a:xfrm>
            <a:off x="1081233" y="2797909"/>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1" name="Google Shape;131;p32"/>
          <p:cNvSpPr txBox="1">
            <a:spLocks noGrp="1"/>
          </p:cNvSpPr>
          <p:nvPr>
            <p:ph type="body" idx="6"/>
          </p:nvPr>
        </p:nvSpPr>
        <p:spPr>
          <a:xfrm>
            <a:off x="660400" y="3763108"/>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2" name="Google Shape;132;p32"/>
          <p:cNvSpPr txBox="1">
            <a:spLocks noGrp="1"/>
          </p:cNvSpPr>
          <p:nvPr>
            <p:ph type="body" idx="7"/>
          </p:nvPr>
        </p:nvSpPr>
        <p:spPr>
          <a:xfrm>
            <a:off x="1081233" y="4321909"/>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3" name="Google Shape;133;p32"/>
          <p:cNvSpPr txBox="1">
            <a:spLocks noGrp="1"/>
          </p:cNvSpPr>
          <p:nvPr>
            <p:ph type="body" idx="8"/>
          </p:nvPr>
        </p:nvSpPr>
        <p:spPr>
          <a:xfrm>
            <a:off x="660400" y="5287108"/>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4" name="Google Shape;134;p32"/>
          <p:cNvSpPr txBox="1">
            <a:spLocks noGrp="1"/>
          </p:cNvSpPr>
          <p:nvPr>
            <p:ph type="body" idx="9"/>
          </p:nvPr>
        </p:nvSpPr>
        <p:spPr>
          <a:xfrm>
            <a:off x="1081233" y="5845909"/>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Text/Picture">
  <p:cSld name="Main Text/Picture">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15"/>
          <p:cNvSpPr txBox="1">
            <a:spLocks noGrp="1"/>
          </p:cNvSpPr>
          <p:nvPr>
            <p:ph type="body" idx="1"/>
          </p:nvPr>
        </p:nvSpPr>
        <p:spPr>
          <a:xfrm>
            <a:off x="737631" y="330200"/>
            <a:ext cx="4545569"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 name="Google Shape;13;p15"/>
          <p:cNvSpPr txBox="1">
            <a:spLocks noGrp="1"/>
          </p:cNvSpPr>
          <p:nvPr>
            <p:ph type="body" idx="2"/>
          </p:nvPr>
        </p:nvSpPr>
        <p:spPr>
          <a:xfrm>
            <a:off x="737659" y="2565400"/>
            <a:ext cx="6120341" cy="558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587"/>
              </a:spcBef>
              <a:spcAft>
                <a:spcPts val="0"/>
              </a:spcAft>
              <a:buClr>
                <a:srgbClr val="BE2D2D"/>
              </a:buClr>
              <a:buSzPts val="2933"/>
              <a:buFont typeface="Arial"/>
              <a:buNone/>
              <a:defRPr sz="2933"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 name="Google Shape;14;p15"/>
          <p:cNvSpPr txBox="1">
            <a:spLocks noGrp="1"/>
          </p:cNvSpPr>
          <p:nvPr>
            <p:ph type="body" idx="3"/>
          </p:nvPr>
        </p:nvSpPr>
        <p:spPr>
          <a:xfrm>
            <a:off x="737659" y="3581400"/>
            <a:ext cx="6120341" cy="2895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 name="Google Shape;15;p15"/>
          <p:cNvSpPr>
            <a:spLocks noGrp="1"/>
          </p:cNvSpPr>
          <p:nvPr>
            <p:ph type="pic" idx="4"/>
          </p:nvPr>
        </p:nvSpPr>
        <p:spPr>
          <a:xfrm>
            <a:off x="7225241" y="1163638"/>
            <a:ext cx="4229100" cy="3921125"/>
          </a:xfrm>
          <a:prstGeom prst="rect">
            <a:avLst/>
          </a:prstGeom>
          <a:no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Four Points Alt 2">
  <p:cSld name="Four Points Alt 2">
    <p:bg>
      <p:bgPr>
        <a:blipFill>
          <a:blip r:embed="rId2">
            <a:alphaModFix/>
          </a:blip>
          <a:stretch>
            <a:fillRect/>
          </a:stretch>
        </a:blipFill>
        <a:effectLst/>
      </p:bgPr>
    </p:bg>
    <p:spTree>
      <p:nvGrpSpPr>
        <p:cNvPr id="1" name="Shape 135"/>
        <p:cNvGrpSpPr/>
        <p:nvPr/>
      </p:nvGrpSpPr>
      <p:grpSpPr>
        <a:xfrm>
          <a:off x="0" y="0"/>
          <a:ext cx="0" cy="0"/>
          <a:chOff x="0" y="0"/>
          <a:chExt cx="0" cy="0"/>
        </a:xfrm>
      </p:grpSpPr>
      <p:sp>
        <p:nvSpPr>
          <p:cNvPr id="136" name="Google Shape;136;p33"/>
          <p:cNvSpPr/>
          <p:nvPr/>
        </p:nvSpPr>
        <p:spPr>
          <a:xfrm>
            <a:off x="989367" y="2052308"/>
            <a:ext cx="4890952" cy="1871654"/>
          </a:xfrm>
          <a:prstGeom prst="rect">
            <a:avLst/>
          </a:prstGeom>
          <a:solidFill>
            <a:srgbClr val="000E2F"/>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33"/>
          <p:cNvSpPr txBox="1">
            <a:spLocks noGrp="1"/>
          </p:cNvSpPr>
          <p:nvPr>
            <p:ph type="body" idx="1"/>
          </p:nvPr>
        </p:nvSpPr>
        <p:spPr>
          <a:xfrm>
            <a:off x="976371" y="803468"/>
            <a:ext cx="6643629" cy="812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rgbClr val="000D2F"/>
              </a:buClr>
              <a:buSzPts val="5000"/>
              <a:buFont typeface="Arial"/>
              <a:buNone/>
              <a:defRPr sz="5000" b="0" i="0" u="none" strike="noStrike" cap="none">
                <a:solidFill>
                  <a:srgbClr val="000D2F"/>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8" name="Google Shape;138;p33"/>
          <p:cNvSpPr txBox="1">
            <a:spLocks noGrp="1"/>
          </p:cNvSpPr>
          <p:nvPr>
            <p:ph type="body" idx="2"/>
          </p:nvPr>
        </p:nvSpPr>
        <p:spPr>
          <a:xfrm>
            <a:off x="1426867" y="2360911"/>
            <a:ext cx="4013589" cy="38091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9" name="Google Shape;139;p33"/>
          <p:cNvSpPr txBox="1">
            <a:spLocks noGrp="1"/>
          </p:cNvSpPr>
          <p:nvPr>
            <p:ph type="body" idx="3"/>
          </p:nvPr>
        </p:nvSpPr>
        <p:spPr>
          <a:xfrm>
            <a:off x="1428048" y="2882422"/>
            <a:ext cx="4013589" cy="80944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5677"/>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0" name="Google Shape;140;p33"/>
          <p:cNvSpPr/>
          <p:nvPr/>
        </p:nvSpPr>
        <p:spPr>
          <a:xfrm>
            <a:off x="6311681" y="2052308"/>
            <a:ext cx="4890952" cy="1871654"/>
          </a:xfrm>
          <a:prstGeom prst="rect">
            <a:avLst/>
          </a:prstGeom>
          <a:solidFill>
            <a:srgbClr val="000E2F"/>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33"/>
          <p:cNvSpPr txBox="1">
            <a:spLocks noGrp="1"/>
          </p:cNvSpPr>
          <p:nvPr>
            <p:ph type="body" idx="4"/>
          </p:nvPr>
        </p:nvSpPr>
        <p:spPr>
          <a:xfrm>
            <a:off x="6749182" y="2360911"/>
            <a:ext cx="4013589" cy="38091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2" name="Google Shape;142;p33"/>
          <p:cNvSpPr txBox="1">
            <a:spLocks noGrp="1"/>
          </p:cNvSpPr>
          <p:nvPr>
            <p:ph type="body" idx="5"/>
          </p:nvPr>
        </p:nvSpPr>
        <p:spPr>
          <a:xfrm>
            <a:off x="6750363" y="2882422"/>
            <a:ext cx="4013589" cy="80944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5677"/>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3" name="Google Shape;143;p33"/>
          <p:cNvSpPr/>
          <p:nvPr/>
        </p:nvSpPr>
        <p:spPr>
          <a:xfrm>
            <a:off x="989367" y="4360001"/>
            <a:ext cx="4890952" cy="1871654"/>
          </a:xfrm>
          <a:prstGeom prst="rect">
            <a:avLst/>
          </a:prstGeom>
          <a:solidFill>
            <a:srgbClr val="000E2F"/>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33"/>
          <p:cNvSpPr txBox="1">
            <a:spLocks noGrp="1"/>
          </p:cNvSpPr>
          <p:nvPr>
            <p:ph type="body" idx="6"/>
          </p:nvPr>
        </p:nvSpPr>
        <p:spPr>
          <a:xfrm>
            <a:off x="1426867" y="4668604"/>
            <a:ext cx="4013589" cy="38091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5" name="Google Shape;145;p33"/>
          <p:cNvSpPr txBox="1">
            <a:spLocks noGrp="1"/>
          </p:cNvSpPr>
          <p:nvPr>
            <p:ph type="body" idx="7"/>
          </p:nvPr>
        </p:nvSpPr>
        <p:spPr>
          <a:xfrm>
            <a:off x="1428048" y="5190116"/>
            <a:ext cx="4013589" cy="80944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5677"/>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6" name="Google Shape;146;p33"/>
          <p:cNvSpPr/>
          <p:nvPr/>
        </p:nvSpPr>
        <p:spPr>
          <a:xfrm>
            <a:off x="6348819" y="4360001"/>
            <a:ext cx="4890952" cy="1871654"/>
          </a:xfrm>
          <a:prstGeom prst="rect">
            <a:avLst/>
          </a:prstGeom>
          <a:solidFill>
            <a:srgbClr val="000E2F"/>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33"/>
          <p:cNvSpPr txBox="1">
            <a:spLocks noGrp="1"/>
          </p:cNvSpPr>
          <p:nvPr>
            <p:ph type="body" idx="8"/>
          </p:nvPr>
        </p:nvSpPr>
        <p:spPr>
          <a:xfrm>
            <a:off x="6786319" y="4668604"/>
            <a:ext cx="4013589" cy="38091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8" name="Google Shape;148;p33"/>
          <p:cNvSpPr txBox="1">
            <a:spLocks noGrp="1"/>
          </p:cNvSpPr>
          <p:nvPr>
            <p:ph type="body" idx="9"/>
          </p:nvPr>
        </p:nvSpPr>
        <p:spPr>
          <a:xfrm>
            <a:off x="6787500" y="5190116"/>
            <a:ext cx="4013589" cy="80944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5677"/>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am">
  <p:cSld name="Team">
    <p:bg>
      <p:bgPr>
        <a:blipFill>
          <a:blip r:embed="rId2">
            <a:alphaModFix/>
          </a:blip>
          <a:stretch>
            <a:fillRect/>
          </a:stretch>
        </a:blipFill>
        <a:effectLst/>
      </p:bgPr>
    </p:bg>
    <p:spTree>
      <p:nvGrpSpPr>
        <p:cNvPr id="1" name="Shape 149"/>
        <p:cNvGrpSpPr/>
        <p:nvPr/>
      </p:nvGrpSpPr>
      <p:grpSpPr>
        <a:xfrm>
          <a:off x="0" y="0"/>
          <a:ext cx="0" cy="0"/>
          <a:chOff x="0" y="0"/>
          <a:chExt cx="0" cy="0"/>
        </a:xfrm>
      </p:grpSpPr>
      <p:sp>
        <p:nvSpPr>
          <p:cNvPr id="150" name="Google Shape;150;p34"/>
          <p:cNvSpPr txBox="1">
            <a:spLocks noGrp="1"/>
          </p:cNvSpPr>
          <p:nvPr>
            <p:ph type="body" idx="1"/>
          </p:nvPr>
        </p:nvSpPr>
        <p:spPr>
          <a:xfrm>
            <a:off x="1550712" y="825988"/>
            <a:ext cx="5815569" cy="812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1" name="Google Shape;151;p34"/>
          <p:cNvSpPr txBox="1">
            <a:spLocks noGrp="1"/>
          </p:cNvSpPr>
          <p:nvPr>
            <p:ph type="body" idx="2"/>
          </p:nvPr>
        </p:nvSpPr>
        <p:spPr>
          <a:xfrm>
            <a:off x="1555985" y="5295653"/>
            <a:ext cx="2532031" cy="32995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1"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2" name="Google Shape;152;p34"/>
          <p:cNvSpPr txBox="1">
            <a:spLocks noGrp="1"/>
          </p:cNvSpPr>
          <p:nvPr>
            <p:ph type="body" idx="3"/>
          </p:nvPr>
        </p:nvSpPr>
        <p:spPr>
          <a:xfrm>
            <a:off x="1550712" y="5721836"/>
            <a:ext cx="2532031" cy="55196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3" name="Google Shape;153;p34"/>
          <p:cNvSpPr txBox="1">
            <a:spLocks noGrp="1"/>
          </p:cNvSpPr>
          <p:nvPr>
            <p:ph type="body" idx="4"/>
          </p:nvPr>
        </p:nvSpPr>
        <p:spPr>
          <a:xfrm>
            <a:off x="4888121" y="5295653"/>
            <a:ext cx="2532031" cy="32995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1"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4" name="Google Shape;154;p34"/>
          <p:cNvSpPr txBox="1">
            <a:spLocks noGrp="1"/>
          </p:cNvSpPr>
          <p:nvPr>
            <p:ph type="body" idx="5"/>
          </p:nvPr>
        </p:nvSpPr>
        <p:spPr>
          <a:xfrm>
            <a:off x="4882847" y="5721836"/>
            <a:ext cx="2532031" cy="55196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5" name="Google Shape;155;p34"/>
          <p:cNvSpPr txBox="1">
            <a:spLocks noGrp="1"/>
          </p:cNvSpPr>
          <p:nvPr>
            <p:ph type="body" idx="6"/>
          </p:nvPr>
        </p:nvSpPr>
        <p:spPr>
          <a:xfrm>
            <a:off x="8222072" y="5264745"/>
            <a:ext cx="2532031" cy="32995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1"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6" name="Google Shape;156;p34"/>
          <p:cNvSpPr txBox="1">
            <a:spLocks noGrp="1"/>
          </p:cNvSpPr>
          <p:nvPr>
            <p:ph type="body" idx="7"/>
          </p:nvPr>
        </p:nvSpPr>
        <p:spPr>
          <a:xfrm>
            <a:off x="8216799" y="5690927"/>
            <a:ext cx="2532031" cy="582873"/>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7" name="Google Shape;157;p34"/>
          <p:cNvSpPr>
            <a:spLocks noGrp="1"/>
          </p:cNvSpPr>
          <p:nvPr>
            <p:ph type="pic" idx="8"/>
          </p:nvPr>
        </p:nvSpPr>
        <p:spPr>
          <a:xfrm>
            <a:off x="1555986" y="2984949"/>
            <a:ext cx="2505075" cy="1967442"/>
          </a:xfrm>
          <a:prstGeom prst="rect">
            <a:avLst/>
          </a:prstGeom>
          <a:noFill/>
          <a:ln>
            <a:noFill/>
          </a:ln>
        </p:spPr>
      </p:sp>
      <p:sp>
        <p:nvSpPr>
          <p:cNvPr id="158" name="Google Shape;158;p34"/>
          <p:cNvSpPr>
            <a:spLocks noGrp="1"/>
          </p:cNvSpPr>
          <p:nvPr>
            <p:ph type="pic" idx="9"/>
          </p:nvPr>
        </p:nvSpPr>
        <p:spPr>
          <a:xfrm>
            <a:off x="4882848" y="2998307"/>
            <a:ext cx="2505075" cy="1967442"/>
          </a:xfrm>
          <a:prstGeom prst="rect">
            <a:avLst/>
          </a:prstGeom>
          <a:noFill/>
          <a:ln>
            <a:noFill/>
          </a:ln>
        </p:spPr>
      </p:sp>
      <p:sp>
        <p:nvSpPr>
          <p:cNvPr id="159" name="Google Shape;159;p34"/>
          <p:cNvSpPr>
            <a:spLocks noGrp="1"/>
          </p:cNvSpPr>
          <p:nvPr>
            <p:ph type="pic" idx="13"/>
          </p:nvPr>
        </p:nvSpPr>
        <p:spPr>
          <a:xfrm>
            <a:off x="8206167" y="2981569"/>
            <a:ext cx="2505075" cy="1967442"/>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losing Dark">
  <p:cSld name="Closing Dark">
    <p:bg>
      <p:bgPr>
        <a:blipFill>
          <a:blip r:embed="rId2">
            <a:alphaModFix/>
          </a:blip>
          <a:stretch>
            <a:fillRect/>
          </a:stretch>
        </a:blipFill>
        <a:effectLst/>
      </p:bgPr>
    </p:bg>
    <p:spTree>
      <p:nvGrpSpPr>
        <p:cNvPr id="1" name="Shape 160"/>
        <p:cNvGrpSpPr/>
        <p:nvPr/>
      </p:nvGrpSpPr>
      <p:grpSpPr>
        <a:xfrm>
          <a:off x="0" y="0"/>
          <a:ext cx="0" cy="0"/>
          <a:chOff x="0" y="0"/>
          <a:chExt cx="0" cy="0"/>
        </a:xfrm>
      </p:grpSpPr>
      <p:pic>
        <p:nvPicPr>
          <p:cNvPr id="161" name="Google Shape;161;p35"/>
          <p:cNvPicPr preferRelativeResize="0"/>
          <p:nvPr/>
        </p:nvPicPr>
        <p:blipFill rotWithShape="1">
          <a:blip r:embed="rId3">
            <a:alphaModFix/>
          </a:blip>
          <a:srcRect/>
          <a:stretch/>
        </p:blipFill>
        <p:spPr>
          <a:xfrm>
            <a:off x="1253194" y="3342094"/>
            <a:ext cx="2825809" cy="1275146"/>
          </a:xfrm>
          <a:prstGeom prst="rect">
            <a:avLst/>
          </a:prstGeom>
          <a:noFill/>
          <a:ln>
            <a:noFill/>
          </a:ln>
        </p:spPr>
      </p:pic>
      <p:sp>
        <p:nvSpPr>
          <p:cNvPr id="162" name="Google Shape;162;p35"/>
          <p:cNvSpPr txBox="1">
            <a:spLocks noGrp="1"/>
          </p:cNvSpPr>
          <p:nvPr>
            <p:ph type="body" idx="1"/>
          </p:nvPr>
        </p:nvSpPr>
        <p:spPr>
          <a:xfrm>
            <a:off x="5599826" y="1570211"/>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63" name="Google Shape;163;p35"/>
          <p:cNvSpPr txBox="1">
            <a:spLocks noGrp="1"/>
          </p:cNvSpPr>
          <p:nvPr>
            <p:ph type="body" idx="2"/>
          </p:nvPr>
        </p:nvSpPr>
        <p:spPr>
          <a:xfrm>
            <a:off x="5599826" y="2097759"/>
            <a:ext cx="4820709" cy="7175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64" name="Google Shape;164;p35"/>
          <p:cNvSpPr txBox="1">
            <a:spLocks noGrp="1"/>
          </p:cNvSpPr>
          <p:nvPr>
            <p:ph type="body" idx="3"/>
          </p:nvPr>
        </p:nvSpPr>
        <p:spPr>
          <a:xfrm>
            <a:off x="5599826" y="3138893"/>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65" name="Google Shape;165;p35"/>
          <p:cNvSpPr txBox="1">
            <a:spLocks noGrp="1"/>
          </p:cNvSpPr>
          <p:nvPr>
            <p:ph type="body" idx="4"/>
          </p:nvPr>
        </p:nvSpPr>
        <p:spPr>
          <a:xfrm>
            <a:off x="5599826" y="3666441"/>
            <a:ext cx="4820709" cy="7175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66" name="Google Shape;166;p35"/>
          <p:cNvSpPr txBox="1">
            <a:spLocks noGrp="1"/>
          </p:cNvSpPr>
          <p:nvPr>
            <p:ph type="body" idx="5"/>
          </p:nvPr>
        </p:nvSpPr>
        <p:spPr>
          <a:xfrm>
            <a:off x="5599826" y="469900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67" name="Google Shape;167;p35"/>
          <p:cNvSpPr txBox="1">
            <a:spLocks noGrp="1"/>
          </p:cNvSpPr>
          <p:nvPr>
            <p:ph type="body" idx="6"/>
          </p:nvPr>
        </p:nvSpPr>
        <p:spPr>
          <a:xfrm>
            <a:off x="5599826" y="5226548"/>
            <a:ext cx="4820709" cy="7175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68" name="Google Shape;168;p35"/>
          <p:cNvSpPr txBox="1"/>
          <p:nvPr/>
        </p:nvSpPr>
        <p:spPr>
          <a:xfrm>
            <a:off x="1253194" y="2097759"/>
            <a:ext cx="3725206" cy="705321"/>
          </a:xfrm>
          <a:prstGeom prst="rect">
            <a:avLst/>
          </a:prstGeom>
          <a:noFill/>
          <a:ln>
            <a:noFill/>
          </a:ln>
        </p:spPr>
        <p:txBody>
          <a:bodyPr spcFirstLastPara="1" wrap="square" lIns="0" tIns="0" rIns="0" bIns="0" rtlCol="0" anchor="t" anchorCtr="0">
            <a:spAutoFit/>
          </a:bodyPr>
          <a:lstStyle/>
          <a:p>
            <a:pPr marL="0" marR="0" lvl="0" indent="0" algn="l" rtl="0">
              <a:lnSpc>
                <a:spcPct val="110000"/>
              </a:lnSpc>
              <a:spcBef>
                <a:spcPts val="0"/>
              </a:spcBef>
              <a:spcAft>
                <a:spcPts val="0"/>
              </a:spcAft>
              <a:buClr>
                <a:srgbClr val="000000"/>
              </a:buClr>
              <a:buSzPts val="5000"/>
              <a:buFont typeface="Arial"/>
              <a:buNone/>
            </a:pPr>
            <a:r>
              <a:rPr lang="es" sz="5000" b="0" i="0" u="none" strike="noStrike" cap="none">
                <a:solidFill>
                  <a:srgbClr val="FEFFFF"/>
                </a:solidFill>
                <a:latin typeface="Oswald"/>
                <a:ea typeface="Oswald"/>
                <a:cs typeface="Oswald"/>
                <a:sym typeface="Oswald"/>
              </a:rPr>
              <a:t>Thank you!</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Closing Light">
  <p:cSld name="1_Closing Light">
    <p:bg>
      <p:bgPr>
        <a:blipFill>
          <a:blip r:embed="rId2">
            <a:alphaModFix/>
          </a:blip>
          <a:stretch>
            <a:fillRect/>
          </a:stretch>
        </a:blipFill>
        <a:effectLst/>
      </p:bgPr>
    </p:bg>
    <p:spTree>
      <p:nvGrpSpPr>
        <p:cNvPr id="1" name="Shape 169"/>
        <p:cNvGrpSpPr/>
        <p:nvPr/>
      </p:nvGrpSpPr>
      <p:grpSpPr>
        <a:xfrm>
          <a:off x="0" y="0"/>
          <a:ext cx="0" cy="0"/>
          <a:chOff x="0" y="0"/>
          <a:chExt cx="0" cy="0"/>
        </a:xfrm>
      </p:grpSpPr>
      <p:pic>
        <p:nvPicPr>
          <p:cNvPr id="170" name="Google Shape;170;p36"/>
          <p:cNvPicPr preferRelativeResize="0"/>
          <p:nvPr/>
        </p:nvPicPr>
        <p:blipFill rotWithShape="1">
          <a:blip r:embed="rId3">
            <a:alphaModFix/>
          </a:blip>
          <a:srcRect/>
          <a:stretch/>
        </p:blipFill>
        <p:spPr>
          <a:xfrm>
            <a:off x="1253194" y="3276600"/>
            <a:ext cx="3048000" cy="1377377"/>
          </a:xfrm>
          <a:prstGeom prst="rect">
            <a:avLst/>
          </a:prstGeom>
          <a:noFill/>
          <a:ln>
            <a:noFill/>
          </a:ln>
        </p:spPr>
      </p:pic>
      <p:sp>
        <p:nvSpPr>
          <p:cNvPr id="171" name="Google Shape;171;p36"/>
          <p:cNvSpPr txBox="1"/>
          <p:nvPr/>
        </p:nvSpPr>
        <p:spPr>
          <a:xfrm>
            <a:off x="1253194" y="2097759"/>
            <a:ext cx="3725206" cy="705321"/>
          </a:xfrm>
          <a:prstGeom prst="rect">
            <a:avLst/>
          </a:prstGeom>
          <a:noFill/>
          <a:ln>
            <a:noFill/>
          </a:ln>
        </p:spPr>
        <p:txBody>
          <a:bodyPr spcFirstLastPara="1" wrap="square" lIns="0" tIns="0" rIns="0" bIns="0" rtlCol="0" anchor="t" anchorCtr="0">
            <a:spAutoFit/>
          </a:bodyPr>
          <a:lstStyle/>
          <a:p>
            <a:pPr marL="0" marR="0" lvl="0" indent="0" algn="l" rtl="0">
              <a:lnSpc>
                <a:spcPct val="110000"/>
              </a:lnSpc>
              <a:spcBef>
                <a:spcPts val="0"/>
              </a:spcBef>
              <a:spcAft>
                <a:spcPts val="0"/>
              </a:spcAft>
              <a:buClr>
                <a:srgbClr val="000000"/>
              </a:buClr>
              <a:buSzPts val="5000"/>
              <a:buFont typeface="Arial"/>
              <a:buNone/>
            </a:pPr>
            <a:r>
              <a:rPr lang="es" sz="5000" b="0" i="0" u="none" strike="noStrike" cap="none">
                <a:solidFill>
                  <a:srgbClr val="000D2F"/>
                </a:solidFill>
                <a:latin typeface="Oswald"/>
                <a:ea typeface="Oswald"/>
                <a:cs typeface="Oswald"/>
                <a:sym typeface="Oswald"/>
              </a:rPr>
              <a:t>Thank you!</a:t>
            </a:r>
            <a:endParaRPr sz="1400" b="0" i="0" u="none" strike="noStrike" cap="none">
              <a:solidFill>
                <a:srgbClr val="000000"/>
              </a:solidFill>
              <a:latin typeface="Arial"/>
              <a:ea typeface="Arial"/>
              <a:cs typeface="Arial"/>
              <a:sym typeface="Arial"/>
            </a:endParaRPr>
          </a:p>
        </p:txBody>
      </p:sp>
      <p:sp>
        <p:nvSpPr>
          <p:cNvPr id="172" name="Google Shape;172;p36"/>
          <p:cNvSpPr txBox="1">
            <a:spLocks noGrp="1"/>
          </p:cNvSpPr>
          <p:nvPr>
            <p:ph type="body" idx="1"/>
          </p:nvPr>
        </p:nvSpPr>
        <p:spPr>
          <a:xfrm>
            <a:off x="5599826" y="1570211"/>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73" name="Google Shape;173;p36"/>
          <p:cNvSpPr txBox="1">
            <a:spLocks noGrp="1"/>
          </p:cNvSpPr>
          <p:nvPr>
            <p:ph type="body" idx="2"/>
          </p:nvPr>
        </p:nvSpPr>
        <p:spPr>
          <a:xfrm>
            <a:off x="5599826" y="2097759"/>
            <a:ext cx="4820709" cy="7175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D2F"/>
              </a:buClr>
              <a:buSzPts val="1867"/>
              <a:buFont typeface="Arial"/>
              <a:buNone/>
              <a:defRPr sz="1867"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74" name="Google Shape;174;p36"/>
          <p:cNvSpPr txBox="1">
            <a:spLocks noGrp="1"/>
          </p:cNvSpPr>
          <p:nvPr>
            <p:ph type="body" idx="3"/>
          </p:nvPr>
        </p:nvSpPr>
        <p:spPr>
          <a:xfrm>
            <a:off x="5599826" y="3138893"/>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75" name="Google Shape;175;p36"/>
          <p:cNvSpPr txBox="1">
            <a:spLocks noGrp="1"/>
          </p:cNvSpPr>
          <p:nvPr>
            <p:ph type="body" idx="4"/>
          </p:nvPr>
        </p:nvSpPr>
        <p:spPr>
          <a:xfrm>
            <a:off x="5599826" y="3666441"/>
            <a:ext cx="4820709" cy="7175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D2F"/>
              </a:buClr>
              <a:buSzPts val="1867"/>
              <a:buFont typeface="Arial"/>
              <a:buNone/>
              <a:defRPr sz="1867"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76" name="Google Shape;176;p36"/>
          <p:cNvSpPr txBox="1">
            <a:spLocks noGrp="1"/>
          </p:cNvSpPr>
          <p:nvPr>
            <p:ph type="body" idx="5"/>
          </p:nvPr>
        </p:nvSpPr>
        <p:spPr>
          <a:xfrm>
            <a:off x="5599826" y="469900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77" name="Google Shape;177;p36"/>
          <p:cNvSpPr txBox="1">
            <a:spLocks noGrp="1"/>
          </p:cNvSpPr>
          <p:nvPr>
            <p:ph type="body" idx="6"/>
          </p:nvPr>
        </p:nvSpPr>
        <p:spPr>
          <a:xfrm>
            <a:off x="5599826" y="5226548"/>
            <a:ext cx="4820709" cy="7175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D2F"/>
              </a:buClr>
              <a:buSzPts val="1867"/>
              <a:buFont typeface="Arial"/>
              <a:buNone/>
              <a:defRPr sz="1867"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Dark">
  <p:cSld name="Blank Dark">
    <p:bg>
      <p:bgPr>
        <a:blipFill>
          <a:blip r:embed="rId2">
            <a:alphaModFix/>
          </a:blip>
          <a:stretch>
            <a:fillRect/>
          </a:stretch>
        </a:blipFill>
        <a:effectLst/>
      </p:bgPr>
    </p:bg>
    <p:spTree>
      <p:nvGrpSpPr>
        <p:cNvPr id="1" name="Shape 178"/>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Four Points w/ Bullets">
  <p:cSld name="1_Four Points w/ Bullets">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16"/>
          <p:cNvSpPr txBox="1">
            <a:spLocks noGrp="1"/>
          </p:cNvSpPr>
          <p:nvPr>
            <p:ph type="body" idx="1"/>
          </p:nvPr>
        </p:nvSpPr>
        <p:spPr>
          <a:xfrm>
            <a:off x="1371600" y="4749800"/>
            <a:ext cx="3930677"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rgbClr val="000000"/>
              </a:buClr>
              <a:buSzPts val="5000"/>
              <a:buFont typeface="Arial"/>
              <a:buNone/>
              <a:defRPr sz="5000" b="0" i="0" u="none" strike="noStrike" cap="none">
                <a:solidFill>
                  <a:srgbClr val="000000"/>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8" name="Google Shape;18;p16"/>
          <p:cNvSpPr txBox="1">
            <a:spLocks noGrp="1"/>
          </p:cNvSpPr>
          <p:nvPr>
            <p:ph type="body" idx="2"/>
          </p:nvPr>
        </p:nvSpPr>
        <p:spPr>
          <a:xfrm>
            <a:off x="5638800" y="939800"/>
            <a:ext cx="6197600" cy="533400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1712"/>
              </a:spcBef>
              <a:spcAft>
                <a:spcPts val="0"/>
              </a:spcAft>
              <a:buClr>
                <a:srgbClr val="BE2D2D"/>
              </a:buClr>
              <a:buSzPts val="2400"/>
              <a:buFont typeface="Noto Sans"/>
              <a:buChar char="▪"/>
              <a:defRPr sz="2400" b="1" i="0" u="none" strike="noStrike" cap="none">
                <a:solidFill>
                  <a:srgbClr val="BE2D2D"/>
                </a:solidFill>
                <a:latin typeface="Calibri"/>
                <a:ea typeface="Calibri"/>
                <a:cs typeface="Calibri"/>
                <a:sym typeface="Calibri"/>
              </a:defRPr>
            </a:lvl1pPr>
            <a:lvl2pPr marL="914400" marR="0" lvl="1" indent="-364045" algn="l" rtl="0">
              <a:lnSpc>
                <a:spcPct val="100000"/>
              </a:lnSpc>
              <a:spcBef>
                <a:spcPts val="512"/>
              </a:spcBef>
              <a:spcAft>
                <a:spcPts val="0"/>
              </a:spcAft>
              <a:buClr>
                <a:schemeClr val="dk1"/>
              </a:buClr>
              <a:buSzPts val="2133"/>
              <a:buFont typeface="Noto Sans"/>
              <a:buChar char="▪"/>
              <a:defRPr sz="2133"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512"/>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512"/>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512"/>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ree Points - Light">
  <p:cSld name="Three Points - Light">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17"/>
          <p:cNvSpPr txBox="1">
            <a:spLocks noGrp="1"/>
          </p:cNvSpPr>
          <p:nvPr>
            <p:ph type="body" idx="1"/>
          </p:nvPr>
        </p:nvSpPr>
        <p:spPr>
          <a:xfrm>
            <a:off x="1376892" y="4431414"/>
            <a:ext cx="3930677"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rgbClr val="000000"/>
              </a:buClr>
              <a:buSzPts val="5000"/>
              <a:buFont typeface="Arial"/>
              <a:buNone/>
              <a:defRPr sz="5000" b="0" i="0" u="none" strike="noStrike" cap="none">
                <a:solidFill>
                  <a:srgbClr val="000000"/>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21" name="Google Shape;21;p17"/>
          <p:cNvSpPr txBox="1">
            <a:spLocks noGrp="1"/>
          </p:cNvSpPr>
          <p:nvPr>
            <p:ph type="body" idx="2"/>
          </p:nvPr>
        </p:nvSpPr>
        <p:spPr>
          <a:xfrm>
            <a:off x="5994400" y="998361"/>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22" name="Google Shape;22;p17"/>
          <p:cNvSpPr txBox="1">
            <a:spLocks noGrp="1"/>
          </p:cNvSpPr>
          <p:nvPr>
            <p:ph type="body" idx="3"/>
          </p:nvPr>
        </p:nvSpPr>
        <p:spPr>
          <a:xfrm>
            <a:off x="5994400" y="1525909"/>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23" name="Google Shape;23;p17"/>
          <p:cNvSpPr txBox="1">
            <a:spLocks noGrp="1"/>
          </p:cNvSpPr>
          <p:nvPr>
            <p:ph type="body" idx="4"/>
          </p:nvPr>
        </p:nvSpPr>
        <p:spPr>
          <a:xfrm>
            <a:off x="5994400" y="276860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24" name="Google Shape;24;p17"/>
          <p:cNvSpPr txBox="1">
            <a:spLocks noGrp="1"/>
          </p:cNvSpPr>
          <p:nvPr>
            <p:ph type="body" idx="5"/>
          </p:nvPr>
        </p:nvSpPr>
        <p:spPr>
          <a:xfrm>
            <a:off x="5994400" y="3296147"/>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25" name="Google Shape;25;p17"/>
          <p:cNvSpPr txBox="1">
            <a:spLocks noGrp="1"/>
          </p:cNvSpPr>
          <p:nvPr>
            <p:ph type="body" idx="6"/>
          </p:nvPr>
        </p:nvSpPr>
        <p:spPr>
          <a:xfrm>
            <a:off x="5994400" y="4564267"/>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26" name="Google Shape;26;p17"/>
          <p:cNvSpPr txBox="1">
            <a:spLocks noGrp="1"/>
          </p:cNvSpPr>
          <p:nvPr>
            <p:ph type="body" idx="7"/>
          </p:nvPr>
        </p:nvSpPr>
        <p:spPr>
          <a:xfrm>
            <a:off x="5994400" y="5091814"/>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Light">
  <p:cSld name="Blank Light">
    <p:bg>
      <p:bgPr>
        <a:blipFill>
          <a:blip r:embed="rId2">
            <a:alphaModFix/>
          </a:blip>
          <a:stretch>
            <a:fillRect/>
          </a:stretch>
        </a:blipFill>
        <a:effectLst/>
      </p:bgPr>
    </p:bg>
    <p:spTree>
      <p:nvGrpSpPr>
        <p:cNvPr id="1" name="Shape 2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ark Title">
  <p:cSld name="Dark Title">
    <p:spTree>
      <p:nvGrpSpPr>
        <p:cNvPr id="1" name="Shape 28"/>
        <p:cNvGrpSpPr/>
        <p:nvPr/>
      </p:nvGrpSpPr>
      <p:grpSpPr>
        <a:xfrm>
          <a:off x="0" y="0"/>
          <a:ext cx="0" cy="0"/>
          <a:chOff x="0" y="0"/>
          <a:chExt cx="0" cy="0"/>
        </a:xfrm>
      </p:grpSpPr>
      <p:pic>
        <p:nvPicPr>
          <p:cNvPr id="29" name="Google Shape;29;p19"/>
          <p:cNvPicPr preferRelativeResize="0"/>
          <p:nvPr/>
        </p:nvPicPr>
        <p:blipFill rotWithShape="1">
          <a:blip r:embed="rId2">
            <a:alphaModFix/>
          </a:blip>
          <a:srcRect/>
          <a:stretch/>
        </p:blipFill>
        <p:spPr>
          <a:xfrm>
            <a:off x="7416801" y="5023294"/>
            <a:ext cx="3290071" cy="1484645"/>
          </a:xfrm>
          <a:prstGeom prst="rect">
            <a:avLst/>
          </a:prstGeom>
          <a:noFill/>
          <a:ln>
            <a:noFill/>
          </a:ln>
        </p:spPr>
      </p:pic>
      <p:sp>
        <p:nvSpPr>
          <p:cNvPr id="30" name="Google Shape;30;p19"/>
          <p:cNvSpPr txBox="1">
            <a:spLocks noGrp="1"/>
          </p:cNvSpPr>
          <p:nvPr>
            <p:ph type="body" idx="1"/>
          </p:nvPr>
        </p:nvSpPr>
        <p:spPr>
          <a:xfrm>
            <a:off x="914400" y="1019461"/>
            <a:ext cx="7620000" cy="2692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760"/>
              </a:spcBef>
              <a:spcAft>
                <a:spcPts val="0"/>
              </a:spcAft>
              <a:buClr>
                <a:srgbClr val="BE2D2D"/>
              </a:buClr>
              <a:buSzPts val="8800"/>
              <a:buFont typeface="Arial"/>
              <a:buNone/>
              <a:defRPr sz="8800" b="0" i="0" u="none" strike="noStrike" cap="none">
                <a:solidFill>
                  <a:srgbClr val="BE2D2D"/>
                </a:solidFill>
                <a:latin typeface="Oswald"/>
                <a:ea typeface="Oswald"/>
                <a:cs typeface="Oswald"/>
                <a:sym typeface="Oswald"/>
              </a:defRPr>
            </a:lvl1pPr>
            <a:lvl2pPr marL="914400" marR="0" lvl="1" indent="-381000" algn="l" rtl="0">
              <a:lnSpc>
                <a:spcPct val="100000"/>
              </a:lnSpc>
              <a:spcBef>
                <a:spcPts val="480"/>
              </a:spcBef>
              <a:spcAft>
                <a:spcPts val="0"/>
              </a:spcAft>
              <a:buClr>
                <a:srgbClr val="BE2D2D"/>
              </a:buClr>
              <a:buSzPts val="2400"/>
              <a:buFont typeface="Arial"/>
              <a:buChar char="–"/>
              <a:defRPr sz="2400" b="0" i="0" u="none" strike="noStrike" cap="none">
                <a:solidFill>
                  <a:srgbClr val="BE2D2D"/>
                </a:solidFill>
                <a:latin typeface="Calibri"/>
                <a:ea typeface="Calibri"/>
                <a:cs typeface="Calibri"/>
                <a:sym typeface="Calibri"/>
              </a:defRPr>
            </a:lvl2pPr>
            <a:lvl3pPr marL="1371600" marR="0" lvl="2" indent="-330200" algn="l" rtl="0">
              <a:lnSpc>
                <a:spcPct val="100000"/>
              </a:lnSpc>
              <a:spcBef>
                <a:spcPts val="320"/>
              </a:spcBef>
              <a:spcAft>
                <a:spcPts val="0"/>
              </a:spcAft>
              <a:buClr>
                <a:srgbClr val="BE2D2D"/>
              </a:buClr>
              <a:buSzPts val="1600"/>
              <a:buFont typeface="Arial"/>
              <a:buChar char="•"/>
              <a:defRPr sz="1600" b="0" i="0" u="none" strike="noStrike" cap="none">
                <a:solidFill>
                  <a:srgbClr val="BE2D2D"/>
                </a:solidFill>
                <a:latin typeface="Calibri"/>
                <a:ea typeface="Calibri"/>
                <a:cs typeface="Calibri"/>
                <a:sym typeface="Calibri"/>
              </a:defRPr>
            </a:lvl3pPr>
            <a:lvl4pPr marL="1828800" marR="0" lvl="3" indent="-313245" algn="l" rtl="0">
              <a:lnSpc>
                <a:spcPct val="100000"/>
              </a:lnSpc>
              <a:spcBef>
                <a:spcPts val="267"/>
              </a:spcBef>
              <a:spcAft>
                <a:spcPts val="0"/>
              </a:spcAft>
              <a:buClr>
                <a:srgbClr val="BE2D2D"/>
              </a:buClr>
              <a:buSzPts val="1333"/>
              <a:buFont typeface="Arial"/>
              <a:buChar char="–"/>
              <a:defRPr sz="1333" b="0" i="0" u="none" strike="noStrike" cap="none">
                <a:solidFill>
                  <a:srgbClr val="BE2D2D"/>
                </a:solidFill>
                <a:latin typeface="Calibri"/>
                <a:ea typeface="Calibri"/>
                <a:cs typeface="Calibri"/>
                <a:sym typeface="Calibri"/>
              </a:defRPr>
            </a:lvl4pPr>
            <a:lvl5pPr marL="2286000" marR="0" lvl="4" indent="-313245" algn="l" rtl="0">
              <a:lnSpc>
                <a:spcPct val="100000"/>
              </a:lnSpc>
              <a:spcBef>
                <a:spcPts val="267"/>
              </a:spcBef>
              <a:spcAft>
                <a:spcPts val="0"/>
              </a:spcAft>
              <a:buClr>
                <a:srgbClr val="BE2D2D"/>
              </a:buClr>
              <a:buSzPts val="1333"/>
              <a:buFont typeface="Arial"/>
              <a:buChar char="»"/>
              <a:defRPr sz="1333" b="0" i="0" u="none" strike="noStrike" cap="none">
                <a:solidFill>
                  <a:srgbClr val="BE2D2D"/>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31" name="Google Shape;31;p19"/>
          <p:cNvSpPr txBox="1">
            <a:spLocks noGrp="1"/>
          </p:cNvSpPr>
          <p:nvPr>
            <p:ph type="body" idx="2"/>
          </p:nvPr>
        </p:nvSpPr>
        <p:spPr>
          <a:xfrm>
            <a:off x="914400" y="4089400"/>
            <a:ext cx="7620000" cy="558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880"/>
              </a:spcBef>
              <a:spcAft>
                <a:spcPts val="0"/>
              </a:spcAft>
              <a:buClr>
                <a:schemeClr val="lt1"/>
              </a:buClr>
              <a:buSzPts val="4400"/>
              <a:buFont typeface="Arial"/>
              <a:buNone/>
              <a:defRPr sz="4400"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lt1"/>
              </a:buClr>
              <a:buSzPts val="1867"/>
              <a:buFont typeface="Arial"/>
              <a:buChar char="–"/>
              <a:defRPr sz="1867" b="0" i="0" u="none" strike="noStrike" cap="none">
                <a:solidFill>
                  <a:schemeClr val="lt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32" name="Google Shape;32;p19"/>
          <p:cNvSpPr txBox="1">
            <a:spLocks noGrp="1"/>
          </p:cNvSpPr>
          <p:nvPr>
            <p:ph type="body" idx="3"/>
          </p:nvPr>
        </p:nvSpPr>
        <p:spPr>
          <a:xfrm>
            <a:off x="914400" y="5867400"/>
            <a:ext cx="5588000" cy="508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587"/>
              </a:spcBef>
              <a:spcAft>
                <a:spcPts val="0"/>
              </a:spcAft>
              <a:buClr>
                <a:schemeClr val="lt1"/>
              </a:buClr>
              <a:buSzPts val="2933"/>
              <a:buFont typeface="Arial"/>
              <a:buNone/>
              <a:defRPr sz="2933"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lt1"/>
              </a:buClr>
              <a:buSzPts val="1867"/>
              <a:buFont typeface="Arial"/>
              <a:buChar char="–"/>
              <a:defRPr sz="1867" b="0" i="0" u="none" strike="noStrike" cap="none">
                <a:solidFill>
                  <a:schemeClr val="lt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20"/>
          <p:cNvSpPr txBox="1">
            <a:spLocks noGrp="1"/>
          </p:cNvSpPr>
          <p:nvPr>
            <p:ph type="body" idx="1"/>
          </p:nvPr>
        </p:nvSpPr>
        <p:spPr>
          <a:xfrm>
            <a:off x="762000" y="1905000"/>
            <a:ext cx="5080000" cy="3810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35" name="Google Shape;35;p20"/>
          <p:cNvSpPr txBox="1">
            <a:spLocks noGrp="1"/>
          </p:cNvSpPr>
          <p:nvPr>
            <p:ph type="body" idx="2"/>
          </p:nvPr>
        </p:nvSpPr>
        <p:spPr>
          <a:xfrm>
            <a:off x="762000" y="2057400"/>
            <a:ext cx="4622800" cy="762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rgbClr val="BE2D2D"/>
              </a:buClr>
              <a:buSzPts val="5000"/>
              <a:buFont typeface="Arial"/>
              <a:buNone/>
              <a:defRPr sz="5000" b="0" i="0" u="none" strike="noStrike" cap="none">
                <a:solidFill>
                  <a:srgbClr val="BE2D2D"/>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36" name="Google Shape;36;p20"/>
          <p:cNvSpPr>
            <a:spLocks noGrp="1"/>
          </p:cNvSpPr>
          <p:nvPr>
            <p:ph type="pic" idx="3"/>
          </p:nvPr>
        </p:nvSpPr>
        <p:spPr>
          <a:xfrm>
            <a:off x="7772400" y="660400"/>
            <a:ext cx="3251200" cy="55372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ark Text/Picture">
  <p:cSld name="Dark Text/Picture">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21"/>
          <p:cNvSpPr txBox="1">
            <a:spLocks noGrp="1"/>
          </p:cNvSpPr>
          <p:nvPr>
            <p:ph type="body" idx="1"/>
          </p:nvPr>
        </p:nvSpPr>
        <p:spPr>
          <a:xfrm>
            <a:off x="711200" y="694763"/>
            <a:ext cx="5815569" cy="812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39" name="Google Shape;39;p21"/>
          <p:cNvSpPr txBox="1">
            <a:spLocks noGrp="1"/>
          </p:cNvSpPr>
          <p:nvPr>
            <p:ph type="body" idx="2"/>
          </p:nvPr>
        </p:nvSpPr>
        <p:spPr>
          <a:xfrm>
            <a:off x="711200" y="1815998"/>
            <a:ext cx="5815569" cy="558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587"/>
              </a:spcBef>
              <a:spcAft>
                <a:spcPts val="0"/>
              </a:spcAft>
              <a:buClr>
                <a:srgbClr val="BE2D2D"/>
              </a:buClr>
              <a:buSzPts val="2933"/>
              <a:buFont typeface="Arial"/>
              <a:buNone/>
              <a:defRPr sz="2933"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40" name="Google Shape;40;p21"/>
          <p:cNvSpPr txBox="1">
            <a:spLocks noGrp="1"/>
          </p:cNvSpPr>
          <p:nvPr>
            <p:ph type="body" idx="3"/>
          </p:nvPr>
        </p:nvSpPr>
        <p:spPr>
          <a:xfrm>
            <a:off x="711201" y="2677917"/>
            <a:ext cx="5909803" cy="266656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27"/>
              </a:spcBef>
              <a:spcAft>
                <a:spcPts val="0"/>
              </a:spcAft>
              <a:buClr>
                <a:schemeClr val="lt1"/>
              </a:buClr>
              <a:buSzPts val="2133"/>
              <a:buFont typeface="Arial"/>
              <a:buNone/>
              <a:defRPr sz="2133"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41" name="Google Shape;41;p21"/>
          <p:cNvSpPr>
            <a:spLocks noGrp="1"/>
          </p:cNvSpPr>
          <p:nvPr>
            <p:ph type="pic" idx="4"/>
          </p:nvPr>
        </p:nvSpPr>
        <p:spPr>
          <a:xfrm>
            <a:off x="7241067" y="1468438"/>
            <a:ext cx="4229100" cy="3921125"/>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hree Points">
  <p:cSld name="1_Three Points">
    <p:bg>
      <p:bgPr>
        <a:blipFill>
          <a:blip r:embed="rId2">
            <a:alphaModFix/>
          </a:blip>
          <a:stretch>
            <a:fillRect/>
          </a:stretch>
        </a:blipFill>
        <a:effectLst/>
      </p:bgPr>
    </p:bg>
    <p:spTree>
      <p:nvGrpSpPr>
        <p:cNvPr id="1" name="Shape 42"/>
        <p:cNvGrpSpPr/>
        <p:nvPr/>
      </p:nvGrpSpPr>
      <p:grpSpPr>
        <a:xfrm>
          <a:off x="0" y="0"/>
          <a:ext cx="0" cy="0"/>
          <a:chOff x="0" y="0"/>
          <a:chExt cx="0" cy="0"/>
        </a:xfrm>
      </p:grpSpPr>
      <p:sp>
        <p:nvSpPr>
          <p:cNvPr id="43" name="Google Shape;43;p22"/>
          <p:cNvSpPr txBox="1">
            <a:spLocks noGrp="1"/>
          </p:cNvSpPr>
          <p:nvPr>
            <p:ph type="body" idx="1"/>
          </p:nvPr>
        </p:nvSpPr>
        <p:spPr>
          <a:xfrm>
            <a:off x="762000" y="4326855"/>
            <a:ext cx="4545569"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44" name="Google Shape;44;p22"/>
          <p:cNvSpPr txBox="1">
            <a:spLocks noGrp="1"/>
          </p:cNvSpPr>
          <p:nvPr>
            <p:ph type="body" idx="2"/>
          </p:nvPr>
        </p:nvSpPr>
        <p:spPr>
          <a:xfrm>
            <a:off x="6451600" y="149860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45" name="Google Shape;45;p22"/>
          <p:cNvSpPr txBox="1">
            <a:spLocks noGrp="1"/>
          </p:cNvSpPr>
          <p:nvPr>
            <p:ph type="body" idx="3"/>
          </p:nvPr>
        </p:nvSpPr>
        <p:spPr>
          <a:xfrm>
            <a:off x="6451600" y="2026147"/>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46" name="Google Shape;46;p22"/>
          <p:cNvSpPr txBox="1">
            <a:spLocks noGrp="1"/>
          </p:cNvSpPr>
          <p:nvPr>
            <p:ph type="body" idx="4"/>
          </p:nvPr>
        </p:nvSpPr>
        <p:spPr>
          <a:xfrm>
            <a:off x="6471684" y="319946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47" name="Google Shape;47;p22"/>
          <p:cNvSpPr txBox="1">
            <a:spLocks noGrp="1"/>
          </p:cNvSpPr>
          <p:nvPr>
            <p:ph type="body" idx="5"/>
          </p:nvPr>
        </p:nvSpPr>
        <p:spPr>
          <a:xfrm>
            <a:off x="6471684" y="3727007"/>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48" name="Google Shape;48;p22"/>
          <p:cNvSpPr txBox="1">
            <a:spLocks noGrp="1"/>
          </p:cNvSpPr>
          <p:nvPr>
            <p:ph type="body" idx="6"/>
          </p:nvPr>
        </p:nvSpPr>
        <p:spPr>
          <a:xfrm>
            <a:off x="6431516" y="490032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49" name="Google Shape;49;p22"/>
          <p:cNvSpPr txBox="1">
            <a:spLocks noGrp="1"/>
          </p:cNvSpPr>
          <p:nvPr>
            <p:ph type="body" idx="7"/>
          </p:nvPr>
        </p:nvSpPr>
        <p:spPr>
          <a:xfrm>
            <a:off x="6431516" y="5427867"/>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50" name="Google Shape;50;p22"/>
          <p:cNvSpPr>
            <a:spLocks noGrp="1"/>
          </p:cNvSpPr>
          <p:nvPr>
            <p:ph type="pic" idx="8"/>
          </p:nvPr>
        </p:nvSpPr>
        <p:spPr>
          <a:xfrm>
            <a:off x="0" y="0"/>
            <a:ext cx="5537200" cy="342900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7">
            <a:alphaModFix/>
          </a:blip>
          <a:stretch>
            <a:fillRect/>
          </a:stretch>
        </a:blip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hyperlink" Target="https://portal.ct.gov/SDE/Nutrition/CACFP-Child-Care-Centers" TargetMode="External"/><Relationship Id="rId3" Type="http://schemas.openxmlformats.org/officeDocument/2006/relationships/hyperlink" Target="https://nrckids.org/CFOC/Database/4.2.0" TargetMode="External"/><Relationship Id="rId7" Type="http://schemas.openxmlformats.org/officeDocument/2006/relationships/hyperlink" Target="https://www.ecfr.gov/current/title-7/subtitle-B/chapter-II/subchapter-A/part-226"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www.fns.usda.gov/tn/offering-water-cacfp" TargetMode="External"/><Relationship Id="rId5" Type="http://schemas.openxmlformats.org/officeDocument/2006/relationships/hyperlink" Target="https://www.ctoec.org/wp-content/uploads/2019/03/centers_statsregs.pdf" TargetMode="External"/><Relationship Id="rId4" Type="http://schemas.openxmlformats.org/officeDocument/2006/relationships/hyperlink" Target="https://www.fns.usda.gov/cr/fns-nondiscrimination-statemen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
          <p:cNvSpPr txBox="1">
            <a:spLocks noGrp="1"/>
          </p:cNvSpPr>
          <p:nvPr>
            <p:ph type="body" idx="1"/>
          </p:nvPr>
        </p:nvSpPr>
        <p:spPr>
          <a:xfrm>
            <a:off x="889000" y="1098826"/>
            <a:ext cx="7569200" cy="274320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rgbClr val="BE2D2D"/>
              </a:buClr>
              <a:buSzPts val="7200"/>
              <a:buNone/>
            </a:pPr>
            <a:r>
              <a:rPr lang="es" sz="7200"/>
              <a:t>Incorporar la nutrición en las políticas de su centro</a:t>
            </a:r>
            <a:endParaRPr/>
          </a:p>
        </p:txBody>
      </p:sp>
      <p:sp>
        <p:nvSpPr>
          <p:cNvPr id="185" name="Google Shape;185;p1"/>
          <p:cNvSpPr txBox="1"/>
          <p:nvPr/>
        </p:nvSpPr>
        <p:spPr>
          <a:xfrm>
            <a:off x="846525" y="6244575"/>
            <a:ext cx="1607100" cy="400200"/>
          </a:xfrm>
          <a:prstGeom prst="rect">
            <a:avLst/>
          </a:prstGeom>
          <a:noFill/>
          <a:ln>
            <a:noFill/>
          </a:ln>
        </p:spPr>
        <p:txBody>
          <a:bodyPr spcFirstLastPara="1" wrap="square" lIns="91425" tIns="91425" rIns="91425" bIns="91425" rtlCol="0" anchor="t" anchorCtr="0">
            <a:spAutoFit/>
          </a:bodyPr>
          <a:lstStyle/>
          <a:p>
            <a:pPr marL="0" lvl="0" indent="0" algn="ctr" rtl="0">
              <a:spcBef>
                <a:spcPts val="0"/>
              </a:spcBef>
              <a:spcAft>
                <a:spcPts val="0"/>
              </a:spcAft>
              <a:buNone/>
            </a:pPr>
            <a:r>
              <a:rPr lang="es">
                <a:solidFill>
                  <a:srgbClr val="001640"/>
                </a:solidFill>
                <a:latin typeface="Oswald SemiBold"/>
                <a:ea typeface="Oswald SemiBold"/>
                <a:cs typeface="Oswald SemiBold"/>
                <a:sym typeface="Oswald SemiBold"/>
              </a:rPr>
              <a:t>Febrero de 2023​</a:t>
            </a:r>
            <a:endParaRPr>
              <a:solidFill>
                <a:srgbClr val="001640"/>
              </a:solidFill>
              <a:latin typeface="Oswald SemiBold"/>
              <a:ea typeface="Oswald SemiBold"/>
              <a:cs typeface="Oswald SemiBold"/>
              <a:sym typeface="Oswald SemiBold"/>
            </a:endParaRPr>
          </a:p>
        </p:txBody>
      </p:sp>
    </p:spTree>
  </p:cSld>
  <p:clrMapOvr>
    <a:masterClrMapping/>
  </p:clrMapOvr>
  <mc:AlternateContent xmlns:mc="http://schemas.openxmlformats.org/markup-compatibility/2006" xmlns:p14="http://schemas.microsoft.com/office/powerpoint/2010/main">
    <mc:Choice Requires="p14">
      <p:transition spd="slow" p14:dur="2000" advTm="39023"/>
    </mc:Choice>
    <mc:Fallback xmlns="">
      <p:transition spd="slow" advTm="3902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0"/>
          <p:cNvSpPr txBox="1">
            <a:spLocks noGrp="1"/>
          </p:cNvSpPr>
          <p:nvPr>
            <p:ph type="body" idx="1"/>
          </p:nvPr>
        </p:nvSpPr>
        <p:spPr>
          <a:xfrm>
            <a:off x="2018725" y="1120176"/>
            <a:ext cx="8154550" cy="833438"/>
          </a:xfrm>
          <a:prstGeom prst="rect">
            <a:avLst/>
          </a:prstGeom>
          <a:noFill/>
          <a:ln>
            <a:noFill/>
          </a:ln>
        </p:spPr>
        <p:txBody>
          <a:bodyPr spcFirstLastPara="1" wrap="square" lIns="91425" tIns="45700" rIns="91425" bIns="45700" rtlCol="0" anchor="t" anchorCtr="0">
            <a:noAutofit/>
          </a:bodyPr>
          <a:lstStyle/>
          <a:p>
            <a:pPr marL="0" lvl="0" indent="0" algn="ctr" rtl="0">
              <a:lnSpc>
                <a:spcPct val="100000"/>
              </a:lnSpc>
              <a:spcBef>
                <a:spcPts val="0"/>
              </a:spcBef>
              <a:spcAft>
                <a:spcPts val="0"/>
              </a:spcAft>
              <a:buClr>
                <a:srgbClr val="000000"/>
              </a:buClr>
              <a:buSzPts val="5000"/>
              <a:buNone/>
            </a:pPr>
            <a:r>
              <a:rPr lang="es"/>
              <a:t>Información adicional</a:t>
            </a:r>
            <a:endParaRPr/>
          </a:p>
        </p:txBody>
      </p:sp>
      <p:sp>
        <p:nvSpPr>
          <p:cNvPr id="242" name="Google Shape;242;p10"/>
          <p:cNvSpPr txBox="1"/>
          <p:nvPr/>
        </p:nvSpPr>
        <p:spPr>
          <a:xfrm>
            <a:off x="1295402" y="2418888"/>
            <a:ext cx="9601196" cy="3318936"/>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dk1"/>
              </a:buClr>
              <a:buSzPts val="2400"/>
              <a:buFont typeface="Arial"/>
              <a:buNone/>
            </a:pPr>
            <a:r>
              <a:t>Como una mejor práctica, usted </a:t>
            </a:r>
            <a:r>
              <a:rPr lang="es" sz="2700" b="1" i="0" u="none" strike="noStrike" cap="none">
                <a:latin typeface="Calibri"/>
                <a:ea typeface="Calibri"/>
                <a:cs typeface="Calibri"/>
                <a:sym typeface="Calibri"/>
              </a:rPr>
              <a:t>podría agregar </a:t>
            </a:r>
            <a:r>
              <a:t>las siguientes recomendaciones de alimentación:</a:t>
            </a:r>
            <a:endParaRPr sz="1700" b="0" i="0" u="none" strike="noStrike" cap="none">
              <a:latin typeface="Arial"/>
              <a:ea typeface="Arial"/>
              <a:cs typeface="Arial"/>
              <a:sym typeface="Arial"/>
            </a:endParaRPr>
          </a:p>
          <a:p>
            <a:pPr marL="0" marR="0" lvl="0" indent="0" algn="l" rtl="0">
              <a:lnSpc>
                <a:spcPct val="100000"/>
              </a:lnSpc>
              <a:spcBef>
                <a:spcPts val="480"/>
              </a:spcBef>
              <a:spcAft>
                <a:spcPts val="0"/>
              </a:spcAft>
              <a:buClr>
                <a:schemeClr val="dk1"/>
              </a:buClr>
              <a:buSzPts val="2400"/>
              <a:buFont typeface="Arial"/>
              <a:buNone/>
            </a:pPr>
            <a:endParaRPr sz="1100" b="0" i="0" u="none" strike="noStrike" cap="none">
              <a:latin typeface="Calibri"/>
              <a:ea typeface="Calibri"/>
              <a:cs typeface="Calibri"/>
              <a:sym typeface="Calibri"/>
            </a:endParaRPr>
          </a:p>
          <a:p>
            <a:pPr marL="228611" marR="0" lvl="0" indent="-241311" algn="l" rtl="0">
              <a:lnSpc>
                <a:spcPct val="100000"/>
              </a:lnSpc>
              <a:spcBef>
                <a:spcPts val="480"/>
              </a:spcBef>
              <a:spcAft>
                <a:spcPts val="0"/>
              </a:spcAft>
              <a:buSzPts val="2600"/>
              <a:buFont typeface="Noto Sans"/>
              <a:buChar char="▪"/>
            </a:pPr>
            <a:r>
              <a:rPr lang="es" sz="2600" b="0" i="0" u="none" strike="noStrike" cap="none">
                <a:latin typeface="Calibri"/>
                <a:ea typeface="Calibri"/>
                <a:cs typeface="Calibri"/>
                <a:sym typeface="Calibri"/>
              </a:rPr>
              <a:t>Los alimentos nunca se usan como recompensa.</a:t>
            </a:r>
            <a:endParaRPr sz="1600" b="0" i="0" u="none" strike="noStrike" cap="none">
              <a:latin typeface="Arial"/>
              <a:ea typeface="Arial"/>
              <a:cs typeface="Arial"/>
              <a:sym typeface="Arial"/>
            </a:endParaRPr>
          </a:p>
          <a:p>
            <a:pPr marL="228611" marR="0" lvl="0" indent="-241311" algn="l" rtl="0">
              <a:lnSpc>
                <a:spcPct val="100000"/>
              </a:lnSpc>
              <a:spcBef>
                <a:spcPts val="480"/>
              </a:spcBef>
              <a:spcAft>
                <a:spcPts val="0"/>
              </a:spcAft>
              <a:buSzPts val="2600"/>
              <a:buFont typeface="Noto Sans"/>
              <a:buChar char="▪"/>
            </a:pPr>
            <a:r>
              <a:rPr lang="es" sz="2600" b="0" i="0" u="none" strike="noStrike" cap="none">
                <a:latin typeface="Calibri"/>
                <a:ea typeface="Calibri"/>
                <a:cs typeface="Calibri"/>
                <a:sym typeface="Calibri"/>
              </a:rPr>
              <a:t>Los alimentos nunca se retienen como castigo.</a:t>
            </a:r>
            <a:endParaRPr sz="1600" b="0" i="0" u="none" strike="noStrike" cap="none">
              <a:latin typeface="Arial"/>
              <a:ea typeface="Arial"/>
              <a:cs typeface="Arial"/>
              <a:sym typeface="Arial"/>
            </a:endParaRPr>
          </a:p>
          <a:p>
            <a:pPr marL="228611" marR="0" lvl="0" indent="-241311" algn="l" rtl="0">
              <a:lnSpc>
                <a:spcPct val="100000"/>
              </a:lnSpc>
              <a:spcBef>
                <a:spcPts val="480"/>
              </a:spcBef>
              <a:spcAft>
                <a:spcPts val="0"/>
              </a:spcAft>
              <a:buSzPts val="2600"/>
              <a:buFont typeface="Noto Sans"/>
              <a:buChar char="▪"/>
            </a:pPr>
            <a:r>
              <a:rPr lang="es" sz="2600" b="0" i="0" u="none" strike="noStrike" cap="none">
                <a:latin typeface="Calibri"/>
                <a:ea typeface="Calibri"/>
                <a:cs typeface="Calibri"/>
                <a:sym typeface="Calibri"/>
              </a:rPr>
              <a:t>Se alienta a los niños a comer, pero no se los obliga.</a:t>
            </a:r>
            <a:endParaRPr sz="1600" b="0" i="0" u="none" strike="noStrike" cap="none">
              <a:latin typeface="Arial"/>
              <a:ea typeface="Arial"/>
              <a:cs typeface="Arial"/>
              <a:sym typeface="Arial"/>
            </a:endParaRPr>
          </a:p>
          <a:p>
            <a:pPr marL="228611" marR="0" lvl="0" indent="-241311" algn="l" rtl="0">
              <a:lnSpc>
                <a:spcPct val="100000"/>
              </a:lnSpc>
              <a:spcBef>
                <a:spcPts val="480"/>
              </a:spcBef>
              <a:spcAft>
                <a:spcPts val="0"/>
              </a:spcAft>
              <a:buSzPts val="2600"/>
              <a:buFont typeface="Noto Sans"/>
              <a:buChar char="▪"/>
            </a:pPr>
            <a:r>
              <a:rPr lang="es" sz="2600" b="0" i="0" u="none" strike="noStrike" cap="none">
                <a:latin typeface="Calibri"/>
                <a:ea typeface="Calibri"/>
                <a:cs typeface="Calibri"/>
                <a:sym typeface="Calibri"/>
              </a:rPr>
              <a:t>Los adultos se sientan con los niños para modelar buenos hábitos de alimentación y para ayudar a los niños a comprender cuándo están llenos.</a:t>
            </a:r>
            <a:endParaRPr sz="1600" b="0" i="0" u="none" strike="noStrike" cap="none">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20007"/>
    </mc:Choice>
    <mc:Fallback xmlns="">
      <p:transition spd="slow" advTm="2000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1"/>
          <p:cNvSpPr txBox="1">
            <a:spLocks noGrp="1"/>
          </p:cNvSpPr>
          <p:nvPr>
            <p:ph type="body" idx="1"/>
          </p:nvPr>
        </p:nvSpPr>
        <p:spPr>
          <a:xfrm>
            <a:off x="1557221" y="665750"/>
            <a:ext cx="7177800" cy="152400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Clr>
                <a:srgbClr val="000000"/>
              </a:buClr>
              <a:buSzPts val="5000"/>
              <a:buNone/>
            </a:pPr>
            <a:r>
              <a:rPr lang="es"/>
              <a:t>Recursos y referencias</a:t>
            </a:r>
            <a:endParaRPr/>
          </a:p>
        </p:txBody>
      </p:sp>
      <p:sp>
        <p:nvSpPr>
          <p:cNvPr id="248" name="Google Shape;248;p11"/>
          <p:cNvSpPr txBox="1">
            <a:spLocks noGrp="1"/>
          </p:cNvSpPr>
          <p:nvPr>
            <p:ph type="body" idx="2"/>
          </p:nvPr>
        </p:nvSpPr>
        <p:spPr>
          <a:xfrm>
            <a:off x="1131799" y="1331205"/>
            <a:ext cx="10884000" cy="4223100"/>
          </a:xfrm>
          <a:prstGeom prst="rect">
            <a:avLst/>
          </a:prstGeom>
          <a:noFill/>
          <a:ln>
            <a:noFill/>
          </a:ln>
        </p:spPr>
        <p:txBody>
          <a:bodyPr spcFirstLastPara="1" wrap="square" lIns="91425" tIns="45700" rIns="91425" bIns="45700" rtlCol="0" anchor="t" anchorCtr="0">
            <a:noAutofit/>
          </a:bodyPr>
          <a:lstStyle/>
          <a:p>
            <a:pPr marL="228611" lvl="0" indent="-190511" algn="l" rtl="0">
              <a:lnSpc>
                <a:spcPct val="100000"/>
              </a:lnSpc>
              <a:spcBef>
                <a:spcPts val="0"/>
              </a:spcBef>
              <a:spcAft>
                <a:spcPts val="0"/>
              </a:spcAft>
              <a:buClr>
                <a:schemeClr val="accent2"/>
              </a:buClr>
              <a:buSzPts val="1800"/>
              <a:buChar char="▪"/>
            </a:pPr>
            <a:r>
              <a:rPr lang="es" sz="1600" dirty="0">
                <a:solidFill>
                  <a:schemeClr val="accent2"/>
                </a:solidFill>
              </a:rPr>
              <a:t>Estándares Nacionales de Cuidado Infantil, Capítulo 4: Servicio de Alimentación y Nutrición. 4.2. Requisitos generales: </a:t>
            </a:r>
            <a:r>
              <a:rPr lang="es" sz="1600" u="sng" dirty="0">
                <a:solidFill>
                  <a:schemeClr val="accent2"/>
                </a:solidFill>
                <a:hlinkClick r:id="rId3">
                  <a:extLst>
                    <a:ext uri="{A12FA001-AC4F-418D-AE19-62706E023703}">
                      <ahyp:hlinkClr xmlns:ahyp="http://schemas.microsoft.com/office/drawing/2018/hyperlinkcolor" val="tx"/>
                    </a:ext>
                  </a:extLst>
                </a:hlinkClick>
              </a:rPr>
              <a:t>https://nrckids.org/CFOC/Database/4.2.0</a:t>
            </a:r>
            <a:endParaRPr sz="1600" dirty="0">
              <a:solidFill>
                <a:schemeClr val="accent2"/>
              </a:solidFill>
            </a:endParaRPr>
          </a:p>
          <a:p>
            <a:pPr marL="457200" lvl="0" indent="0" algn="l" rtl="0">
              <a:lnSpc>
                <a:spcPct val="100000"/>
              </a:lnSpc>
              <a:spcBef>
                <a:spcPts val="0"/>
              </a:spcBef>
              <a:spcAft>
                <a:spcPts val="0"/>
              </a:spcAft>
              <a:buNone/>
            </a:pPr>
            <a:endParaRPr sz="1600" dirty="0">
              <a:solidFill>
                <a:schemeClr val="accent2"/>
              </a:solidFill>
            </a:endParaRPr>
          </a:p>
          <a:p>
            <a:pPr marL="228611" lvl="0" indent="-190511" algn="l" rtl="0">
              <a:lnSpc>
                <a:spcPct val="100000"/>
              </a:lnSpc>
              <a:spcBef>
                <a:spcPts val="0"/>
              </a:spcBef>
              <a:spcAft>
                <a:spcPts val="0"/>
              </a:spcAft>
              <a:buClr>
                <a:schemeClr val="accent2"/>
              </a:buClr>
              <a:buSzPts val="1800"/>
              <a:buChar char="▪"/>
            </a:pPr>
            <a:r>
              <a:rPr lang="es" sz="1600" dirty="0">
                <a:solidFill>
                  <a:schemeClr val="accent2"/>
                </a:solidFill>
              </a:rPr>
              <a:t>Departamento de Agricultura de los Estados Unidos (USDA), Servicio de Alimentación y Nutrición. Declaración de no discriminación: </a:t>
            </a:r>
            <a:r>
              <a:rPr lang="es" sz="1600" u="sng" dirty="0">
                <a:solidFill>
                  <a:schemeClr val="accent2"/>
                </a:solidFill>
                <a:hlinkClick r:id="rId4">
                  <a:extLst>
                    <a:ext uri="{A12FA001-AC4F-418D-AE19-62706E023703}">
                      <ahyp:hlinkClr xmlns:ahyp="http://schemas.microsoft.com/office/drawing/2018/hyperlinkcolor" val="tx"/>
                    </a:ext>
                  </a:extLst>
                </a:hlinkClick>
              </a:rPr>
              <a:t>https://www.fns.usda.gov/cr/fns-nondiscrimination-statement</a:t>
            </a:r>
            <a:endParaRPr sz="1600" dirty="0">
              <a:solidFill>
                <a:schemeClr val="accent2"/>
              </a:solidFill>
            </a:endParaRPr>
          </a:p>
          <a:p>
            <a:pPr marL="457200" lvl="0" indent="0" algn="l" rtl="0">
              <a:lnSpc>
                <a:spcPct val="100000"/>
              </a:lnSpc>
              <a:spcBef>
                <a:spcPts val="0"/>
              </a:spcBef>
              <a:spcAft>
                <a:spcPts val="0"/>
              </a:spcAft>
              <a:buNone/>
            </a:pPr>
            <a:endParaRPr sz="1600" dirty="0">
              <a:solidFill>
                <a:schemeClr val="accent2"/>
              </a:solidFill>
            </a:endParaRPr>
          </a:p>
          <a:p>
            <a:pPr marL="228611" lvl="0" indent="-190511" algn="l" rtl="0">
              <a:lnSpc>
                <a:spcPct val="100000"/>
              </a:lnSpc>
              <a:spcBef>
                <a:spcPts val="0"/>
              </a:spcBef>
              <a:spcAft>
                <a:spcPts val="0"/>
              </a:spcAft>
              <a:buClr>
                <a:schemeClr val="accent2"/>
              </a:buClr>
              <a:buSzPts val="1800"/>
              <a:buChar char="▪"/>
            </a:pPr>
            <a:r>
              <a:rPr lang="es" sz="1600" dirty="0">
                <a:solidFill>
                  <a:schemeClr val="accent2"/>
                </a:solidFill>
              </a:rPr>
              <a:t>Estado de Connecticut, Oficina de Estatutos y Regulaciones sobre Infancia Temprana, Centros de Cuidado Infantil y Hogares de Cuidado Infantil: </a:t>
            </a:r>
            <a:r>
              <a:rPr lang="es" sz="1600" u="sng" dirty="0">
                <a:solidFill>
                  <a:schemeClr val="accent2"/>
                </a:solidFill>
                <a:hlinkClick r:id="rId5">
                  <a:extLst>
                    <a:ext uri="{A12FA001-AC4F-418D-AE19-62706E023703}">
                      <ahyp:hlinkClr xmlns:ahyp="http://schemas.microsoft.com/office/drawing/2018/hyperlinkcolor" val="tx"/>
                    </a:ext>
                  </a:extLst>
                </a:hlinkClick>
              </a:rPr>
              <a:t>https://www.ctoec.org/wp-content/uploads/2019/03/centers_statsregs.pdf</a:t>
            </a:r>
            <a:endParaRPr sz="1600" dirty="0">
              <a:solidFill>
                <a:schemeClr val="accent2"/>
              </a:solidFill>
            </a:endParaRPr>
          </a:p>
          <a:p>
            <a:pPr marL="457200" lvl="0" indent="0" algn="l" rtl="0">
              <a:lnSpc>
                <a:spcPct val="100000"/>
              </a:lnSpc>
              <a:spcBef>
                <a:spcPts val="0"/>
              </a:spcBef>
              <a:spcAft>
                <a:spcPts val="0"/>
              </a:spcAft>
              <a:buNone/>
            </a:pPr>
            <a:endParaRPr sz="1600" dirty="0">
              <a:solidFill>
                <a:schemeClr val="accent2"/>
              </a:solidFill>
            </a:endParaRPr>
          </a:p>
          <a:p>
            <a:pPr marL="228611" lvl="0" indent="-190511" algn="l" rtl="0">
              <a:lnSpc>
                <a:spcPct val="100000"/>
              </a:lnSpc>
              <a:spcBef>
                <a:spcPts val="0"/>
              </a:spcBef>
              <a:spcAft>
                <a:spcPts val="0"/>
              </a:spcAft>
              <a:buClr>
                <a:schemeClr val="accent2"/>
              </a:buClr>
              <a:buSzPts val="1800"/>
              <a:buChar char="▪"/>
            </a:pPr>
            <a:r>
              <a:rPr lang="es" sz="1600" dirty="0">
                <a:solidFill>
                  <a:schemeClr val="accent2"/>
                </a:solidFill>
              </a:rPr>
              <a:t>Departamento de Agricultura de los Estados Unidos (USDA), Servicio de Alimentación y Nutrición. Ofrecer agua en el Programa de Alimentos para el Cuidado de Niños y Adultos del USDA: </a:t>
            </a:r>
            <a:r>
              <a:rPr lang="es" sz="1600" u="sng" dirty="0">
                <a:solidFill>
                  <a:schemeClr val="accent2"/>
                </a:solidFill>
                <a:hlinkClick r:id="rId6">
                  <a:extLst>
                    <a:ext uri="{A12FA001-AC4F-418D-AE19-62706E023703}">
                      <ahyp:hlinkClr xmlns:ahyp="http://schemas.microsoft.com/office/drawing/2018/hyperlinkcolor" val="tx"/>
                    </a:ext>
                  </a:extLst>
                </a:hlinkClick>
              </a:rPr>
              <a:t>https://www.fns.usda.gov/tn/offering-water-cacfp</a:t>
            </a:r>
            <a:endParaRPr sz="1600" dirty="0">
              <a:solidFill>
                <a:schemeClr val="accent2"/>
              </a:solidFill>
            </a:endParaRPr>
          </a:p>
          <a:p>
            <a:pPr marL="457200" lvl="0" indent="0" algn="l" rtl="0">
              <a:lnSpc>
                <a:spcPct val="100000"/>
              </a:lnSpc>
              <a:spcBef>
                <a:spcPts val="0"/>
              </a:spcBef>
              <a:spcAft>
                <a:spcPts val="0"/>
              </a:spcAft>
              <a:buNone/>
            </a:pPr>
            <a:endParaRPr sz="1600" dirty="0">
              <a:solidFill>
                <a:schemeClr val="accent2"/>
              </a:solidFill>
            </a:endParaRPr>
          </a:p>
          <a:p>
            <a:pPr marL="228611" lvl="0" indent="-190511" algn="l" rtl="0">
              <a:lnSpc>
                <a:spcPct val="100000"/>
              </a:lnSpc>
              <a:spcBef>
                <a:spcPts val="0"/>
              </a:spcBef>
              <a:spcAft>
                <a:spcPts val="0"/>
              </a:spcAft>
              <a:buClr>
                <a:schemeClr val="accent2"/>
              </a:buClr>
              <a:buSzPts val="1800"/>
              <a:buChar char="▪"/>
            </a:pPr>
            <a:r>
              <a:rPr lang="es" sz="1600" dirty="0">
                <a:solidFill>
                  <a:schemeClr val="accent2"/>
                </a:solidFill>
              </a:rPr>
              <a:t>Departamento de Agricultura de los Estados Unidos (USDA), Servicio de Alimentación y Nutrición. Programa de Alimentos para el Cuidado de Niños y Adultos del USDA, Título 7 del CFR 226: </a:t>
            </a:r>
            <a:r>
              <a:rPr lang="es" sz="1600" u="sng" dirty="0">
                <a:solidFill>
                  <a:schemeClr val="accent2"/>
                </a:solidFill>
                <a:hlinkClick r:id="rId7">
                  <a:extLst>
                    <a:ext uri="{A12FA001-AC4F-418D-AE19-62706E023703}">
                      <ahyp:hlinkClr xmlns:ahyp="http://schemas.microsoft.com/office/drawing/2018/hyperlinkcolor" val="tx"/>
                    </a:ext>
                  </a:extLst>
                </a:hlinkClick>
              </a:rPr>
              <a:t>https://www.ecfr.gov/current/title-7/subtitle-B/chapter-II/subchapter-A/part-226</a:t>
            </a:r>
            <a:endParaRPr sz="1600" dirty="0">
              <a:solidFill>
                <a:schemeClr val="accent2"/>
              </a:solidFill>
            </a:endParaRPr>
          </a:p>
          <a:p>
            <a:pPr marL="457200" lvl="0" indent="0" algn="l" rtl="0">
              <a:lnSpc>
                <a:spcPct val="100000"/>
              </a:lnSpc>
              <a:spcBef>
                <a:spcPts val="0"/>
              </a:spcBef>
              <a:spcAft>
                <a:spcPts val="0"/>
              </a:spcAft>
              <a:buNone/>
            </a:pPr>
            <a:endParaRPr sz="1600" dirty="0">
              <a:solidFill>
                <a:schemeClr val="accent2"/>
              </a:solidFill>
            </a:endParaRPr>
          </a:p>
          <a:p>
            <a:pPr marL="228611" lvl="0" indent="-190511" algn="l" rtl="0">
              <a:lnSpc>
                <a:spcPct val="100000"/>
              </a:lnSpc>
              <a:spcBef>
                <a:spcPts val="0"/>
              </a:spcBef>
              <a:spcAft>
                <a:spcPts val="0"/>
              </a:spcAft>
              <a:buClr>
                <a:schemeClr val="accent2"/>
              </a:buClr>
              <a:buSzPts val="1800"/>
              <a:buChar char="▪"/>
            </a:pPr>
            <a:r>
              <a:rPr lang="es" sz="1600" dirty="0">
                <a:solidFill>
                  <a:schemeClr val="accent2"/>
                </a:solidFill>
              </a:rPr>
              <a:t>Para más información sobre los requisitos del CACFP, visite:</a:t>
            </a:r>
            <a:r>
              <a:rPr lang="es" sz="1600" u="sng" dirty="0">
                <a:solidFill>
                  <a:schemeClr val="accent2"/>
                </a:solidFill>
                <a:hlinkClick r:id="rId8">
                  <a:extLst>
                    <a:ext uri="{A12FA001-AC4F-418D-AE19-62706E023703}">
                      <ahyp:hlinkClr xmlns:ahyp="http://schemas.microsoft.com/office/drawing/2018/hyperlinkcolor" val="tx"/>
                    </a:ext>
                  </a:extLst>
                </a:hlinkClick>
              </a:rPr>
              <a:t> https://portal.ct.gov/SDE/Nutrition/CACFP-Child-Care-Centers</a:t>
            </a:r>
            <a:r>
              <a:rPr lang="es" sz="1600" dirty="0">
                <a:solidFill>
                  <a:schemeClr val="accent2"/>
                </a:solidFill>
              </a:rPr>
              <a:t>. Antes de implementar cualquier cambio en las políticas o prácticas de alimentación y nutrición de su programa, comuníquese con su representante del CACFP para asegurarse de estar cumpliendo con todas las normas y regulaciones.</a:t>
            </a:r>
            <a:endParaRPr sz="1600" dirty="0">
              <a:solidFill>
                <a:schemeClr val="accent2"/>
              </a:solidFill>
            </a:endParaRPr>
          </a:p>
        </p:txBody>
      </p:sp>
      <p:sp>
        <p:nvSpPr>
          <p:cNvPr id="249" name="Google Shape;249;p11"/>
          <p:cNvSpPr txBox="1"/>
          <p:nvPr/>
        </p:nvSpPr>
        <p:spPr>
          <a:xfrm>
            <a:off x="476049" y="6000377"/>
            <a:ext cx="10956300" cy="677100"/>
          </a:xfrm>
          <a:prstGeom prst="rect">
            <a:avLst/>
          </a:prstGeom>
          <a:noFill/>
          <a:ln>
            <a:noFill/>
          </a:ln>
        </p:spPr>
        <p:txBody>
          <a:bodyPr spcFirstLastPara="1" wrap="square" lIns="91425" tIns="91425" rIns="91425" bIns="91425" rtlCol="0" anchor="t" anchorCtr="0">
            <a:spAutoFit/>
          </a:bodyPr>
          <a:lstStyle/>
          <a:p>
            <a:pPr marL="0" lvl="0" indent="0" algn="ctr" rtl="0">
              <a:spcBef>
                <a:spcPts val="0"/>
              </a:spcBef>
              <a:spcAft>
                <a:spcPts val="0"/>
              </a:spcAft>
              <a:buNone/>
            </a:pPr>
            <a:r>
              <a:rPr lang="es" sz="1600" b="1" dirty="0">
                <a:solidFill>
                  <a:srgbClr val="212121"/>
                </a:solidFill>
              </a:rPr>
              <a:t>Declaración de divulgación:</a:t>
            </a:r>
            <a:r>
              <a:rPr lang="es" sz="1600" b="1" i="1" dirty="0">
                <a:solidFill>
                  <a:srgbClr val="212121"/>
                </a:solidFill>
                <a:latin typeface="Calibri"/>
                <a:ea typeface="Calibri"/>
                <a:cs typeface="Calibri"/>
                <a:sym typeface="Calibri"/>
              </a:rPr>
              <a:t> </a:t>
            </a:r>
            <a:r>
              <a:rPr lang="es" sz="1600" b="1" i="1" dirty="0">
                <a:solidFill>
                  <a:srgbClr val="212121"/>
                </a:solidFill>
              </a:rPr>
              <a:t>La información de este módulo se basa en diversas fuentes que se mencionan arriba. Tiene el objetivo de resaltar puntos clave relevantes para este tema, pero no es exhaustiva. Para más información, consulte los recursos mencionados arriba.</a:t>
            </a:r>
            <a:endParaRPr sz="1600" b="1" i="1" dirty="0">
              <a:solidFill>
                <a:srgbClr val="21212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Tm="16292"/>
    </mc:Choice>
    <mc:Fallback xmlns="">
      <p:transition spd="slow" advTm="1629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 name="Google Shape;255;p12" descr="Logo&#10;&#10;Description automatically generated">
            <a:extLst>
              <a:ext uri="{FF2B5EF4-FFF2-40B4-BE49-F238E27FC236}">
                <a16:creationId xmlns:a16="http://schemas.microsoft.com/office/drawing/2014/main" id="{3CD4DB5F-F4BC-2AE5-AD09-41132769222B}"/>
              </a:ext>
            </a:extLst>
          </p:cNvPr>
          <p:cNvPicPr preferRelativeResize="0"/>
          <p:nvPr/>
        </p:nvPicPr>
        <p:blipFill rotWithShape="1">
          <a:blip r:embed="rId3">
            <a:alphaModFix/>
          </a:blip>
          <a:srcRect/>
          <a:stretch/>
        </p:blipFill>
        <p:spPr>
          <a:xfrm>
            <a:off x="2455102" y="2444750"/>
            <a:ext cx="4356100" cy="1968500"/>
          </a:xfrm>
          <a:prstGeom prst="rect">
            <a:avLst/>
          </a:prstGeom>
          <a:noFill/>
          <a:ln>
            <a:noFill/>
          </a:ln>
        </p:spPr>
      </p:pic>
      <p:sp>
        <p:nvSpPr>
          <p:cNvPr id="4" name="Google Shape;257;p12">
            <a:extLst>
              <a:ext uri="{FF2B5EF4-FFF2-40B4-BE49-F238E27FC236}">
                <a16:creationId xmlns:a16="http://schemas.microsoft.com/office/drawing/2014/main" id="{A606552B-128B-1621-7CDA-F53E171889B4}"/>
              </a:ext>
            </a:extLst>
          </p:cNvPr>
          <p:cNvSpPr txBox="1"/>
          <p:nvPr/>
        </p:nvSpPr>
        <p:spPr>
          <a:xfrm>
            <a:off x="3763617" y="1298582"/>
            <a:ext cx="4664700" cy="1015800"/>
          </a:xfrm>
          <a:prstGeom prst="rect">
            <a:avLst/>
          </a:prstGeom>
          <a:noFill/>
          <a:ln>
            <a:noFill/>
          </a:ln>
        </p:spPr>
        <p:txBody>
          <a:bodyPr spcFirstLastPara="1" wrap="square" lIns="91425" tIns="45700" rIns="91425" bIns="45700" rtlCol="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6000"/>
              <a:buFont typeface="Arial"/>
              <a:buNone/>
            </a:pPr>
            <a:r>
              <a:rPr lang="es" sz="6000" b="0" i="0" u="none" strike="noStrike" cap="none">
                <a:solidFill>
                  <a:srgbClr val="001640"/>
                </a:solidFill>
                <a:latin typeface="Oswald"/>
                <a:ea typeface="Oswald"/>
                <a:cs typeface="Oswald"/>
                <a:sym typeface="Oswald"/>
              </a:rPr>
              <a:t>¡Gracias!</a:t>
            </a:r>
            <a:endParaRPr sz="1400" b="0" i="0" u="none" strike="noStrike" cap="none">
              <a:solidFill>
                <a:srgbClr val="000000"/>
              </a:solidFill>
              <a:latin typeface="Arial"/>
              <a:ea typeface="Arial"/>
              <a:cs typeface="Arial"/>
              <a:sym typeface="Arial"/>
            </a:endParaRPr>
          </a:p>
        </p:txBody>
      </p:sp>
      <p:sp>
        <p:nvSpPr>
          <p:cNvPr id="5" name="Google Shape;258;p12">
            <a:extLst>
              <a:ext uri="{FF2B5EF4-FFF2-40B4-BE49-F238E27FC236}">
                <a16:creationId xmlns:a16="http://schemas.microsoft.com/office/drawing/2014/main" id="{5FBBDDC5-198D-D494-326E-A80B057BC071}"/>
              </a:ext>
            </a:extLst>
          </p:cNvPr>
          <p:cNvSpPr txBox="1"/>
          <p:nvPr/>
        </p:nvSpPr>
        <p:spPr>
          <a:xfrm>
            <a:off x="2984375" y="5008125"/>
            <a:ext cx="6223200" cy="854100"/>
          </a:xfrm>
          <a:prstGeom prst="rect">
            <a:avLst/>
          </a:prstGeom>
          <a:noFill/>
          <a:ln>
            <a:noFill/>
          </a:ln>
        </p:spPr>
        <p:txBody>
          <a:bodyPr spcFirstLastPara="1" wrap="square" lIns="91425" tIns="45700" rIns="91425" bIns="45700"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1640"/>
              </a:buClr>
              <a:buSzPts val="2400"/>
              <a:buFont typeface="Arial"/>
              <a:buNone/>
            </a:pPr>
            <a:r>
              <a:rPr lang="es" sz="2400" b="1" i="0" u="none" strike="noStrike" cap="none">
                <a:latin typeface="Calibri"/>
                <a:ea typeface="Calibri"/>
                <a:cs typeface="Calibri"/>
                <a:sym typeface="Calibri"/>
              </a:rPr>
              <a:t>Hecho posible gracias al financiamiento de  </a:t>
            </a:r>
            <a:endParaRPr sz="2400" b="1" i="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1640"/>
              </a:buClr>
              <a:buSzPts val="2400"/>
              <a:buFont typeface="Arial"/>
              <a:buNone/>
            </a:pPr>
            <a:r>
              <a:rPr lang="es" sz="2400" b="1" i="0" u="none" strike="noStrike" cap="none">
                <a:latin typeface="Calibri"/>
                <a:ea typeface="Calibri"/>
                <a:cs typeface="Calibri"/>
                <a:sym typeface="Calibri"/>
              </a:rPr>
              <a:t> los Centros para el Control y la Prevención de Enfermedades (CDC).</a:t>
            </a:r>
            <a:endParaRPr sz="1400" b="0" i="0" u="none" strike="noStrike" cap="none">
              <a:latin typeface="Arial"/>
              <a:ea typeface="Arial"/>
              <a:cs typeface="Arial"/>
              <a:sym typeface="Arial"/>
            </a:endParaRPr>
          </a:p>
          <a:p>
            <a:pPr marL="228611" marR="0" lvl="0" indent="-50810" algn="l" rtl="0">
              <a:lnSpc>
                <a:spcPct val="100000"/>
              </a:lnSpc>
              <a:spcBef>
                <a:spcPts val="560"/>
              </a:spcBef>
              <a:spcAft>
                <a:spcPts val="0"/>
              </a:spcAft>
              <a:buClr>
                <a:srgbClr val="001640"/>
              </a:buClr>
              <a:buSzPts val="2800"/>
              <a:buFont typeface="Arial"/>
              <a:buNone/>
            </a:pPr>
            <a:endParaRPr sz="2800" b="1" i="0" u="none" strike="noStrike" cap="none">
              <a:solidFill>
                <a:srgbClr val="001640"/>
              </a:solidFill>
              <a:latin typeface="Calibri"/>
              <a:ea typeface="Calibri"/>
              <a:cs typeface="Calibri"/>
              <a:sym typeface="Calibri"/>
            </a:endParaRPr>
          </a:p>
        </p:txBody>
      </p:sp>
      <p:pic>
        <p:nvPicPr>
          <p:cNvPr id="7" name="Picture 6" descr="A picture containing text, font, logo, graphics&#10;&#10;Description automatically generated">
            <a:extLst>
              <a:ext uri="{FF2B5EF4-FFF2-40B4-BE49-F238E27FC236}">
                <a16:creationId xmlns:a16="http://schemas.microsoft.com/office/drawing/2014/main" id="{5E1CD397-BBE5-5110-C33F-C59360C8DBBA}"/>
              </a:ext>
            </a:extLst>
          </p:cNvPr>
          <p:cNvPicPr>
            <a:picLocks noChangeAspect="1"/>
          </p:cNvPicPr>
          <p:nvPr/>
        </p:nvPicPr>
        <p:blipFill>
          <a:blip r:embed="rId4"/>
          <a:stretch>
            <a:fillRect/>
          </a:stretch>
        </p:blipFill>
        <p:spPr>
          <a:xfrm>
            <a:off x="7434141" y="2520787"/>
            <a:ext cx="2141416" cy="22809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5328"/>
    </mc:Choice>
    <mc:Fallback xmlns="">
      <p:transition spd="slow" advTm="1532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
          <p:cNvSpPr txBox="1">
            <a:spLocks noGrp="1"/>
          </p:cNvSpPr>
          <p:nvPr>
            <p:ph type="body" idx="1"/>
          </p:nvPr>
        </p:nvSpPr>
        <p:spPr>
          <a:xfrm>
            <a:off x="737650" y="306913"/>
            <a:ext cx="4545569" cy="833438"/>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chemeClr val="lt1"/>
              </a:buClr>
              <a:buSzPts val="5000"/>
              <a:buNone/>
            </a:pPr>
            <a:r>
              <a:rPr lang="es" dirty="0"/>
              <a:t>Políticas sobre nutrición</a:t>
            </a:r>
            <a:endParaRPr dirty="0"/>
          </a:p>
        </p:txBody>
      </p:sp>
      <p:sp>
        <p:nvSpPr>
          <p:cNvPr id="191" name="Google Shape;191;p2"/>
          <p:cNvSpPr txBox="1">
            <a:spLocks noGrp="1"/>
          </p:cNvSpPr>
          <p:nvPr>
            <p:ph type="body" idx="2"/>
          </p:nvPr>
        </p:nvSpPr>
        <p:spPr>
          <a:xfrm>
            <a:off x="737650" y="2076332"/>
            <a:ext cx="6882300" cy="74400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rgbClr val="BE2D2D"/>
              </a:buClr>
              <a:buSzPts val="2900"/>
              <a:buNone/>
            </a:pPr>
            <a:r>
              <a:rPr lang="es" dirty="0"/>
              <a:t>Sus políticas sobre nutrición deberían incluir:</a:t>
            </a:r>
            <a:endParaRPr dirty="0"/>
          </a:p>
        </p:txBody>
      </p:sp>
      <p:sp>
        <p:nvSpPr>
          <p:cNvPr id="192" name="Google Shape;192;p2"/>
          <p:cNvSpPr txBox="1">
            <a:spLocks noGrp="1"/>
          </p:cNvSpPr>
          <p:nvPr>
            <p:ph type="body" idx="3"/>
          </p:nvPr>
        </p:nvSpPr>
        <p:spPr>
          <a:xfrm>
            <a:off x="737650" y="3074975"/>
            <a:ext cx="8823600" cy="3051000"/>
          </a:xfrm>
          <a:prstGeom prst="rect">
            <a:avLst/>
          </a:prstGeom>
          <a:noFill/>
          <a:ln>
            <a:noFill/>
          </a:ln>
        </p:spPr>
        <p:txBody>
          <a:bodyPr spcFirstLastPara="1" wrap="square" lIns="91425" tIns="45700" rIns="91425" bIns="45700" rtlCol="0" anchor="t" anchorCtr="0">
            <a:noAutofit/>
          </a:bodyPr>
          <a:lstStyle/>
          <a:p>
            <a:pPr marL="342900" lvl="0" indent="-342900" algn="l" rtl="0">
              <a:lnSpc>
                <a:spcPct val="100000"/>
              </a:lnSpc>
              <a:spcBef>
                <a:spcPts val="0"/>
              </a:spcBef>
              <a:spcAft>
                <a:spcPts val="0"/>
              </a:spcAft>
              <a:buClr>
                <a:srgbClr val="000000"/>
              </a:buClr>
              <a:buSzPts val="2400"/>
              <a:buFont typeface="Noto Sans"/>
              <a:buChar char="▪"/>
            </a:pPr>
            <a:r>
              <a:rPr lang="es" sz="2400" dirty="0">
                <a:solidFill>
                  <a:srgbClr val="000000"/>
                </a:solidFill>
              </a:rPr>
              <a:t>Comidas o bocadillos elaborados por el centro (según corresponda)</a:t>
            </a:r>
            <a:endParaRPr sz="2400" dirty="0">
              <a:solidFill>
                <a:srgbClr val="000000"/>
              </a:solidFill>
            </a:endParaRPr>
          </a:p>
          <a:p>
            <a:pPr marL="342900" lvl="0" indent="-342900" algn="l" rtl="0">
              <a:lnSpc>
                <a:spcPct val="100000"/>
              </a:lnSpc>
              <a:spcBef>
                <a:spcPts val="0"/>
              </a:spcBef>
              <a:spcAft>
                <a:spcPts val="0"/>
              </a:spcAft>
              <a:buClr>
                <a:srgbClr val="000000"/>
              </a:buClr>
              <a:buSzPts val="2400"/>
              <a:buFont typeface="Noto Sans"/>
              <a:buChar char="▪"/>
            </a:pPr>
            <a:r>
              <a:rPr lang="es" sz="2400" dirty="0">
                <a:solidFill>
                  <a:srgbClr val="000000"/>
                </a:solidFill>
              </a:rPr>
              <a:t>Participación en el Programa de Alimentos para el Cuidado de Niños y Adultos del USDA (si corresponde)</a:t>
            </a:r>
            <a:endParaRPr dirty="0">
              <a:solidFill>
                <a:srgbClr val="000000"/>
              </a:solidFill>
            </a:endParaRPr>
          </a:p>
          <a:p>
            <a:pPr marL="342900" lvl="0" indent="-342900" algn="l" rtl="0">
              <a:lnSpc>
                <a:spcPct val="100000"/>
              </a:lnSpc>
              <a:spcBef>
                <a:spcPts val="480"/>
              </a:spcBef>
              <a:spcAft>
                <a:spcPts val="0"/>
              </a:spcAft>
              <a:buClr>
                <a:srgbClr val="000000"/>
              </a:buClr>
              <a:buSzPts val="2400"/>
              <a:buFont typeface="Noto Sans"/>
              <a:buChar char="▪"/>
            </a:pPr>
            <a:r>
              <a:rPr lang="es" sz="2400" dirty="0">
                <a:solidFill>
                  <a:srgbClr val="000000"/>
                </a:solidFill>
              </a:rPr>
              <a:t>Patrones de comidas según las regulaciones del USDA</a:t>
            </a:r>
            <a:endParaRPr dirty="0">
              <a:solidFill>
                <a:srgbClr val="000000"/>
              </a:solidFill>
            </a:endParaRPr>
          </a:p>
          <a:p>
            <a:pPr marL="342900" lvl="0" indent="-342900" algn="l" rtl="0">
              <a:lnSpc>
                <a:spcPct val="100000"/>
              </a:lnSpc>
              <a:spcBef>
                <a:spcPts val="480"/>
              </a:spcBef>
              <a:spcAft>
                <a:spcPts val="0"/>
              </a:spcAft>
              <a:buClr>
                <a:srgbClr val="000000"/>
              </a:buClr>
              <a:buSzPts val="2400"/>
              <a:buFont typeface="Noto Sans"/>
              <a:buChar char="▪"/>
            </a:pPr>
            <a:r>
              <a:rPr lang="es" sz="2400" dirty="0">
                <a:solidFill>
                  <a:srgbClr val="000000"/>
                </a:solidFill>
              </a:rPr>
              <a:t>Programación de comidas</a:t>
            </a:r>
            <a:endParaRPr dirty="0">
              <a:solidFill>
                <a:srgbClr val="000000"/>
              </a:solidFill>
            </a:endParaRPr>
          </a:p>
          <a:p>
            <a:pPr marL="342900" lvl="0" indent="-342900" algn="l" rtl="0">
              <a:lnSpc>
                <a:spcPct val="100000"/>
              </a:lnSpc>
              <a:spcBef>
                <a:spcPts val="480"/>
              </a:spcBef>
              <a:spcAft>
                <a:spcPts val="0"/>
              </a:spcAft>
              <a:buClr>
                <a:srgbClr val="000000"/>
              </a:buClr>
              <a:buSzPts val="2400"/>
              <a:buFont typeface="Noto Sans"/>
              <a:buChar char="▪"/>
            </a:pPr>
            <a:r>
              <a:rPr lang="es" sz="2400" dirty="0">
                <a:solidFill>
                  <a:srgbClr val="000000"/>
                </a:solidFill>
              </a:rPr>
              <a:t>Uso de un dietista matriculado</a:t>
            </a:r>
            <a:endParaRPr dirty="0">
              <a:solidFill>
                <a:srgbClr val="000000"/>
              </a:solidFill>
            </a:endParaRPr>
          </a:p>
          <a:p>
            <a:pPr marL="342900" lvl="0" indent="-342900" algn="l" rtl="0">
              <a:lnSpc>
                <a:spcPct val="100000"/>
              </a:lnSpc>
              <a:spcBef>
                <a:spcPts val="480"/>
              </a:spcBef>
              <a:spcAft>
                <a:spcPts val="0"/>
              </a:spcAft>
              <a:buClr>
                <a:srgbClr val="000000"/>
              </a:buClr>
              <a:buSzPts val="2400"/>
              <a:buFont typeface="Noto Sans"/>
              <a:buChar char="▪"/>
            </a:pPr>
            <a:r>
              <a:rPr lang="es" sz="2400" dirty="0">
                <a:solidFill>
                  <a:srgbClr val="000000"/>
                </a:solidFill>
              </a:rPr>
              <a:t>Ingesta de agua</a:t>
            </a:r>
            <a:endParaRPr dirty="0">
              <a:solidFill>
                <a:srgbClr val="000000"/>
              </a:solidFill>
            </a:endParaRPr>
          </a:p>
          <a:p>
            <a:pPr marL="342900" lvl="0" indent="-342900" algn="l" rtl="0">
              <a:lnSpc>
                <a:spcPct val="100000"/>
              </a:lnSpc>
              <a:spcBef>
                <a:spcPts val="480"/>
              </a:spcBef>
              <a:spcAft>
                <a:spcPts val="0"/>
              </a:spcAft>
              <a:buClr>
                <a:srgbClr val="000000"/>
              </a:buClr>
              <a:buSzPts val="2400"/>
              <a:buFont typeface="Noto Sans"/>
              <a:buChar char="▪"/>
            </a:pPr>
            <a:r>
              <a:rPr lang="es" sz="2400" dirty="0">
                <a:solidFill>
                  <a:srgbClr val="000000"/>
                </a:solidFill>
              </a:rPr>
              <a:t>Educación para padres</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advTm="64520"/>
    </mc:Choice>
    <mc:Fallback xmlns="">
      <p:transition spd="slow" advTm="6452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
          <p:cNvSpPr txBox="1">
            <a:spLocks noGrp="1"/>
          </p:cNvSpPr>
          <p:nvPr>
            <p:ph type="body" idx="1"/>
          </p:nvPr>
        </p:nvSpPr>
        <p:spPr>
          <a:xfrm>
            <a:off x="492826" y="0"/>
            <a:ext cx="6121800" cy="114390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chemeClr val="lt1"/>
              </a:buClr>
              <a:buSzPts val="5000"/>
              <a:buNone/>
            </a:pPr>
            <a:r>
              <a:rPr lang="es" sz="4500" dirty="0"/>
              <a:t>Programa de Alimentos para el Cuidado de Niños y Adultos (CACFP)</a:t>
            </a:r>
            <a:endParaRPr sz="4500" dirty="0"/>
          </a:p>
        </p:txBody>
      </p:sp>
      <p:sp>
        <p:nvSpPr>
          <p:cNvPr id="198" name="Google Shape;198;p3"/>
          <p:cNvSpPr txBox="1">
            <a:spLocks noGrp="1"/>
          </p:cNvSpPr>
          <p:nvPr>
            <p:ph type="body" idx="3"/>
          </p:nvPr>
        </p:nvSpPr>
        <p:spPr>
          <a:xfrm>
            <a:off x="687025" y="2443931"/>
            <a:ext cx="5065500" cy="3322500"/>
          </a:xfrm>
          <a:prstGeom prst="rect">
            <a:avLst/>
          </a:prstGeom>
          <a:noFill/>
          <a:ln>
            <a:noFill/>
          </a:ln>
        </p:spPr>
        <p:txBody>
          <a:bodyPr spcFirstLastPara="1" wrap="square" lIns="91425" tIns="45700" rIns="91425" bIns="45700" rtlCol="0" anchor="t" anchorCtr="0">
            <a:noAutofit/>
          </a:bodyPr>
          <a:lstStyle/>
          <a:p>
            <a:pPr marL="342900" lvl="0" indent="-361950" algn="l" rtl="0">
              <a:lnSpc>
                <a:spcPct val="100000"/>
              </a:lnSpc>
              <a:spcBef>
                <a:spcPts val="0"/>
              </a:spcBef>
              <a:spcAft>
                <a:spcPts val="0"/>
              </a:spcAft>
              <a:buClr>
                <a:srgbClr val="1B1B1B"/>
              </a:buClr>
              <a:buSzPts val="2700"/>
              <a:buFont typeface="Noto Sans"/>
              <a:buChar char="▪"/>
            </a:pPr>
            <a:r>
              <a:rPr lang="es" sz="2700" dirty="0">
                <a:solidFill>
                  <a:srgbClr val="1B1B1B"/>
                </a:solidFill>
              </a:rPr>
              <a:t>Si usted participa del CACFP, debe declararlo en sus políticas, tanto al personal como en el manual para padres.</a:t>
            </a:r>
            <a:endParaRPr sz="2700" dirty="0">
              <a:solidFill>
                <a:srgbClr val="1B1B1B"/>
              </a:solidFill>
            </a:endParaRPr>
          </a:p>
          <a:p>
            <a:pPr marL="342900" lvl="0" indent="-361950" algn="l" rtl="0">
              <a:lnSpc>
                <a:spcPct val="100000"/>
              </a:lnSpc>
              <a:spcBef>
                <a:spcPts val="480"/>
              </a:spcBef>
              <a:spcAft>
                <a:spcPts val="0"/>
              </a:spcAft>
              <a:buClr>
                <a:srgbClr val="1B1B1B"/>
              </a:buClr>
              <a:buSzPts val="2700"/>
              <a:buFont typeface="Noto Sans"/>
              <a:buChar char="▪"/>
            </a:pPr>
            <a:r>
              <a:rPr lang="es" sz="2700" dirty="0">
                <a:solidFill>
                  <a:srgbClr val="1B1B1B"/>
                </a:solidFill>
              </a:rPr>
              <a:t>También debe incluir una declaración de no discriminación en todos los materiales relacionados con el CACFP (excepto los menúes).</a:t>
            </a:r>
            <a:endParaRPr sz="2433" dirty="0">
              <a:solidFill>
                <a:srgbClr val="1B1B1B"/>
              </a:solidFill>
            </a:endParaRPr>
          </a:p>
          <a:p>
            <a:pPr marL="342900" lvl="0" indent="-207454" algn="l" rtl="0">
              <a:lnSpc>
                <a:spcPct val="100000"/>
              </a:lnSpc>
              <a:spcBef>
                <a:spcPts val="427"/>
              </a:spcBef>
              <a:spcAft>
                <a:spcPts val="0"/>
              </a:spcAft>
              <a:buClr>
                <a:schemeClr val="dk1"/>
              </a:buClr>
              <a:buSzPts val="2133"/>
              <a:buFont typeface="Noto Sans"/>
              <a:buNone/>
            </a:pPr>
            <a:endParaRPr dirty="0"/>
          </a:p>
        </p:txBody>
      </p:sp>
      <p:pic>
        <p:nvPicPr>
          <p:cNvPr id="199" name="Google Shape;199;p3"/>
          <p:cNvPicPr preferRelativeResize="0"/>
          <p:nvPr/>
        </p:nvPicPr>
        <p:blipFill rotWithShape="1">
          <a:blip r:embed="rId3">
            <a:alphaModFix/>
          </a:blip>
          <a:srcRect t="9" b="9"/>
          <a:stretch/>
        </p:blipFill>
        <p:spPr>
          <a:xfrm>
            <a:off x="6439721" y="1627523"/>
            <a:ext cx="5247555" cy="349697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28431"/>
    </mc:Choice>
    <mc:Fallback xmlns="">
      <p:transition spd="slow" advTm="2843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
          <p:cNvSpPr txBox="1">
            <a:spLocks noGrp="1"/>
          </p:cNvSpPr>
          <p:nvPr>
            <p:ph type="body" idx="1"/>
          </p:nvPr>
        </p:nvSpPr>
        <p:spPr>
          <a:xfrm>
            <a:off x="689115" y="4387742"/>
            <a:ext cx="4639800" cy="159570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rgbClr val="000000"/>
              </a:buClr>
              <a:buSzPts val="5000"/>
              <a:buNone/>
            </a:pPr>
            <a:r>
              <a:rPr lang="es"/>
              <a:t>Declaración de no discriminación</a:t>
            </a:r>
            <a:endParaRPr/>
          </a:p>
        </p:txBody>
      </p:sp>
      <p:sp>
        <p:nvSpPr>
          <p:cNvPr id="205" name="Google Shape;205;p4"/>
          <p:cNvSpPr txBox="1">
            <a:spLocks noGrp="1"/>
          </p:cNvSpPr>
          <p:nvPr>
            <p:ph type="body" idx="2"/>
          </p:nvPr>
        </p:nvSpPr>
        <p:spPr>
          <a:xfrm>
            <a:off x="5650375" y="812479"/>
            <a:ext cx="6197600" cy="533400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rgbClr val="1B1B1B"/>
              </a:buClr>
              <a:buSzPts val="2000"/>
              <a:buNone/>
            </a:pPr>
            <a:r>
              <a:rPr lang="es" sz="1900" b="0" dirty="0">
                <a:solidFill>
                  <a:srgbClr val="1B1B1B"/>
                </a:solidFill>
              </a:rPr>
              <a:t>“</a:t>
            </a:r>
            <a:r>
              <a:rPr lang="es" sz="1900" b="0" i="0" dirty="0">
                <a:solidFill>
                  <a:srgbClr val="1B1B1B"/>
                </a:solidFill>
              </a:rPr>
              <a:t>De acuerdo con la ley federal de derechos civiles y las regulaciones y políticas de derechos civiles del Departamento de Agricultura de los Estados Unidos (USDA), se prohíbe a esta entidad discriminar por motivos de raza, color, origen nacional, sexo (incluyendo identidad de género y orientación sexual), discapacidad, edad, o represalia o retorsión por actividades previas de derechos civiles. </a:t>
            </a:r>
            <a:endParaRPr sz="1900" dirty="0"/>
          </a:p>
          <a:p>
            <a:pPr marL="0" lvl="0" indent="0" algn="l" rtl="0">
              <a:lnSpc>
                <a:spcPct val="100000"/>
              </a:lnSpc>
              <a:spcBef>
                <a:spcPts val="1712"/>
              </a:spcBef>
              <a:spcAft>
                <a:spcPts val="0"/>
              </a:spcAft>
              <a:buClr>
                <a:srgbClr val="1B1B1B"/>
              </a:buClr>
              <a:buSzPts val="2000"/>
              <a:buNone/>
            </a:pPr>
            <a:r>
              <a:rPr lang="es" sz="1900" b="0" i="0" dirty="0">
                <a:solidFill>
                  <a:srgbClr val="1B1B1B"/>
                </a:solidFill>
              </a:rPr>
              <a:t>La información sobre el programa puede estar disponible en otros idiomas que no sean inglés. Las personas con discapacidades que requieren medios alternativos de comunicación para obtener la información del programa (por ejemplo, Braille, letra grande, cinta de audio, lenguaje de señas americano (ASL), etc.) deben comunicarse con la agencia local o estatal responsable de administrar el programa o con el Centro TARGET del USDA al (202) 720-2600 (voz y TTY) o comunicarse con el USDA a través del Servicio Federal de Retransmisión al (800) 877-8339</a:t>
            </a:r>
            <a:r>
              <a:rPr lang="es" sz="1900" b="0" dirty="0">
                <a:solidFill>
                  <a:srgbClr val="1B1B1B"/>
                </a:solidFill>
              </a:rPr>
              <a:t>”</a:t>
            </a:r>
            <a:r>
              <a:rPr lang="es" sz="1900" b="0" i="0" dirty="0">
                <a:solidFill>
                  <a:srgbClr val="1B1B1B"/>
                </a:solidFill>
              </a:rPr>
              <a:t>.</a:t>
            </a:r>
            <a:endParaRPr lang="es" sz="1900" b="0" dirty="0">
              <a:solidFill>
                <a:srgbClr val="1B1B1B"/>
              </a:solidFill>
            </a:endParaRPr>
          </a:p>
          <a:p>
            <a:pPr marL="0" lvl="0" indent="0" algn="l" rtl="0">
              <a:lnSpc>
                <a:spcPct val="100000"/>
              </a:lnSpc>
              <a:spcBef>
                <a:spcPts val="1712"/>
              </a:spcBef>
              <a:spcAft>
                <a:spcPts val="0"/>
              </a:spcAft>
              <a:buClr>
                <a:srgbClr val="1B1B1B"/>
              </a:buClr>
              <a:buSzPts val="2000"/>
              <a:buNone/>
            </a:pPr>
            <a:r>
              <a:rPr lang="es" sz="1600" b="0" i="1" dirty="0">
                <a:solidFill>
                  <a:srgbClr val="1B1B1B"/>
                </a:solidFill>
              </a:rPr>
              <a:t>Fuente</a:t>
            </a:r>
            <a:r>
              <a:rPr lang="es" sz="1600" b="0" dirty="0">
                <a:solidFill>
                  <a:srgbClr val="1B1B1B"/>
                </a:solidFill>
              </a:rPr>
              <a:t>: </a:t>
            </a:r>
            <a:r>
              <a:rPr lang="es" sz="1600" b="0" i="0" dirty="0">
                <a:solidFill>
                  <a:srgbClr val="1B1B1B"/>
                </a:solidFill>
              </a:rPr>
              <a:t>https://www.usda.gov/non-discrimination-statement</a:t>
            </a:r>
            <a:endParaRPr sz="2000" dirty="0"/>
          </a:p>
          <a:p>
            <a:pPr marL="228611" lvl="0" indent="-114311" algn="l" rtl="0">
              <a:lnSpc>
                <a:spcPct val="100000"/>
              </a:lnSpc>
              <a:spcBef>
                <a:spcPts val="1712"/>
              </a:spcBef>
              <a:spcAft>
                <a:spcPts val="0"/>
              </a:spcAft>
              <a:buClr>
                <a:srgbClr val="BE2D2D"/>
              </a:buClr>
              <a:buSzPts val="1800"/>
              <a:buFont typeface="Noto Sans"/>
              <a:buNone/>
            </a:pPr>
            <a:endParaRPr sz="1800" dirty="0"/>
          </a:p>
        </p:txBody>
      </p:sp>
    </p:spTree>
  </p:cSld>
  <p:clrMapOvr>
    <a:masterClrMapping/>
  </p:clrMapOvr>
  <mc:AlternateContent xmlns:mc="http://schemas.openxmlformats.org/markup-compatibility/2006" xmlns:p14="http://schemas.microsoft.com/office/powerpoint/2010/main">
    <mc:Choice Requires="p14">
      <p:transition spd="slow" p14:dur="2000" advTm="14556"/>
    </mc:Choice>
    <mc:Fallback xmlns="">
      <p:transition spd="slow" advTm="1455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5"/>
          <p:cNvSpPr txBox="1">
            <a:spLocks noGrp="1"/>
          </p:cNvSpPr>
          <p:nvPr>
            <p:ph type="body" idx="1"/>
          </p:nvPr>
        </p:nvSpPr>
        <p:spPr>
          <a:xfrm>
            <a:off x="652713" y="3667540"/>
            <a:ext cx="2993311" cy="159570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rgbClr val="000000"/>
              </a:buClr>
              <a:buSzPts val="5000"/>
              <a:buNone/>
            </a:pPr>
            <a:r>
              <a:rPr lang="es" dirty="0"/>
              <a:t>Declaración</a:t>
            </a:r>
            <a:endParaRPr dirty="0"/>
          </a:p>
          <a:p>
            <a:pPr marL="0" lvl="0" indent="0" algn="l" rtl="0">
              <a:lnSpc>
                <a:spcPct val="100000"/>
              </a:lnSpc>
              <a:spcBef>
                <a:spcPts val="1000"/>
              </a:spcBef>
              <a:spcAft>
                <a:spcPts val="0"/>
              </a:spcAft>
              <a:buClr>
                <a:srgbClr val="000000"/>
              </a:buClr>
              <a:buSzPts val="5000"/>
              <a:buNone/>
            </a:pPr>
            <a:r>
              <a:rPr lang="es" dirty="0"/>
              <a:t>(Continúa)</a:t>
            </a:r>
            <a:endParaRPr dirty="0"/>
          </a:p>
        </p:txBody>
      </p:sp>
      <p:sp>
        <p:nvSpPr>
          <p:cNvPr id="211" name="Google Shape;211;p5"/>
          <p:cNvSpPr txBox="1">
            <a:spLocks noGrp="1"/>
          </p:cNvSpPr>
          <p:nvPr>
            <p:ph type="body" idx="2"/>
          </p:nvPr>
        </p:nvSpPr>
        <p:spPr>
          <a:xfrm>
            <a:off x="3805051" y="479678"/>
            <a:ext cx="8044069" cy="5334002"/>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rgbClr val="000000"/>
              </a:buClr>
              <a:buSzPts val="2000"/>
              <a:buNone/>
            </a:pPr>
            <a:r>
              <a:rPr lang="es" sz="1900" b="0" i="0" dirty="0">
                <a:solidFill>
                  <a:srgbClr val="000000"/>
                </a:solidFill>
              </a:rPr>
              <a:t>“Para presentar una queja por discriminación en el programa, el reclamante debe llenar un formulario AD-3027</a:t>
            </a:r>
            <a:r>
              <a:rPr lang="es" sz="1900" b="0" dirty="0">
                <a:solidFill>
                  <a:srgbClr val="000000"/>
                </a:solidFill>
              </a:rPr>
              <a:t>, Formulario de queja por discriminación en el programa del USDA, el cual puede obtenerse en línea en: https://www.usda.gov, de cualquier oficina del USDA, llamando al (866) 632-9992, o escribiendo una carta dirigida al USDA. La carta debe contener el nombre del reclamante, la dirección, el número de teléfono y una descripción escrita de la acción discriminatoria alegada con suficiente detalle para informar al Subsecretario de Derechos Civiles (ASCR) sobre la naturaleza y fecha de una presunta violación de derechos civiles. </a:t>
            </a:r>
            <a:endParaRPr sz="1900" dirty="0"/>
          </a:p>
          <a:p>
            <a:pPr marL="0" lvl="0" indent="0" algn="l" rtl="0">
              <a:lnSpc>
                <a:spcPct val="100000"/>
              </a:lnSpc>
              <a:spcBef>
                <a:spcPts val="1712"/>
              </a:spcBef>
              <a:spcAft>
                <a:spcPts val="0"/>
              </a:spcAft>
              <a:buClr>
                <a:srgbClr val="000000"/>
              </a:buClr>
              <a:buSzPts val="2000"/>
              <a:buNone/>
            </a:pPr>
            <a:r>
              <a:rPr lang="es" sz="1900" b="0" dirty="0">
                <a:solidFill>
                  <a:srgbClr val="000000"/>
                </a:solidFill>
              </a:rPr>
              <a:t>El formulario AD-3027 completado o la carta deben entregarse al USDA por correo a:</a:t>
            </a:r>
            <a:br>
              <a:rPr lang="en-US" sz="1900" b="0" dirty="0">
                <a:solidFill>
                  <a:srgbClr val="000000"/>
                </a:solidFill>
              </a:rPr>
            </a:br>
            <a:r>
              <a:rPr lang="es" sz="1900" b="0" dirty="0">
                <a:solidFill>
                  <a:srgbClr val="000000"/>
                </a:solidFill>
              </a:rPr>
              <a:t>U.S. Department of Agriculture</a:t>
            </a:r>
            <a:br>
              <a:rPr lang="en-US" sz="1900" b="0" dirty="0">
                <a:solidFill>
                  <a:srgbClr val="000000"/>
                </a:solidFill>
              </a:rPr>
            </a:br>
            <a:r>
              <a:rPr lang="es" sz="1900" b="0" dirty="0">
                <a:solidFill>
                  <a:srgbClr val="000000"/>
                </a:solidFill>
              </a:rPr>
              <a:t>Office of the Assistant Secretary for Civil Rights</a:t>
            </a:r>
            <a:br>
              <a:rPr lang="en-US" sz="1900" b="0" dirty="0">
                <a:solidFill>
                  <a:srgbClr val="000000"/>
                </a:solidFill>
              </a:rPr>
            </a:br>
            <a:r>
              <a:rPr lang="es" sz="1900" b="0" dirty="0">
                <a:solidFill>
                  <a:srgbClr val="000000"/>
                </a:solidFill>
              </a:rPr>
              <a:t>1400 Independence Avenue, SW</a:t>
            </a:r>
            <a:br>
              <a:rPr lang="en-US" sz="1900" b="0" dirty="0">
                <a:solidFill>
                  <a:srgbClr val="000000"/>
                </a:solidFill>
              </a:rPr>
            </a:br>
            <a:r>
              <a:rPr lang="es" sz="1900" b="0" dirty="0">
                <a:solidFill>
                  <a:srgbClr val="000000"/>
                </a:solidFill>
              </a:rPr>
              <a:t>Washington, D.C. 20250-9410; o</a:t>
            </a:r>
            <a:endParaRPr sz="1900" dirty="0"/>
          </a:p>
          <a:p>
            <a:pPr marL="0" lvl="0" indent="0" algn="l" rtl="0">
              <a:lnSpc>
                <a:spcPct val="100000"/>
              </a:lnSpc>
              <a:spcBef>
                <a:spcPts val="1712"/>
              </a:spcBef>
              <a:spcAft>
                <a:spcPts val="0"/>
              </a:spcAft>
              <a:buClr>
                <a:srgbClr val="000000"/>
              </a:buClr>
              <a:buSzPts val="2000"/>
              <a:buNone/>
            </a:pPr>
            <a:r>
              <a:rPr lang="es" sz="1900" b="0" dirty="0">
                <a:solidFill>
                  <a:srgbClr val="000000"/>
                </a:solidFill>
              </a:rPr>
              <a:t>por fax: (833) 256-1665 o (202) 690-7442; o por correo electrónico: Program.Intake@usda.gov</a:t>
            </a:r>
            <a:endParaRPr sz="1900" b="0" dirty="0">
              <a:solidFill>
                <a:srgbClr val="000000"/>
              </a:solidFill>
            </a:endParaRPr>
          </a:p>
          <a:p>
            <a:pPr marL="0" lvl="0" indent="0" algn="l" rtl="0">
              <a:lnSpc>
                <a:spcPct val="100000"/>
              </a:lnSpc>
              <a:spcBef>
                <a:spcPts val="1712"/>
              </a:spcBef>
              <a:spcAft>
                <a:spcPts val="0"/>
              </a:spcAft>
              <a:buClr>
                <a:srgbClr val="000000"/>
              </a:buClr>
              <a:buSzPts val="2000"/>
              <a:buNone/>
            </a:pPr>
            <a:r>
              <a:rPr lang="es" sz="1900" b="0" dirty="0">
                <a:solidFill>
                  <a:srgbClr val="000000"/>
                </a:solidFill>
              </a:rPr>
              <a:t>Esta institución es un proveedor que brinda igualdad de oportunidades”.</a:t>
            </a:r>
            <a:endParaRPr sz="1900" dirty="0"/>
          </a:p>
          <a:p>
            <a:pPr marL="0" lvl="0" indent="0" algn="l" rtl="0">
              <a:spcBef>
                <a:spcPts val="1712"/>
              </a:spcBef>
              <a:spcAft>
                <a:spcPts val="0"/>
              </a:spcAft>
              <a:buClr>
                <a:srgbClr val="1B1B1B"/>
              </a:buClr>
              <a:buSzPts val="2000"/>
              <a:buFont typeface="Arial"/>
              <a:buNone/>
            </a:pPr>
            <a:r>
              <a:rPr lang="es" sz="1600" b="0" i="1" dirty="0">
                <a:solidFill>
                  <a:srgbClr val="1B1B1B"/>
                </a:solidFill>
              </a:rPr>
              <a:t>Fuente</a:t>
            </a:r>
            <a:r>
              <a:rPr lang="es" sz="1600" b="0" dirty="0">
                <a:solidFill>
                  <a:srgbClr val="1B1B1B"/>
                </a:solidFill>
              </a:rPr>
              <a:t>: https://www.usda.gov/non-discrimination-statement</a:t>
            </a:r>
            <a:endParaRPr sz="1800" b="0" dirty="0"/>
          </a:p>
        </p:txBody>
      </p:sp>
    </p:spTree>
  </p:cSld>
  <p:clrMapOvr>
    <a:masterClrMapping/>
  </p:clrMapOvr>
  <mc:AlternateContent xmlns:mc="http://schemas.openxmlformats.org/markup-compatibility/2006" xmlns:p14="http://schemas.microsoft.com/office/powerpoint/2010/main">
    <mc:Choice Requires="p14">
      <p:transition spd="slow" p14:dur="2000" advTm="30891"/>
    </mc:Choice>
    <mc:Fallback xmlns="">
      <p:transition spd="slow" advTm="3089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6"/>
          <p:cNvSpPr txBox="1">
            <a:spLocks noGrp="1"/>
          </p:cNvSpPr>
          <p:nvPr>
            <p:ph type="body" idx="1"/>
          </p:nvPr>
        </p:nvSpPr>
        <p:spPr>
          <a:xfrm>
            <a:off x="772383" y="341638"/>
            <a:ext cx="8154550" cy="833438"/>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chemeClr val="lt1"/>
              </a:buClr>
              <a:buSzPts val="5000"/>
              <a:buNone/>
            </a:pPr>
            <a:r>
              <a:rPr lang="es" dirty="0"/>
              <a:t>Patrones y cronogramas de comidas</a:t>
            </a:r>
            <a:endParaRPr dirty="0"/>
          </a:p>
        </p:txBody>
      </p:sp>
      <p:sp>
        <p:nvSpPr>
          <p:cNvPr id="217" name="Google Shape;217;p6"/>
          <p:cNvSpPr txBox="1">
            <a:spLocks noGrp="1"/>
          </p:cNvSpPr>
          <p:nvPr>
            <p:ph type="body" idx="3"/>
          </p:nvPr>
        </p:nvSpPr>
        <p:spPr>
          <a:xfrm>
            <a:off x="387000" y="2130455"/>
            <a:ext cx="7518900" cy="3901500"/>
          </a:xfrm>
          <a:prstGeom prst="rect">
            <a:avLst/>
          </a:prstGeom>
          <a:noFill/>
          <a:ln>
            <a:noFill/>
          </a:ln>
        </p:spPr>
        <p:txBody>
          <a:bodyPr spcFirstLastPara="1" wrap="square" lIns="91425" tIns="45700" rIns="91425" bIns="45700" rtlCol="0" anchor="t" anchorCtr="0">
            <a:noAutofit/>
          </a:bodyPr>
          <a:lstStyle/>
          <a:p>
            <a:pPr marL="342900" lvl="0" indent="-355600" algn="l" rtl="0">
              <a:lnSpc>
                <a:spcPct val="100000"/>
              </a:lnSpc>
              <a:spcBef>
                <a:spcPts val="0"/>
              </a:spcBef>
              <a:spcAft>
                <a:spcPts val="0"/>
              </a:spcAft>
              <a:buClr>
                <a:srgbClr val="000000"/>
              </a:buClr>
              <a:buSzPts val="2600"/>
              <a:buFont typeface="Noto Sans"/>
              <a:buChar char="▪"/>
            </a:pPr>
            <a:r>
              <a:rPr lang="es" sz="2600" dirty="0">
                <a:solidFill>
                  <a:srgbClr val="000000"/>
                </a:solidFill>
              </a:rPr>
              <a:t>Debería indicar qué comidas y bocadillos servirá y los horarios aproximados. </a:t>
            </a:r>
            <a:endParaRPr sz="2600" dirty="0">
              <a:solidFill>
                <a:srgbClr val="000000"/>
              </a:solidFill>
            </a:endParaRPr>
          </a:p>
          <a:p>
            <a:pPr marL="342900" lvl="0" indent="-355600" algn="l" rtl="0">
              <a:lnSpc>
                <a:spcPct val="100000"/>
              </a:lnSpc>
              <a:spcBef>
                <a:spcPts val="0"/>
              </a:spcBef>
              <a:spcAft>
                <a:spcPts val="0"/>
              </a:spcAft>
              <a:buClr>
                <a:srgbClr val="000000"/>
              </a:buClr>
              <a:buSzPts val="2600"/>
              <a:buFont typeface="Noto Sans"/>
              <a:buChar char="▪"/>
            </a:pPr>
            <a:r>
              <a:rPr lang="es" sz="2600" dirty="0">
                <a:solidFill>
                  <a:srgbClr val="000000"/>
                </a:solidFill>
              </a:rPr>
              <a:t>Si elabora los alimentos en las comidas o bocadillos, sus políticas deberán indicar que usted brinda los alimentos de conformidad con los estándares nutricionales del USDA para alimentos apropiados para la edad (conocidos como los Patrones de comidas del CACFP).</a:t>
            </a:r>
            <a:endParaRPr sz="2333" dirty="0">
              <a:solidFill>
                <a:srgbClr val="000000"/>
              </a:solidFill>
            </a:endParaRPr>
          </a:p>
          <a:p>
            <a:pPr marL="342900" lvl="0" indent="-355600" algn="l" rtl="0">
              <a:lnSpc>
                <a:spcPct val="100000"/>
              </a:lnSpc>
              <a:spcBef>
                <a:spcPts val="480"/>
              </a:spcBef>
              <a:spcAft>
                <a:spcPts val="0"/>
              </a:spcAft>
              <a:buClr>
                <a:srgbClr val="000000"/>
              </a:buClr>
              <a:buSzPts val="2600"/>
              <a:buFont typeface="Noto Sans"/>
              <a:buChar char="▪"/>
            </a:pPr>
            <a:r>
              <a:rPr lang="es" sz="2600" dirty="0">
                <a:solidFill>
                  <a:srgbClr val="000000"/>
                </a:solidFill>
              </a:rPr>
              <a:t>Recuerde: la recomendación es que las comidas estén espaciadas con un mínimo de 2 horas y un máximo de 3.</a:t>
            </a:r>
            <a:endParaRPr sz="2333" dirty="0">
              <a:solidFill>
                <a:srgbClr val="000000"/>
              </a:solidFill>
            </a:endParaRPr>
          </a:p>
          <a:p>
            <a:pPr marL="342900" lvl="0" indent="-190500" algn="l" rtl="0">
              <a:lnSpc>
                <a:spcPct val="100000"/>
              </a:lnSpc>
              <a:spcBef>
                <a:spcPts val="480"/>
              </a:spcBef>
              <a:spcAft>
                <a:spcPts val="0"/>
              </a:spcAft>
              <a:buClr>
                <a:schemeClr val="dk1"/>
              </a:buClr>
              <a:buSzPts val="2400"/>
              <a:buFont typeface="Noto Sans"/>
              <a:buNone/>
            </a:pPr>
            <a:endParaRPr sz="2400" dirty="0"/>
          </a:p>
        </p:txBody>
      </p:sp>
    </p:spTree>
  </p:cSld>
  <p:clrMapOvr>
    <a:masterClrMapping/>
  </p:clrMapOvr>
  <mc:AlternateContent xmlns:mc="http://schemas.openxmlformats.org/markup-compatibility/2006" xmlns:p14="http://schemas.microsoft.com/office/powerpoint/2010/main">
    <mc:Choice Requires="p14">
      <p:transition spd="slow" p14:dur="2000" advTm="72479"/>
    </mc:Choice>
    <mc:Fallback xmlns="">
      <p:transition spd="slow" advTm="7247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7"/>
          <p:cNvSpPr txBox="1">
            <a:spLocks noGrp="1"/>
          </p:cNvSpPr>
          <p:nvPr>
            <p:ph type="body" idx="1"/>
          </p:nvPr>
        </p:nvSpPr>
        <p:spPr>
          <a:xfrm>
            <a:off x="737659" y="654154"/>
            <a:ext cx="8154550" cy="833438"/>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chemeClr val="lt1"/>
              </a:buClr>
              <a:buSzPts val="5000"/>
              <a:buNone/>
            </a:pPr>
            <a:r>
              <a:rPr lang="es"/>
              <a:t>Dietista matriculado</a:t>
            </a:r>
            <a:endParaRPr/>
          </a:p>
        </p:txBody>
      </p:sp>
      <p:sp>
        <p:nvSpPr>
          <p:cNvPr id="223" name="Google Shape;223;p7"/>
          <p:cNvSpPr txBox="1">
            <a:spLocks noGrp="1"/>
          </p:cNvSpPr>
          <p:nvPr>
            <p:ph type="body" idx="3"/>
          </p:nvPr>
        </p:nvSpPr>
        <p:spPr>
          <a:xfrm>
            <a:off x="737659" y="2652264"/>
            <a:ext cx="6882341" cy="3258206"/>
          </a:xfrm>
          <a:prstGeom prst="rect">
            <a:avLst/>
          </a:prstGeom>
          <a:noFill/>
          <a:ln>
            <a:noFill/>
          </a:ln>
        </p:spPr>
        <p:txBody>
          <a:bodyPr spcFirstLastPara="1" wrap="square" lIns="91425" tIns="45700" rIns="91425" bIns="45700" rtlCol="0" anchor="t" anchorCtr="0">
            <a:noAutofit/>
          </a:bodyPr>
          <a:lstStyle/>
          <a:p>
            <a:pPr marL="342900" lvl="0" indent="-355600" algn="l" rtl="0">
              <a:lnSpc>
                <a:spcPct val="100000"/>
              </a:lnSpc>
              <a:spcBef>
                <a:spcPts val="0"/>
              </a:spcBef>
              <a:spcAft>
                <a:spcPts val="0"/>
              </a:spcAft>
              <a:buClr>
                <a:srgbClr val="000000"/>
              </a:buClr>
              <a:buSzPts val="2600"/>
              <a:buFont typeface="Noto Sans"/>
              <a:buChar char="▪"/>
            </a:pPr>
            <a:r>
              <a:rPr lang="es" sz="2600">
                <a:solidFill>
                  <a:srgbClr val="000000"/>
                </a:solidFill>
              </a:rPr>
              <a:t>En Connecticut, si usted </a:t>
            </a:r>
            <a:r>
              <a:rPr lang="es" sz="2600">
                <a:solidFill>
                  <a:srgbClr val="000000"/>
                </a:solidFill>
                <a:extLst>
                  <a:ext uri="http://customooxmlschemas.google.com/">
                    <go:slidesCustomData xmlns:v="urn:schemas-microsoft-com:vml" xmlns:pvml="urn:schemas-microsoft-com:office:powerpoint" xmlns:p15="http://schemas.microsoft.com/office/powerpoint/2012/main" xmlns:p14="http://schemas.microsoft.com/office/powerpoint/2010/main" xmlns:o="urn:schemas-microsoft-com:office:office" xmlns:mv="urn:schemas-microsoft-com:mac:vml" xmlns:mc="http://schemas.openxmlformats.org/markup-compatibility/2006" xmlns:dgm="http://schemas.openxmlformats.org/drawingml/2006/diagram" xmlns:com="http://schemas.openxmlformats.org/drawingml/2006/compatibility" xmlns:c="http://schemas.openxmlformats.org/drawingml/2006/chart" xmlns:ahyp="http://schemas.microsoft.com/office/drawing/2018/hyperlinkcolor" xmlns:go="http://customooxmlschemas.google.com/" xmlns="" textRoundtripDataId="1"/>
                  </a:ext>
                </a:extLst>
              </a:rPr>
              <a:t>elabora</a:t>
            </a:r>
            <a:r>
              <a:rPr lang="es" sz="2600">
                <a:solidFill>
                  <a:srgbClr val="000000"/>
                </a:solidFill>
              </a:rPr>
              <a:t>/sirve comidas, debe trabajar con un Dietista matriculado, quien se asegurará de que los menúes cumplan con las regulaciones de habilitación.</a:t>
            </a:r>
            <a:endParaRPr sz="2333">
              <a:solidFill>
                <a:srgbClr val="000000"/>
              </a:solidFill>
            </a:endParaRPr>
          </a:p>
          <a:p>
            <a:pPr marL="342900" lvl="0" indent="-355600" algn="l" rtl="0">
              <a:lnSpc>
                <a:spcPct val="100000"/>
              </a:lnSpc>
              <a:spcBef>
                <a:spcPts val="480"/>
              </a:spcBef>
              <a:spcAft>
                <a:spcPts val="0"/>
              </a:spcAft>
              <a:buClr>
                <a:srgbClr val="000000"/>
              </a:buClr>
              <a:buSzPts val="2600"/>
              <a:buFont typeface="Noto Sans"/>
              <a:buChar char="▪"/>
            </a:pPr>
            <a:r>
              <a:rPr lang="es" sz="2600">
                <a:solidFill>
                  <a:srgbClr val="000000"/>
                </a:solidFill>
              </a:rPr>
              <a:t>Su dietista también podrá ayudarlo con los menúes para dietas especiales.</a:t>
            </a:r>
            <a:endParaRPr sz="2333">
              <a:solidFill>
                <a:srgbClr val="000000"/>
              </a:solidFill>
            </a:endParaRPr>
          </a:p>
          <a:p>
            <a:pPr marL="342900" lvl="0" indent="-342900" algn="l" rtl="0">
              <a:lnSpc>
                <a:spcPct val="100000"/>
              </a:lnSpc>
              <a:spcBef>
                <a:spcPts val="480"/>
              </a:spcBef>
              <a:spcAft>
                <a:spcPts val="0"/>
              </a:spcAft>
              <a:buClr>
                <a:srgbClr val="000000"/>
              </a:buClr>
              <a:buSzPts val="2400"/>
              <a:buFont typeface="Noto Sans"/>
              <a:buChar char="▪"/>
            </a:pPr>
            <a:r>
              <a:rPr lang="es" sz="2600">
                <a:solidFill>
                  <a:srgbClr val="000000"/>
                </a:solidFill>
              </a:rPr>
              <a:t>También estarán disponibles para ayudar a los padres de niños con necesidades alimentarias especiales.</a:t>
            </a:r>
            <a:endParaRPr sz="22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28276"/>
    </mc:Choice>
    <mc:Fallback xmlns="">
      <p:transition spd="slow" advTm="2827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8"/>
          <p:cNvSpPr txBox="1">
            <a:spLocks noGrp="1"/>
          </p:cNvSpPr>
          <p:nvPr>
            <p:ph type="body" idx="1"/>
          </p:nvPr>
        </p:nvSpPr>
        <p:spPr>
          <a:xfrm>
            <a:off x="737659" y="654154"/>
            <a:ext cx="8154550" cy="833438"/>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chemeClr val="lt1"/>
              </a:buClr>
              <a:buSzPts val="5000"/>
              <a:buNone/>
            </a:pPr>
            <a:r>
              <a:rPr lang="es"/>
              <a:t>Agua</a:t>
            </a:r>
            <a:endParaRPr/>
          </a:p>
        </p:txBody>
      </p:sp>
      <p:sp>
        <p:nvSpPr>
          <p:cNvPr id="229" name="Google Shape;229;p8"/>
          <p:cNvSpPr txBox="1">
            <a:spLocks noGrp="1"/>
          </p:cNvSpPr>
          <p:nvPr>
            <p:ph type="body" idx="3"/>
          </p:nvPr>
        </p:nvSpPr>
        <p:spPr>
          <a:xfrm>
            <a:off x="266350" y="2295238"/>
            <a:ext cx="6788100" cy="3793800"/>
          </a:xfrm>
          <a:prstGeom prst="rect">
            <a:avLst/>
          </a:prstGeom>
          <a:noFill/>
          <a:ln>
            <a:noFill/>
          </a:ln>
        </p:spPr>
        <p:txBody>
          <a:bodyPr spcFirstLastPara="1" wrap="square" lIns="91425" tIns="45700" rIns="91425" bIns="45700" rtlCol="0" anchor="t" anchorCtr="0">
            <a:noAutofit/>
          </a:bodyPr>
          <a:lstStyle/>
          <a:p>
            <a:pPr marL="342900" lvl="0" indent="-364045" algn="l" rtl="0">
              <a:lnSpc>
                <a:spcPct val="100000"/>
              </a:lnSpc>
              <a:spcBef>
                <a:spcPts val="480"/>
              </a:spcBef>
              <a:spcAft>
                <a:spcPts val="0"/>
              </a:spcAft>
              <a:buClr>
                <a:srgbClr val="000000"/>
              </a:buClr>
              <a:buSzPts val="2733"/>
              <a:buChar char="▪"/>
            </a:pPr>
            <a:r>
              <a:rPr lang="es" sz="2733" dirty="0">
                <a:solidFill>
                  <a:srgbClr val="000000"/>
                </a:solidFill>
              </a:rPr>
              <a:t>Según CT</a:t>
            </a:r>
            <a:r>
              <a:rPr lang="es" sz="2733" i="1" dirty="0">
                <a:solidFill>
                  <a:srgbClr val="000000"/>
                </a:solidFill>
              </a:rPr>
              <a:t> Sec. 19a-79-1a</a:t>
            </a:r>
            <a:r>
              <a:rPr lang="es" sz="2733" dirty="0">
                <a:solidFill>
                  <a:srgbClr val="000000"/>
                </a:solidFill>
              </a:rPr>
              <a:t>: Los niños deberán tener acceso a agua potable en todo momento, incluso durante las comidas y bocadillos.</a:t>
            </a:r>
            <a:endParaRPr sz="2733" dirty="0">
              <a:solidFill>
                <a:srgbClr val="000000"/>
              </a:solidFill>
            </a:endParaRPr>
          </a:p>
          <a:p>
            <a:pPr marL="342900" lvl="0" indent="-364045" algn="l" rtl="0">
              <a:lnSpc>
                <a:spcPct val="100000"/>
              </a:lnSpc>
              <a:spcBef>
                <a:spcPts val="480"/>
              </a:spcBef>
              <a:spcAft>
                <a:spcPts val="0"/>
              </a:spcAft>
              <a:buClr>
                <a:srgbClr val="000000"/>
              </a:buClr>
              <a:buSzPts val="2733"/>
              <a:buChar char="▪"/>
            </a:pPr>
            <a:r>
              <a:rPr lang="es" sz="2733" dirty="0">
                <a:solidFill>
                  <a:srgbClr val="000000"/>
                </a:solidFill>
              </a:rPr>
              <a:t>Además, el CACFP exige que los centros </a:t>
            </a:r>
            <a:r>
              <a:rPr lang="es" sz="2733" i="1" dirty="0">
                <a:solidFill>
                  <a:srgbClr val="000000"/>
                </a:solidFill>
              </a:rPr>
              <a:t>ofrezcan</a:t>
            </a:r>
            <a:r>
              <a:rPr lang="es" sz="2733" dirty="0">
                <a:solidFill>
                  <a:srgbClr val="000000"/>
                </a:solidFill>
              </a:rPr>
              <a:t> agua a los niños a lo largo del día.</a:t>
            </a:r>
            <a:endParaRPr sz="2733" dirty="0">
              <a:solidFill>
                <a:srgbClr val="000000"/>
              </a:solidFill>
            </a:endParaRPr>
          </a:p>
          <a:p>
            <a:pPr marL="342900" lvl="0" indent="-364045" algn="l" rtl="0">
              <a:lnSpc>
                <a:spcPct val="100000"/>
              </a:lnSpc>
              <a:spcBef>
                <a:spcPts val="480"/>
              </a:spcBef>
              <a:spcAft>
                <a:spcPts val="0"/>
              </a:spcAft>
              <a:buClr>
                <a:srgbClr val="000000"/>
              </a:buClr>
              <a:buSzPts val="2733"/>
              <a:buChar char="▪"/>
            </a:pPr>
            <a:r>
              <a:rPr lang="es" sz="2733" dirty="0">
                <a:solidFill>
                  <a:srgbClr val="000000"/>
                </a:solidFill>
              </a:rPr>
              <a:t>En virtud de los Patrones de comidas del CACFP, no puede servirse agua en lugar de leche en las comidas, sino que deben servirse ambas de forma concurrente.</a:t>
            </a:r>
            <a:endParaRPr sz="2733" dirty="0">
              <a:solidFill>
                <a:srgbClr val="000000"/>
              </a:solidFill>
            </a:endParaRPr>
          </a:p>
          <a:p>
            <a:pPr marL="342900" lvl="0" indent="-228600" algn="l" rtl="0">
              <a:lnSpc>
                <a:spcPct val="100000"/>
              </a:lnSpc>
              <a:spcBef>
                <a:spcPts val="360"/>
              </a:spcBef>
              <a:spcAft>
                <a:spcPts val="0"/>
              </a:spcAft>
              <a:buClr>
                <a:schemeClr val="dk1"/>
              </a:buClr>
              <a:buSzPts val="1800"/>
              <a:buFont typeface="Noto Sans"/>
              <a:buNone/>
            </a:pPr>
            <a:endParaRPr sz="1800" dirty="0"/>
          </a:p>
        </p:txBody>
      </p:sp>
      <p:pic>
        <p:nvPicPr>
          <p:cNvPr id="230" name="Google Shape;230;p8" descr="A baby drinking from a yellow cup&#10;&#10;Description automatically generated with low confidence"/>
          <p:cNvPicPr preferRelativeResize="0"/>
          <p:nvPr/>
        </p:nvPicPr>
        <p:blipFill rotWithShape="1">
          <a:blip r:embed="rId3">
            <a:alphaModFix/>
          </a:blip>
          <a:srcRect/>
          <a:stretch/>
        </p:blipFill>
        <p:spPr>
          <a:xfrm>
            <a:off x="7545025" y="1487600"/>
            <a:ext cx="4438400" cy="305682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37605"/>
    </mc:Choice>
    <mc:Fallback xmlns="">
      <p:transition spd="slow" advTm="3760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9"/>
          <p:cNvSpPr txBox="1">
            <a:spLocks noGrp="1"/>
          </p:cNvSpPr>
          <p:nvPr>
            <p:ph type="body" idx="1"/>
          </p:nvPr>
        </p:nvSpPr>
        <p:spPr>
          <a:xfrm>
            <a:off x="737659" y="654154"/>
            <a:ext cx="8154550" cy="833438"/>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chemeClr val="lt1"/>
              </a:buClr>
              <a:buSzPts val="5000"/>
              <a:buNone/>
            </a:pPr>
            <a:r>
              <a:rPr lang="es"/>
              <a:t>Educación para padres</a:t>
            </a:r>
            <a:endParaRPr/>
          </a:p>
        </p:txBody>
      </p:sp>
      <p:sp>
        <p:nvSpPr>
          <p:cNvPr id="236" name="Google Shape;236;p9"/>
          <p:cNvSpPr txBox="1">
            <a:spLocks noGrp="1"/>
          </p:cNvSpPr>
          <p:nvPr>
            <p:ph type="body" idx="3"/>
          </p:nvPr>
        </p:nvSpPr>
        <p:spPr>
          <a:xfrm>
            <a:off x="737659" y="2272513"/>
            <a:ext cx="8323500" cy="325830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chemeClr val="dk1"/>
              </a:buClr>
              <a:buSzPts val="2400"/>
              <a:buNone/>
            </a:pPr>
            <a:r>
              <a:rPr lang="es" sz="2600" b="1" dirty="0">
                <a:solidFill>
                  <a:srgbClr val="000000"/>
                </a:solidFill>
              </a:rPr>
              <a:t>Asociarse con las familias para apoyar las elecciones saludables a través de:</a:t>
            </a:r>
            <a:endParaRPr sz="2333" dirty="0">
              <a:solidFill>
                <a:srgbClr val="000000"/>
              </a:solidFill>
            </a:endParaRPr>
          </a:p>
          <a:p>
            <a:pPr marL="342900" lvl="0" indent="-355600" algn="l" rtl="0">
              <a:lnSpc>
                <a:spcPct val="100000"/>
              </a:lnSpc>
              <a:spcBef>
                <a:spcPts val="480"/>
              </a:spcBef>
              <a:spcAft>
                <a:spcPts val="0"/>
              </a:spcAft>
              <a:buClr>
                <a:srgbClr val="000000"/>
              </a:buClr>
              <a:buSzPts val="2600"/>
              <a:buFont typeface="Noto Sans"/>
              <a:buChar char="▪"/>
            </a:pPr>
            <a:r>
              <a:rPr lang="es" sz="2600" dirty="0">
                <a:solidFill>
                  <a:srgbClr val="000000"/>
                </a:solidFill>
              </a:rPr>
              <a:t>Programas de educación para padres dictados por su Dietista matriculado</a:t>
            </a:r>
            <a:endParaRPr sz="2333" dirty="0">
              <a:solidFill>
                <a:srgbClr val="000000"/>
              </a:solidFill>
            </a:endParaRPr>
          </a:p>
          <a:p>
            <a:pPr marL="342900" lvl="0" indent="-355600" algn="l" rtl="0">
              <a:lnSpc>
                <a:spcPct val="100000"/>
              </a:lnSpc>
              <a:spcBef>
                <a:spcPts val="480"/>
              </a:spcBef>
              <a:spcAft>
                <a:spcPts val="0"/>
              </a:spcAft>
              <a:buClr>
                <a:srgbClr val="000000"/>
              </a:buClr>
              <a:buSzPts val="2600"/>
              <a:buFont typeface="Noto Sans"/>
              <a:buChar char="▪"/>
            </a:pPr>
            <a:r>
              <a:rPr lang="es" sz="2600" dirty="0">
                <a:solidFill>
                  <a:srgbClr val="000000"/>
                </a:solidFill>
              </a:rPr>
              <a:t>Boletines informativos</a:t>
            </a:r>
            <a:endParaRPr sz="2333" dirty="0">
              <a:solidFill>
                <a:srgbClr val="000000"/>
              </a:solidFill>
            </a:endParaRPr>
          </a:p>
          <a:p>
            <a:pPr marL="342900" lvl="0" indent="-355600" algn="l" rtl="0">
              <a:lnSpc>
                <a:spcPct val="100000"/>
              </a:lnSpc>
              <a:spcBef>
                <a:spcPts val="480"/>
              </a:spcBef>
              <a:spcAft>
                <a:spcPts val="0"/>
              </a:spcAft>
              <a:buClr>
                <a:srgbClr val="000000"/>
              </a:buClr>
              <a:buSzPts val="2600"/>
              <a:buFont typeface="Noto Sans"/>
              <a:buChar char="▪"/>
            </a:pPr>
            <a:r>
              <a:rPr lang="es" sz="2600" dirty="0">
                <a:solidFill>
                  <a:srgbClr val="000000"/>
                </a:solidFill>
              </a:rPr>
              <a:t>Publicación de</a:t>
            </a:r>
            <a:r>
              <a:rPr lang="es" sz="2600" dirty="0">
                <a:solidFill>
                  <a:srgbClr val="000000"/>
                </a:solidFill>
                <a:extLst>
                  <a:ext uri="http://customooxmlschemas.google.com/">
                    <go:slidesCustomData xmlns:v="urn:schemas-microsoft-com:vml" xmlns:pvml="urn:schemas-microsoft-com:office:powerpoint" xmlns:p15="http://schemas.microsoft.com/office/powerpoint/2012/main" xmlns:p14="http://schemas.microsoft.com/office/powerpoint/2010/main" xmlns:o="urn:schemas-microsoft-com:office:office" xmlns:mv="urn:schemas-microsoft-com:mac:vml" xmlns:mc="http://schemas.openxmlformats.org/markup-compatibility/2006" xmlns:dgm="http://schemas.openxmlformats.org/drawingml/2006/diagram" xmlns:com="http://schemas.openxmlformats.org/drawingml/2006/compatibility" xmlns:c="http://schemas.openxmlformats.org/drawingml/2006/chart" xmlns:ahyp="http://schemas.microsoft.com/office/drawing/2018/hyperlinkcolor" xmlns:go="http://customooxmlschemas.google.com/" xmlns="" textRoundtripDataId="2"/>
                  </a:ext>
                </a:extLst>
              </a:rPr>
              <a:t>los menúes</a:t>
            </a:r>
            <a:endParaRPr sz="2333" dirty="0">
              <a:solidFill>
                <a:srgbClr val="000000"/>
              </a:solidFill>
            </a:endParaRPr>
          </a:p>
          <a:p>
            <a:pPr marL="342900" lvl="0" indent="-355600" algn="l" rtl="0">
              <a:lnSpc>
                <a:spcPct val="100000"/>
              </a:lnSpc>
              <a:spcBef>
                <a:spcPts val="480"/>
              </a:spcBef>
              <a:spcAft>
                <a:spcPts val="0"/>
              </a:spcAft>
              <a:buClr>
                <a:srgbClr val="000000"/>
              </a:buClr>
              <a:buSzPts val="2600"/>
              <a:buFont typeface="Noto Sans"/>
              <a:buChar char="▪"/>
            </a:pPr>
            <a:r>
              <a:rPr lang="es" sz="2600" dirty="0">
                <a:solidFill>
                  <a:srgbClr val="000000"/>
                </a:solidFill>
              </a:rPr>
              <a:t>Información nutricional detallada en el menú</a:t>
            </a:r>
            <a:endParaRPr sz="2333" dirty="0">
              <a:solidFill>
                <a:srgbClr val="000000"/>
              </a:solidFill>
            </a:endParaRPr>
          </a:p>
          <a:p>
            <a:pPr marL="342900" lvl="0" indent="-355600" algn="l" rtl="0">
              <a:lnSpc>
                <a:spcPct val="100000"/>
              </a:lnSpc>
              <a:spcBef>
                <a:spcPts val="480"/>
              </a:spcBef>
              <a:spcAft>
                <a:spcPts val="0"/>
              </a:spcAft>
              <a:buClr>
                <a:srgbClr val="000000"/>
              </a:buClr>
              <a:buSzPts val="2600"/>
              <a:buFont typeface="Noto Sans"/>
              <a:buChar char="▪"/>
            </a:pPr>
            <a:r>
              <a:rPr lang="es" sz="2600" dirty="0">
                <a:solidFill>
                  <a:srgbClr val="000000"/>
                </a:solidFill>
              </a:rPr>
              <a:t>Reunión </a:t>
            </a:r>
            <a:r>
              <a:rPr lang="es" sz="2600" dirty="0">
                <a:solidFill>
                  <a:srgbClr val="000000"/>
                </a:solidFill>
                <a:extLst>
                  <a:ext uri="http://customooxmlschemas.google.com/">
                    <go:slidesCustomData xmlns:v="urn:schemas-microsoft-com:vml" xmlns:pvml="urn:schemas-microsoft-com:office:powerpoint" xmlns:p15="http://schemas.microsoft.com/office/powerpoint/2012/main" xmlns:p14="http://schemas.microsoft.com/office/powerpoint/2010/main" xmlns:o="urn:schemas-microsoft-com:office:office" xmlns:mv="urn:schemas-microsoft-com:mac:vml" xmlns:mc="http://schemas.openxmlformats.org/markup-compatibility/2006" xmlns:dgm="http://schemas.openxmlformats.org/drawingml/2006/diagram" xmlns:com="http://schemas.openxmlformats.org/drawingml/2006/compatibility" xmlns:c="http://schemas.openxmlformats.org/drawingml/2006/chart" xmlns:ahyp="http://schemas.microsoft.com/office/drawing/2018/hyperlinkcolor" xmlns:go="http://customooxmlschemas.google.com/" xmlns="" textRoundtripDataId="3"/>
                  </a:ext>
                </a:extLst>
              </a:rPr>
              <a:t>individual con el dietista, si el niño tiene necesidades alimentarias especiales.</a:t>
            </a:r>
            <a:endParaRPr sz="2333" dirty="0">
              <a:solidFill>
                <a:srgbClr val="000000"/>
              </a:solidFill>
            </a:endParaRPr>
          </a:p>
          <a:p>
            <a:pPr marL="342900" lvl="0" indent="-190500" algn="l" rtl="0">
              <a:lnSpc>
                <a:spcPct val="100000"/>
              </a:lnSpc>
              <a:spcBef>
                <a:spcPts val="480"/>
              </a:spcBef>
              <a:spcAft>
                <a:spcPts val="0"/>
              </a:spcAft>
              <a:buClr>
                <a:schemeClr val="dk1"/>
              </a:buClr>
              <a:buSzPts val="2400"/>
              <a:buFont typeface="Noto Sans"/>
              <a:buNone/>
            </a:pPr>
            <a:endParaRPr sz="2400" dirty="0"/>
          </a:p>
        </p:txBody>
      </p:sp>
    </p:spTree>
  </p:cSld>
  <p:clrMapOvr>
    <a:masterClrMapping/>
  </p:clrMapOvr>
  <mc:AlternateContent xmlns:mc="http://schemas.openxmlformats.org/markup-compatibility/2006" xmlns:p14="http://schemas.microsoft.com/office/powerpoint/2010/main">
    <mc:Choice Requires="p14">
      <p:transition spd="slow" p14:dur="2000" advTm="34557"/>
    </mc:Choice>
    <mc:Fallback xmlns="">
      <p:transition spd="slow" advTm="34557"/>
    </mc:Fallback>
  </mc:AlternateContent>
</p:sld>
</file>

<file path=ppt/theme/theme1.xml><?xml version="1.0" encoding="utf-8"?>
<a:theme xmlns:a="http://schemas.openxmlformats.org/drawingml/2006/main" name="Rudd Center Theme">
  <a:themeElements>
    <a:clrScheme name="Rudd Color Pallete">
      <a:dk1>
        <a:srgbClr val="001640"/>
      </a:dk1>
      <a:lt1>
        <a:srgbClr val="FFFFFF"/>
      </a:lt1>
      <a:dk2>
        <a:srgbClr val="001640"/>
      </a:dk2>
      <a:lt2>
        <a:srgbClr val="FDFFFF"/>
      </a:lt2>
      <a:accent1>
        <a:srgbClr val="001640"/>
      </a:accent1>
      <a:accent2>
        <a:srgbClr val="BE2C2C"/>
      </a:accent2>
      <a:accent3>
        <a:srgbClr val="D4AE36"/>
      </a:accent3>
      <a:accent4>
        <a:srgbClr val="9E9A9F"/>
      </a:accent4>
      <a:accent5>
        <a:srgbClr val="4BACC6"/>
      </a:accent5>
      <a:accent6>
        <a:srgbClr val="F79646"/>
      </a:accent6>
      <a:hlink>
        <a:srgbClr val="0000FF"/>
      </a:hlink>
      <a:folHlink>
        <a:srgbClr val="BF192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2501</Words>
  <Application>Microsoft Macintosh PowerPoint</Application>
  <PresentationFormat>Widescreen</PresentationFormat>
  <Paragraphs>79</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Oswald SemiBold</vt:lpstr>
      <vt:lpstr>Calibri</vt:lpstr>
      <vt:lpstr>Assistant</vt:lpstr>
      <vt:lpstr>Noto Sans</vt:lpstr>
      <vt:lpstr>Arial</vt:lpstr>
      <vt:lpstr>Oswald</vt:lpstr>
      <vt:lpstr>Rudd Center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Judy</dc:creator>
  <cp:lastModifiedBy>Hardee, Carson</cp:lastModifiedBy>
  <cp:revision>5</cp:revision>
  <dcterms:created xsi:type="dcterms:W3CDTF">2022-07-27T13:08:06Z</dcterms:created>
  <dcterms:modified xsi:type="dcterms:W3CDTF">2024-01-11T22:08:07Z</dcterms:modified>
</cp:coreProperties>
</file>