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Lst>
  <p:sldSz cx="12192000" cy="6858000"/>
  <p:notesSz cx="6858000" cy="9144000"/>
  <p:embeddedFontLst>
    <p:embeddedFont>
      <p:font typeface="Assistant" pitchFamily="2" charset="-79"/>
      <p:regular r:id="rId17"/>
      <p:bold r:id="rId18"/>
    </p:embeddedFont>
    <p:embeddedFont>
      <p:font typeface="Calibri" panose="020F0502020204030204" pitchFamily="34" charset="0"/>
      <p:regular r:id="rId19"/>
      <p:bold r:id="rId20"/>
      <p:italic r:id="rId21"/>
      <p:boldItalic r:id="rId22"/>
    </p:embeddedFont>
    <p:embeddedFont>
      <p:font typeface="Noto Sans" panose="020B0502040504020204" pitchFamily="34" charset="0"/>
      <p:regular r:id="rId23"/>
      <p:bold r:id="rId24"/>
      <p:italic r:id="rId25"/>
      <p:boldItalic r:id="rId26"/>
    </p:embeddedFont>
    <p:embeddedFont>
      <p:font typeface="Oswald" pitchFamily="2" charset="77"/>
      <p:regular r:id="rId27"/>
      <p:bold r:id="rId28"/>
    </p:embeddedFont>
    <p:embeddedFont>
      <p:font typeface="Oswald SemiBold" pitchFamily="2" charset="77"/>
      <p:regular r:id="rId29"/>
      <p:bold r:id="rId30"/>
    </p:embeddedFont>
  </p:embeddedFontLst>
  <p:defaultTextStyle>
    <a:defPPr marR="0" lvl="0" algn="l" rtl="0">
      <a:lnSpc>
        <a:spcPct val="100000"/>
      </a:lnSpc>
      <a:spcBef>
        <a:spcPts val="0"/>
      </a:spcBef>
      <a:spcAft>
        <a:spcPts val="0"/>
      </a:spcAft>
      <a:defRPr lang="es-ES"/>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v="urn:schemas-microsoft-com:vml" xmlns:pvml="urn:schemas-microsoft-com:office:powerpoint" xmlns:p15="http://schemas.microsoft.com/office/powerpoint/2012/main" xmlns:p14="http://schemas.microsoft.com/office/powerpoint/2010/main" xmlns:o="urn:schemas-microsoft-com:office:office" xmlns:mv="urn:schemas-microsoft-com:mac:vml" xmlns:mc="http://schemas.openxmlformats.org/markup-compatibility/2006" xmlns:dgm="http://schemas.openxmlformats.org/drawingml/2006/diagram" xmlns:com="http://schemas.openxmlformats.org/drawingml/2006/compatibility" xmlns:c="http://schemas.openxmlformats.org/drawingml/2006/chart" xmlns:ahyp="http://schemas.microsoft.com/office/drawing/2018/hyperlinkcolor" xmlns:go="http://customooxmlschemas.google.com/" xmlns="" r:id="rId31" roundtripDataSignature="AMtx7mjoLqMfgx+CyqKA861eJd4/IAWp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77098" autoAdjust="0"/>
  </p:normalViewPr>
  <p:slideViewPr>
    <p:cSldViewPr snapToGrid="0">
      <p:cViewPr varScale="1">
        <p:scale>
          <a:sx n="88" d="100"/>
          <a:sy n="88" d="100"/>
        </p:scale>
        <p:origin x="4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pPr rtl="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Bienvenidos al módulo Habilitación de centros de cuidado infantil u hogares de cuidado infantil grupal en Connecticut. Este breve módulo se ofrece como complemento de los cursos universitarios del Centro de Cuidado Infantil y Educación Temprana que cubren la salud, la seguridad y la nutrición. No pretende ser exhaustivo sino simplemente destacar las mejores prácticas y la información clave, así como brindarle recursos adicionales.  </a:t>
            </a:r>
          </a:p>
          <a:p>
            <a:pPr marL="0" lvl="0" indent="0" algn="l" rtl="0">
              <a:lnSpc>
                <a:spcPct val="100000"/>
              </a:lnSpc>
              <a:spcBef>
                <a:spcPts val="0"/>
              </a:spcBef>
              <a:spcAft>
                <a:spcPts val="0"/>
              </a:spcAft>
              <a:buSzPts val="1100"/>
              <a:buNone/>
            </a:pPr>
            <a:endParaRPr dirty="0"/>
          </a:p>
        </p:txBody>
      </p:sp>
      <p:sp>
        <p:nvSpPr>
          <p:cNvPr id="182" name="Google Shape;1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Otro requisito de habilitación en Connecticut es que los alimentos sean provistos a los niños mientras estos están en el lugar, y la cantidad y el tipo de comida varía en base a la cantidad de tiempo que los niños están en el lugar. Por eso, si el niño está menos de cinco horas, se exige un bocadillo. Si el niño está en el lugar entre cinco y ocho horas, debe brindarse una comida y un bocadillo, y si el niño está ocho horas o más, debe brindarse una comida y dos bocadillos o dos comidas y un bocadillo. Estas comidas pueden ser provistas por el programa de cuidado infantil o por las familias. Recuerde además que las comidas o bocadillos deben estar espaciados con un mínimo de 2 horas y un máximo de 3. </a:t>
            </a:r>
          </a:p>
          <a:p>
            <a:pPr marL="0" lvl="0" indent="0" algn="l" rtl="0">
              <a:lnSpc>
                <a:spcPct val="100000"/>
              </a:lnSpc>
              <a:spcBef>
                <a:spcPts val="0"/>
              </a:spcBef>
              <a:spcAft>
                <a:spcPts val="0"/>
              </a:spcAft>
              <a:buSzPts val="1100"/>
              <a:buNone/>
            </a:pPr>
            <a:endParaRPr dirty="0"/>
          </a:p>
        </p:txBody>
      </p:sp>
      <p:sp>
        <p:nvSpPr>
          <p:cNvPr id="244" name="Google Shape;24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La habilitación en CT también tiene una serie de normas respecto de la manipulación segura de los alimentos. Los que se enumeran aquí aplican a centros y hogares grupales y son similares a los requisitos para proveedores de familias también.   Como analizamos en el módulo Seguridad alimentaria, garantizar prácticas alimentarias seguras es de vital importancia, ya que los niños pequeños pueden enfermarse gravemente, e incluso morir, a causa de enfermedades transmitidas por alimentos. Es importante que revise esos requisitos en detalle y que los cumpla. Estos figuran en la información de la oficina de habilitación para la primera infancia de CT que se proporciona en el enlace de esta diapositiva. </a:t>
            </a:r>
          </a:p>
          <a:p>
            <a:pPr marL="0" lvl="0" indent="0" algn="l" rtl="0">
              <a:lnSpc>
                <a:spcPct val="100000"/>
              </a:lnSpc>
              <a:spcBef>
                <a:spcPts val="0"/>
              </a:spcBef>
              <a:spcAft>
                <a:spcPts val="0"/>
              </a:spcAft>
              <a:buSzPts val="1100"/>
              <a:buNone/>
            </a:pPr>
            <a:endParaRPr dirty="0"/>
          </a:p>
        </p:txBody>
      </p:sp>
      <p:sp>
        <p:nvSpPr>
          <p:cNvPr id="251" name="Google Shape;25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Las normas de manipulación segura de alimentos continúan aquí y solo destacaré que una estrategia realmente importante para reducir las enfermedades es que todos, niños, personal y familiares, se laven las manos de forma apropiada. </a:t>
            </a:r>
          </a:p>
          <a:p>
            <a:pPr marL="0" lvl="0" indent="0" algn="l" rtl="0">
              <a:lnSpc>
                <a:spcPct val="100000"/>
              </a:lnSpc>
              <a:spcBef>
                <a:spcPts val="0"/>
              </a:spcBef>
              <a:spcAft>
                <a:spcPts val="0"/>
              </a:spcAft>
              <a:buSzPts val="1100"/>
              <a:buNone/>
            </a:pPr>
            <a:endParaRPr dirty="0"/>
          </a:p>
        </p:txBody>
      </p:sp>
      <p:sp>
        <p:nvSpPr>
          <p:cNvPr id="258" name="Google Shape;25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Gracias por acompañarme a repasar la Habilitación. Hemos cubierto mucha información. </a:t>
            </a:r>
            <a:r>
              <a:rPr lang="es-E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Los recursos que se comparten aquí respaldan este contenido. Le recomendamos echarles un vistazo para obtener más información y para compartir con las familias bajo su cuidado.</a:t>
            </a: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dirty="0"/>
          </a:p>
        </p:txBody>
      </p:sp>
      <p:sp>
        <p:nvSpPr>
          <p:cNvPr id="265" name="Google Shape;26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txBox="1">
            <a:spLocks noGrp="1"/>
          </p:cNvSpPr>
          <p:nvPr>
            <p:ph type="body" idx="1"/>
          </p:nvPr>
        </p:nvSpPr>
        <p:spPr>
          <a:xfrm>
            <a:off x="707700" y="4447450"/>
            <a:ext cx="5661650" cy="4213375"/>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Gracias de nuevo por acompañarme hoy. Este módulo es posible gracias a los Centros para el Control y la Prevención de Enfermedades y se desarrolló en colaboración con el </a:t>
            </a:r>
            <a:r>
              <a:rPr lang="es-ES" sz="1800" kern="100" dirty="0" err="1">
                <a:effectLst/>
                <a:latin typeface="Calibri" panose="020F0502020204030204" pitchFamily="34" charset="0"/>
                <a:ea typeface="Calibri" panose="020F0502020204030204" pitchFamily="34" charset="0"/>
                <a:cs typeface="Arial" panose="020B0604020202020204" pitchFamily="34" charset="0"/>
              </a:rPr>
              <a:t>UConn</a:t>
            </a:r>
            <a:r>
              <a:rPr lang="es-ES" sz="1800" kern="100" dirty="0">
                <a:effectLst/>
                <a:latin typeface="Calibri" panose="020F0502020204030204" pitchFamily="34" charset="0"/>
                <a:ea typeface="Calibri" panose="020F0502020204030204" pitchFamily="34" charset="0"/>
                <a:cs typeface="Arial" panose="020B0604020202020204" pitchFamily="34" charset="0"/>
              </a:rPr>
              <a:t> </a:t>
            </a:r>
            <a:r>
              <a:rPr lang="es-ES" sz="1800" kern="100" dirty="0" err="1">
                <a:effectLst/>
                <a:latin typeface="Calibri" panose="020F0502020204030204" pitchFamily="34" charset="0"/>
                <a:ea typeface="Calibri" panose="020F0502020204030204" pitchFamily="34" charset="0"/>
                <a:cs typeface="Arial" panose="020B0604020202020204" pitchFamily="34" charset="0"/>
              </a:rPr>
              <a:t>Rudd</a:t>
            </a:r>
            <a:r>
              <a:rPr lang="es-ES" sz="1800" kern="100" dirty="0">
                <a:effectLst/>
                <a:latin typeface="Calibri" panose="020F0502020204030204" pitchFamily="34" charset="0"/>
                <a:ea typeface="Calibri" panose="020F0502020204030204" pitchFamily="34" charset="0"/>
                <a:cs typeface="Arial" panose="020B0604020202020204" pitchFamily="34" charset="0"/>
              </a:rPr>
              <a:t> Center para la Salud y Política Alimentaria y el Departamento de Salud Pública de CT.</a:t>
            </a:r>
          </a:p>
          <a:p>
            <a:pPr marL="0" lvl="0" indent="0" algn="l" rtl="0">
              <a:lnSpc>
                <a:spcPct val="100000"/>
              </a:lnSpc>
              <a:spcBef>
                <a:spcPts val="0"/>
              </a:spcBef>
              <a:spcAft>
                <a:spcPts val="0"/>
              </a:spcAft>
              <a:buSzPts val="1100"/>
              <a:buNone/>
            </a:pPr>
            <a:endParaRPr dirty="0"/>
          </a:p>
        </p:txBody>
      </p:sp>
      <p:sp>
        <p:nvSpPr>
          <p:cNvPr id="237" name="Google Shape;237;p12: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Como hemos mencionado en otros módulos, los centros de cuidado infantil u hogares de cuidado infantil grupal habilitados en Connecticut están obligados a seguir los patrones de comidas del Programa de Alimentos para el Cuidado de Niños y Adultos (CACFP). Esto aplica incluso si usted no participa del Programa de Alimentos para el Cuidado de Niños y Adultos. Analicemos el Programa de Alimentos para el Cuidado de Niños y Adultos o CACFP para ayudarlo a determinar si su programa debería participar. </a:t>
            </a:r>
          </a:p>
          <a:p>
            <a:pPr marL="0" lvl="0" indent="0" algn="l" rtl="0">
              <a:lnSpc>
                <a:spcPct val="100000"/>
              </a:lnSpc>
              <a:spcBef>
                <a:spcPts val="0"/>
              </a:spcBef>
              <a:spcAft>
                <a:spcPts val="0"/>
              </a:spcAft>
              <a:buSzPts val="1100"/>
              <a:buNone/>
            </a:pPr>
            <a:endParaRPr dirty="0"/>
          </a:p>
        </p:txBody>
      </p:sp>
      <p:sp>
        <p:nvSpPr>
          <p:cNvPr id="189" name="Google Shape;1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El CACFP es un programa de asistencia federal que proporciona reembolsos para los proveedores de cuidado infantil cuando ofrecen comidas nutritivas a los niños en su cuidado. En todo el país, más de 4 millones de niños reciben comidas y bocadillos nutritivos todos los días a través del CACFP. Los proveedores de centros y hogares de cuidado infantil que califican pueden recibir reembolsos por las comidas servidas a diferentes tasas, dependiendo de la elegibilidad de los ingresos de los niños inscriptos en su programa. </a:t>
            </a:r>
          </a:p>
          <a:p>
            <a:pPr marL="0" lvl="0" indent="0" algn="l" rtl="0">
              <a:lnSpc>
                <a:spcPct val="100000"/>
              </a:lnSpc>
              <a:spcBef>
                <a:spcPts val="0"/>
              </a:spcBef>
              <a:spcAft>
                <a:spcPts val="0"/>
              </a:spcAft>
              <a:buSzPts val="1100"/>
              <a:buNone/>
            </a:pPr>
            <a:endParaRPr dirty="0"/>
          </a:p>
        </p:txBody>
      </p:sp>
      <p:sp>
        <p:nvSpPr>
          <p:cNvPr id="196" name="Google Shape;1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Arial" panose="020B0604020202020204" pitchFamily="34" charset="0"/>
              </a:rPr>
              <a:t>Estos son algunos de los puntos destacados sobre qué necesitan los proveedores de cuidado infantil que participan en el CACFP. Los estándares nutricionales del USDA se alcanzan cumpliendo con los patrones de comidas, los cuales, como dije anteriormente, todos los centros de cuidado infantil y hogares de cuidado infantil grupal habilitados deben seguir, incluso, si no participan del programa. Otro punto en común entre los requisitos de habilitación en CT y el CACFP es que debe haber agua potable disponible para los niños a lo largo del día.  El CACFP tiene algunas normas acerca de los tipos de alimentos que pueden servirse, además del patrón de comidas, que aumentan aún más la calidad nutricional de los alimentos servidos, limitando la presencia de grasas no saludables y azúcares mientras se alienta el consumo de frutas, vegetales y granos integrales. Si participa en el CACFP, tiene mucho asesoramiento a disposición para ayudarlo a determinar si se contarán los alimentos y si las comidas calificarán para reembolso. </a:t>
            </a:r>
          </a:p>
        </p:txBody>
      </p:sp>
      <p:sp>
        <p:nvSpPr>
          <p:cNvPr id="203" name="Google Shape;2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Entonces, ¿cuáles son algunos de los motivos por los cuales los proveedores de cuidado infantil participan en el CACFP? La principal razón es que el reembolso ayuda a cubrir el costo de brindar comidas nutritivas a los niños en cuidado. Dado que los centros y hogares de cuidado infantil grupal habilitados están obligados a seguir los patrones de comidas, tiene sentido participar para recibir el reembolso. Todos los proveedores de cuidado infantil, ya sea centros u hogares de cuidado infantil familiar o grupal también podrán participar de capacitaciones gratuitas y recibirán apoyo para crear los menús y seleccionar alimentos apropiados. Y la investigación demuestra que los proveedores de cuidado infantil que participan del CACFP sirven comidas y bocadillos más saludables que aquellos que no. </a:t>
            </a:r>
          </a:p>
          <a:p>
            <a:pPr marL="0" lvl="0" indent="0" algn="l" rtl="0">
              <a:lnSpc>
                <a:spcPct val="100000"/>
              </a:lnSpc>
              <a:spcBef>
                <a:spcPts val="0"/>
              </a:spcBef>
              <a:spcAft>
                <a:spcPts val="0"/>
              </a:spcAft>
              <a:buSzPts val="1100"/>
              <a:buNone/>
            </a:pPr>
            <a:endParaRPr dirty="0"/>
          </a:p>
        </p:txBody>
      </p:sp>
      <p:sp>
        <p:nvSpPr>
          <p:cNvPr id="209" name="Google Shape;2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Entonces, ¿todos los proveedores de cuidado infantil pueden participar del CACFP? La respuesta es no todos, pero, en general, la mayoría es elegible para participar. Los proveedores de cuidado infantil habilitados, ya sea centros de cuidado infantil públicos o sin fines de lucro u hogares de cuidado infantil grupales califican si sirven comidas o bocadillos. Los programas habilitados de cuidado infantil con fines de lucro también deben comprobar que al menos el 25% de las familias bajo su cuidado califican en términos de ingresos. Los proveedores habilitados de cuidado infantil familiar participan mediante otra agencia, llamada patrocinador.  El personal del CACFP del Departamento de Educación del Estado de Connecticut puede ayudarlo a determinar si su programa es elegible y a conectarlo con un patrocinador, si es necesario. Encontrará un enlace al sitio web en los recursos al final de este módulo. </a:t>
            </a:r>
          </a:p>
          <a:p>
            <a:pPr marL="0" lvl="0" indent="0" algn="l" rtl="0">
              <a:lnSpc>
                <a:spcPct val="100000"/>
              </a:lnSpc>
              <a:spcBef>
                <a:spcPts val="0"/>
              </a:spcBef>
              <a:spcAft>
                <a:spcPts val="0"/>
              </a:spcAft>
              <a:buSzPts val="1100"/>
              <a:buNone/>
            </a:pPr>
            <a:endParaRPr dirty="0"/>
          </a:p>
        </p:txBody>
      </p:sp>
      <p:sp>
        <p:nvSpPr>
          <p:cNvPr id="216" name="Google Shape;2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La habilitación en CT también exige a los centros de cuidado infantil y los hogares de cuidado infantil grupales que sirvan comidas que tengan un Dietista matriculado consultor, independientemente de si las comidas son preparadas por su organización o adquiridas de una empresa de servicios de comidas. La habilitación en CT se asegurará de que tenga un plan para esta consultoría y que ese plan se actualice anualmente. </a:t>
            </a:r>
          </a:p>
          <a:p>
            <a:pPr marL="0" lvl="0" indent="0" algn="l" rtl="0">
              <a:lnSpc>
                <a:spcPct val="100000"/>
              </a:lnSpc>
              <a:spcBef>
                <a:spcPts val="0"/>
              </a:spcBef>
              <a:spcAft>
                <a:spcPts val="0"/>
              </a:spcAft>
              <a:buSzPts val="1100"/>
              <a:buNone/>
            </a:pPr>
            <a:endParaRPr dirty="0"/>
          </a:p>
        </p:txBody>
      </p:sp>
      <p:sp>
        <p:nvSpPr>
          <p:cNvPr id="225" name="Google Shape;2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El Dietista matriculado consultor debería brindar estos servicios como mínimo. Las políticas y procedimientos deben revisarse anualmente. Debe incorporar al plan y al contrato qué servicios necesita y cuándo deben ser provistos. Puede llevar un registro de consultoría para documentar las actividades periódicas programadas, así como cualquier asistencia adicional solicitada por fuera de esos servicios periódicos, como por ejemplo, revisar un plan alimentario especial para un niño con alergias. El registro se utilizará para documentar esta actividad de consultoría durante la revisión de habilitación. Reitero: puede tener un Dietista consultor si no sirve comidas, pero DEBE tener uno, si las sirve. Entonces, ¿Qué otra cosa puede aportar un Dietista a su programa? </a:t>
            </a:r>
          </a:p>
          <a:p>
            <a:pPr marL="0" lvl="0" indent="0" algn="l" rtl="0">
              <a:lnSpc>
                <a:spcPct val="100000"/>
              </a:lnSpc>
              <a:spcBef>
                <a:spcPts val="0"/>
              </a:spcBef>
              <a:spcAft>
                <a:spcPts val="0"/>
              </a:spcAft>
              <a:buSzPts val="1100"/>
              <a:buNone/>
            </a:pPr>
            <a:endParaRPr dirty="0"/>
          </a:p>
        </p:txBody>
      </p:sp>
      <p:sp>
        <p:nvSpPr>
          <p:cNvPr id="232" name="Google Shape;23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898692bdb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1898692bdbb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Arial" panose="020B0604020202020204" pitchFamily="34" charset="0"/>
              </a:rPr>
              <a:t>Estos son algunos de los demás apoyos que puede solicitarle al Dietista consultor. En lugar de tan solo revisar los planes, el Dietista puede ser capaz de ayudarlo a desarrollar menús, asistir con las políticas y los procedimientos para el momento de las comidas, brindar capacitación al personal para respaldar sus políticas y procedimientos, y proporcionar información y programación para las familias. </a:t>
            </a:r>
          </a:p>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ight Title">
  <p:cSld name="Light Title">
    <p:bg>
      <p:bgPr>
        <a:blipFill>
          <a:blip r:embed="rId2">
            <a:alphaModFix/>
          </a:blip>
          <a:stretch>
            <a:fillRect/>
          </a:stretch>
        </a:blipFill>
        <a:effectLst/>
      </p:bgPr>
    </p:bg>
    <p:spTree>
      <p:nvGrpSpPr>
        <p:cNvPr id="1" name="Shape 6"/>
        <p:cNvGrpSpPr/>
        <p:nvPr/>
      </p:nvGrpSpPr>
      <p:grpSpPr>
        <a:xfrm>
          <a:off x="0" y="0"/>
          <a:ext cx="0" cy="0"/>
          <a:chOff x="0" y="0"/>
          <a:chExt cx="0" cy="0"/>
        </a:xfrm>
      </p:grpSpPr>
      <p:pic>
        <p:nvPicPr>
          <p:cNvPr id="7" name="Google Shape;7;p18"/>
          <p:cNvPicPr preferRelativeResize="0"/>
          <p:nvPr/>
        </p:nvPicPr>
        <p:blipFill rotWithShape="1">
          <a:blip r:embed="rId3">
            <a:alphaModFix/>
          </a:blip>
          <a:srcRect/>
          <a:stretch/>
        </p:blipFill>
        <p:spPr>
          <a:xfrm>
            <a:off x="7264400" y="5014164"/>
            <a:ext cx="3454400" cy="1561027"/>
          </a:xfrm>
          <a:prstGeom prst="rect">
            <a:avLst/>
          </a:prstGeom>
          <a:noFill/>
          <a:ln>
            <a:noFill/>
          </a:ln>
        </p:spPr>
      </p:pic>
      <p:sp>
        <p:nvSpPr>
          <p:cNvPr id="8" name="Google Shape;8;p18"/>
          <p:cNvSpPr txBox="1">
            <a:spLocks noGrp="1"/>
          </p:cNvSpPr>
          <p:nvPr>
            <p:ph type="body" idx="1"/>
          </p:nvPr>
        </p:nvSpPr>
        <p:spPr>
          <a:xfrm>
            <a:off x="914400" y="939800"/>
            <a:ext cx="7569200" cy="27432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760"/>
              </a:spcBef>
              <a:spcAft>
                <a:spcPts val="0"/>
              </a:spcAft>
              <a:buClr>
                <a:srgbClr val="BE2D2D"/>
              </a:buClr>
              <a:buSzPts val="8800"/>
              <a:buFont typeface="Arial"/>
              <a:buNone/>
              <a:defRPr sz="8800" b="0" i="0" u="none" strike="noStrike" cap="none">
                <a:solidFill>
                  <a:srgbClr val="BE2D2D"/>
                </a:solidFill>
                <a:latin typeface="Oswald"/>
                <a:ea typeface="Oswald"/>
                <a:cs typeface="Oswald"/>
                <a:sym typeface="Oswald"/>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 name="Google Shape;9;p18"/>
          <p:cNvSpPr txBox="1">
            <a:spLocks noGrp="1"/>
          </p:cNvSpPr>
          <p:nvPr>
            <p:ph type="body" idx="2"/>
          </p:nvPr>
        </p:nvSpPr>
        <p:spPr>
          <a:xfrm>
            <a:off x="914400" y="4089400"/>
            <a:ext cx="7620000"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80"/>
              </a:spcBef>
              <a:spcAft>
                <a:spcPts val="0"/>
              </a:spcAft>
              <a:buClr>
                <a:srgbClr val="000D2F"/>
              </a:buClr>
              <a:buSzPts val="4400"/>
              <a:buFont typeface="Arial"/>
              <a:buNone/>
              <a:defRPr sz="4400"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 name="Google Shape;10;p18"/>
          <p:cNvSpPr txBox="1">
            <a:spLocks noGrp="1"/>
          </p:cNvSpPr>
          <p:nvPr>
            <p:ph type="body" idx="3"/>
          </p:nvPr>
        </p:nvSpPr>
        <p:spPr>
          <a:xfrm>
            <a:off x="914400" y="5867400"/>
            <a:ext cx="5588000" cy="508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rgbClr val="000D2F"/>
              </a:buClr>
              <a:buSzPts val="2933"/>
              <a:buFont typeface="Arial"/>
              <a:buNone/>
              <a:defRPr sz="2933"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Text/Picture">
  <p:cSld name="Dark Text/Picture">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27"/>
          <p:cNvSpPr txBox="1">
            <a:spLocks noGrp="1"/>
          </p:cNvSpPr>
          <p:nvPr>
            <p:ph type="body" idx="1"/>
          </p:nvPr>
        </p:nvSpPr>
        <p:spPr>
          <a:xfrm>
            <a:off x="711200" y="694763"/>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2" name="Google Shape;62;p27"/>
          <p:cNvSpPr txBox="1">
            <a:spLocks noGrp="1"/>
          </p:cNvSpPr>
          <p:nvPr>
            <p:ph type="body" idx="2"/>
          </p:nvPr>
        </p:nvSpPr>
        <p:spPr>
          <a:xfrm>
            <a:off x="711200" y="1815998"/>
            <a:ext cx="5815569"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rgbClr val="BE2D2D"/>
              </a:buClr>
              <a:buSzPts val="2933"/>
              <a:buFont typeface="Arial"/>
              <a:buNone/>
              <a:defRPr sz="29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3" name="Google Shape;63;p27"/>
          <p:cNvSpPr txBox="1">
            <a:spLocks noGrp="1"/>
          </p:cNvSpPr>
          <p:nvPr>
            <p:ph type="body" idx="3"/>
          </p:nvPr>
        </p:nvSpPr>
        <p:spPr>
          <a:xfrm>
            <a:off x="711201" y="2677917"/>
            <a:ext cx="5909803" cy="266656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27"/>
              </a:spcBef>
              <a:spcAft>
                <a:spcPts val="0"/>
              </a:spcAft>
              <a:buClr>
                <a:schemeClr val="lt1"/>
              </a:buClr>
              <a:buSzPts val="2133"/>
              <a:buFont typeface="Arial"/>
              <a:buNone/>
              <a:defRPr sz="2133"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4" name="Google Shape;64;p27"/>
          <p:cNvSpPr>
            <a:spLocks noGrp="1"/>
          </p:cNvSpPr>
          <p:nvPr>
            <p:ph type="pic" idx="4"/>
          </p:nvPr>
        </p:nvSpPr>
        <p:spPr>
          <a:xfrm>
            <a:off x="7241067" y="1468438"/>
            <a:ext cx="4229100" cy="3921125"/>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hree Points">
  <p:cSld name="1_Three Points">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28"/>
          <p:cNvSpPr txBox="1">
            <a:spLocks noGrp="1"/>
          </p:cNvSpPr>
          <p:nvPr>
            <p:ph type="body" idx="1"/>
          </p:nvPr>
        </p:nvSpPr>
        <p:spPr>
          <a:xfrm>
            <a:off x="762000" y="4326855"/>
            <a:ext cx="4545569"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7" name="Google Shape;67;p28"/>
          <p:cNvSpPr txBox="1">
            <a:spLocks noGrp="1"/>
          </p:cNvSpPr>
          <p:nvPr>
            <p:ph type="body" idx="2"/>
          </p:nvPr>
        </p:nvSpPr>
        <p:spPr>
          <a:xfrm>
            <a:off x="6451600" y="14986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8" name="Google Shape;68;p28"/>
          <p:cNvSpPr txBox="1">
            <a:spLocks noGrp="1"/>
          </p:cNvSpPr>
          <p:nvPr>
            <p:ph type="body" idx="3"/>
          </p:nvPr>
        </p:nvSpPr>
        <p:spPr>
          <a:xfrm>
            <a:off x="6451600" y="20261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9" name="Google Shape;69;p28"/>
          <p:cNvSpPr txBox="1">
            <a:spLocks noGrp="1"/>
          </p:cNvSpPr>
          <p:nvPr>
            <p:ph type="body" idx="4"/>
          </p:nvPr>
        </p:nvSpPr>
        <p:spPr>
          <a:xfrm>
            <a:off x="6471684" y="319946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0" name="Google Shape;70;p28"/>
          <p:cNvSpPr txBox="1">
            <a:spLocks noGrp="1"/>
          </p:cNvSpPr>
          <p:nvPr>
            <p:ph type="body" idx="5"/>
          </p:nvPr>
        </p:nvSpPr>
        <p:spPr>
          <a:xfrm>
            <a:off x="6471684" y="372700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1" name="Google Shape;71;p28"/>
          <p:cNvSpPr txBox="1">
            <a:spLocks noGrp="1"/>
          </p:cNvSpPr>
          <p:nvPr>
            <p:ph type="body" idx="6"/>
          </p:nvPr>
        </p:nvSpPr>
        <p:spPr>
          <a:xfrm>
            <a:off x="6431516" y="490032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2" name="Google Shape;72;p28"/>
          <p:cNvSpPr txBox="1">
            <a:spLocks noGrp="1"/>
          </p:cNvSpPr>
          <p:nvPr>
            <p:ph type="body" idx="7"/>
          </p:nvPr>
        </p:nvSpPr>
        <p:spPr>
          <a:xfrm>
            <a:off x="6431516" y="542786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3" name="Google Shape;73;p28"/>
          <p:cNvSpPr>
            <a:spLocks noGrp="1"/>
          </p:cNvSpPr>
          <p:nvPr>
            <p:ph type="pic" idx="8"/>
          </p:nvPr>
        </p:nvSpPr>
        <p:spPr>
          <a:xfrm>
            <a:off x="0" y="0"/>
            <a:ext cx="5537200" cy="34290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wo-Content">
  <p:cSld name="1_Two-Content">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29"/>
          <p:cNvSpPr txBox="1">
            <a:spLocks noGrp="1"/>
          </p:cNvSpPr>
          <p:nvPr>
            <p:ph type="body" idx="1"/>
          </p:nvPr>
        </p:nvSpPr>
        <p:spPr>
          <a:xfrm>
            <a:off x="558801" y="990600"/>
            <a:ext cx="5181599"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BE2D2D"/>
              </a:buClr>
              <a:buSzPts val="5000"/>
              <a:buFont typeface="Arial"/>
              <a:buNone/>
              <a:defRPr sz="5000" b="0" i="0" u="none" strike="noStrike" cap="none">
                <a:solidFill>
                  <a:srgbClr val="BE2D2D"/>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6" name="Google Shape;76;p29"/>
          <p:cNvSpPr txBox="1">
            <a:spLocks noGrp="1"/>
          </p:cNvSpPr>
          <p:nvPr>
            <p:ph type="body" idx="2"/>
          </p:nvPr>
        </p:nvSpPr>
        <p:spPr>
          <a:xfrm>
            <a:off x="558801" y="2717800"/>
            <a:ext cx="5181600" cy="381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7" name="Google Shape;77;p29"/>
          <p:cNvSpPr>
            <a:spLocks noGrp="1"/>
          </p:cNvSpPr>
          <p:nvPr>
            <p:ph type="pic" idx="3"/>
          </p:nvPr>
        </p:nvSpPr>
        <p:spPr>
          <a:xfrm>
            <a:off x="6553200" y="0"/>
            <a:ext cx="5638800" cy="68580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Points - Dark">
  <p:cSld name="Three Points - Dark">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30"/>
          <p:cNvSpPr txBox="1">
            <a:spLocks noGrp="1"/>
          </p:cNvSpPr>
          <p:nvPr>
            <p:ph type="body" idx="1"/>
          </p:nvPr>
        </p:nvSpPr>
        <p:spPr>
          <a:xfrm>
            <a:off x="1376892" y="4431414"/>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0" name="Google Shape;80;p30"/>
          <p:cNvSpPr txBox="1">
            <a:spLocks noGrp="1"/>
          </p:cNvSpPr>
          <p:nvPr>
            <p:ph type="body" idx="2"/>
          </p:nvPr>
        </p:nvSpPr>
        <p:spPr>
          <a:xfrm>
            <a:off x="5994400" y="99836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1" name="Google Shape;81;p30"/>
          <p:cNvSpPr txBox="1">
            <a:spLocks noGrp="1"/>
          </p:cNvSpPr>
          <p:nvPr>
            <p:ph type="body" idx="3"/>
          </p:nvPr>
        </p:nvSpPr>
        <p:spPr>
          <a:xfrm>
            <a:off x="5994400" y="1525909"/>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2" name="Google Shape;82;p30"/>
          <p:cNvSpPr txBox="1">
            <a:spLocks noGrp="1"/>
          </p:cNvSpPr>
          <p:nvPr>
            <p:ph type="body" idx="4"/>
          </p:nvPr>
        </p:nvSpPr>
        <p:spPr>
          <a:xfrm>
            <a:off x="5994400" y="27686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3" name="Google Shape;83;p30"/>
          <p:cNvSpPr txBox="1">
            <a:spLocks noGrp="1"/>
          </p:cNvSpPr>
          <p:nvPr>
            <p:ph type="body" idx="5"/>
          </p:nvPr>
        </p:nvSpPr>
        <p:spPr>
          <a:xfrm>
            <a:off x="5994400" y="32961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4" name="Google Shape;84;p30"/>
          <p:cNvSpPr txBox="1">
            <a:spLocks noGrp="1"/>
          </p:cNvSpPr>
          <p:nvPr>
            <p:ph type="body" idx="6"/>
          </p:nvPr>
        </p:nvSpPr>
        <p:spPr>
          <a:xfrm>
            <a:off x="5994400" y="4564267"/>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5" name="Google Shape;85;p30"/>
          <p:cNvSpPr txBox="1">
            <a:spLocks noGrp="1"/>
          </p:cNvSpPr>
          <p:nvPr>
            <p:ph type="body" idx="7"/>
          </p:nvPr>
        </p:nvSpPr>
        <p:spPr>
          <a:xfrm>
            <a:off x="5994400" y="5091814"/>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Points - Light">
  <p:cSld name="Three Points - Light">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31"/>
          <p:cNvSpPr txBox="1">
            <a:spLocks noGrp="1"/>
          </p:cNvSpPr>
          <p:nvPr>
            <p:ph type="body" idx="1"/>
          </p:nvPr>
        </p:nvSpPr>
        <p:spPr>
          <a:xfrm>
            <a:off x="1376892" y="4431414"/>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8" name="Google Shape;88;p31"/>
          <p:cNvSpPr txBox="1">
            <a:spLocks noGrp="1"/>
          </p:cNvSpPr>
          <p:nvPr>
            <p:ph type="body" idx="2"/>
          </p:nvPr>
        </p:nvSpPr>
        <p:spPr>
          <a:xfrm>
            <a:off x="5994400" y="99836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9" name="Google Shape;89;p31"/>
          <p:cNvSpPr txBox="1">
            <a:spLocks noGrp="1"/>
          </p:cNvSpPr>
          <p:nvPr>
            <p:ph type="body" idx="3"/>
          </p:nvPr>
        </p:nvSpPr>
        <p:spPr>
          <a:xfrm>
            <a:off x="5994400" y="1525909"/>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0" name="Google Shape;90;p31"/>
          <p:cNvSpPr txBox="1">
            <a:spLocks noGrp="1"/>
          </p:cNvSpPr>
          <p:nvPr>
            <p:ph type="body" idx="4"/>
          </p:nvPr>
        </p:nvSpPr>
        <p:spPr>
          <a:xfrm>
            <a:off x="5994400" y="27686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1" name="Google Shape;91;p31"/>
          <p:cNvSpPr txBox="1">
            <a:spLocks noGrp="1"/>
          </p:cNvSpPr>
          <p:nvPr>
            <p:ph type="body" idx="5"/>
          </p:nvPr>
        </p:nvSpPr>
        <p:spPr>
          <a:xfrm>
            <a:off x="5994400" y="32961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2" name="Google Shape;92;p31"/>
          <p:cNvSpPr txBox="1">
            <a:spLocks noGrp="1"/>
          </p:cNvSpPr>
          <p:nvPr>
            <p:ph type="body" idx="6"/>
          </p:nvPr>
        </p:nvSpPr>
        <p:spPr>
          <a:xfrm>
            <a:off x="5994400" y="4564267"/>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3" name="Google Shape;93;p31"/>
          <p:cNvSpPr txBox="1">
            <a:spLocks noGrp="1"/>
          </p:cNvSpPr>
          <p:nvPr>
            <p:ph type="body" idx="7"/>
          </p:nvPr>
        </p:nvSpPr>
        <p:spPr>
          <a:xfrm>
            <a:off x="5994400" y="5091814"/>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Points Light - Inverse">
  <p:cSld name="Three Points Light - Inverse">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32"/>
          <p:cNvSpPr txBox="1">
            <a:spLocks noGrp="1"/>
          </p:cNvSpPr>
          <p:nvPr>
            <p:ph type="body" idx="1"/>
          </p:nvPr>
        </p:nvSpPr>
        <p:spPr>
          <a:xfrm>
            <a:off x="6959600" y="4626853"/>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6" name="Google Shape;96;p32"/>
          <p:cNvSpPr txBox="1">
            <a:spLocks noGrp="1"/>
          </p:cNvSpPr>
          <p:nvPr>
            <p:ph type="body" idx="2"/>
          </p:nvPr>
        </p:nvSpPr>
        <p:spPr>
          <a:xfrm>
            <a:off x="965200" y="11938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7" name="Google Shape;97;p32"/>
          <p:cNvSpPr txBox="1">
            <a:spLocks noGrp="1"/>
          </p:cNvSpPr>
          <p:nvPr>
            <p:ph type="body" idx="3"/>
          </p:nvPr>
        </p:nvSpPr>
        <p:spPr>
          <a:xfrm>
            <a:off x="965200" y="17213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8" name="Google Shape;98;p32"/>
          <p:cNvSpPr txBox="1">
            <a:spLocks noGrp="1"/>
          </p:cNvSpPr>
          <p:nvPr>
            <p:ph type="body" idx="4"/>
          </p:nvPr>
        </p:nvSpPr>
        <p:spPr>
          <a:xfrm>
            <a:off x="965200" y="2964039"/>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9" name="Google Shape;99;p32"/>
          <p:cNvSpPr txBox="1">
            <a:spLocks noGrp="1"/>
          </p:cNvSpPr>
          <p:nvPr>
            <p:ph type="body" idx="5"/>
          </p:nvPr>
        </p:nvSpPr>
        <p:spPr>
          <a:xfrm>
            <a:off x="965200" y="3491586"/>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0" name="Google Shape;100;p32"/>
          <p:cNvSpPr txBox="1">
            <a:spLocks noGrp="1"/>
          </p:cNvSpPr>
          <p:nvPr>
            <p:ph type="body" idx="6"/>
          </p:nvPr>
        </p:nvSpPr>
        <p:spPr>
          <a:xfrm>
            <a:off x="965200" y="4759705"/>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1" name="Google Shape;101;p32"/>
          <p:cNvSpPr txBox="1">
            <a:spLocks noGrp="1"/>
          </p:cNvSpPr>
          <p:nvPr>
            <p:ph type="body" idx="7"/>
          </p:nvPr>
        </p:nvSpPr>
        <p:spPr>
          <a:xfrm>
            <a:off x="965200" y="5287253"/>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our Main Ideas">
  <p:cSld name="Four Main Ideas">
    <p:bg>
      <p:bgPr>
        <a:blipFill>
          <a:blip r:embed="rId2">
            <a:alphaModFix/>
          </a:blip>
          <a:stretch>
            <a:fillRect/>
          </a:stretch>
        </a:blipFill>
        <a:effectLst/>
      </p:bgPr>
    </p:bg>
    <p:spTree>
      <p:nvGrpSpPr>
        <p:cNvPr id="1" name="Shape 102"/>
        <p:cNvGrpSpPr/>
        <p:nvPr/>
      </p:nvGrpSpPr>
      <p:grpSpPr>
        <a:xfrm>
          <a:off x="0" y="0"/>
          <a:ext cx="0" cy="0"/>
          <a:chOff x="0" y="0"/>
          <a:chExt cx="0" cy="0"/>
        </a:xfrm>
      </p:grpSpPr>
      <p:sp>
        <p:nvSpPr>
          <p:cNvPr id="103" name="Google Shape;103;p33"/>
          <p:cNvSpPr/>
          <p:nvPr/>
        </p:nvSpPr>
        <p:spPr>
          <a:xfrm>
            <a:off x="976372" y="4909688"/>
            <a:ext cx="3759925" cy="1262512"/>
          </a:xfrm>
          <a:prstGeom prst="rect">
            <a:avLst/>
          </a:prstGeom>
          <a:solidFill>
            <a:srgbClr val="254E72">
              <a:alpha val="6666"/>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4" name="Google Shape;104;p33"/>
          <p:cNvSpPr/>
          <p:nvPr/>
        </p:nvSpPr>
        <p:spPr>
          <a:xfrm>
            <a:off x="976372" y="2999740"/>
            <a:ext cx="3759925" cy="1262512"/>
          </a:xfrm>
          <a:prstGeom prst="rect">
            <a:avLst/>
          </a:prstGeom>
          <a:solidFill>
            <a:srgbClr val="254E72">
              <a:alpha val="6666"/>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5" name="Google Shape;105;p33"/>
          <p:cNvSpPr/>
          <p:nvPr/>
        </p:nvSpPr>
        <p:spPr>
          <a:xfrm>
            <a:off x="5300160" y="4909688"/>
            <a:ext cx="3759925" cy="1262512"/>
          </a:xfrm>
          <a:prstGeom prst="rect">
            <a:avLst/>
          </a:prstGeom>
          <a:solidFill>
            <a:srgbClr val="254E72">
              <a:alpha val="6666"/>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6" name="Google Shape;106;p33"/>
          <p:cNvSpPr/>
          <p:nvPr/>
        </p:nvSpPr>
        <p:spPr>
          <a:xfrm>
            <a:off x="5300160" y="2999740"/>
            <a:ext cx="3759925" cy="1262512"/>
          </a:xfrm>
          <a:prstGeom prst="rect">
            <a:avLst/>
          </a:prstGeom>
          <a:solidFill>
            <a:srgbClr val="254E72">
              <a:alpha val="6666"/>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7" name="Google Shape;107;p33"/>
          <p:cNvSpPr txBox="1">
            <a:spLocks noGrp="1"/>
          </p:cNvSpPr>
          <p:nvPr>
            <p:ph type="body" idx="1"/>
          </p:nvPr>
        </p:nvSpPr>
        <p:spPr>
          <a:xfrm>
            <a:off x="976372" y="787400"/>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8" name="Google Shape;108;p33"/>
          <p:cNvSpPr txBox="1">
            <a:spLocks noGrp="1"/>
          </p:cNvSpPr>
          <p:nvPr>
            <p:ph type="body" idx="2"/>
          </p:nvPr>
        </p:nvSpPr>
        <p:spPr>
          <a:xfrm>
            <a:off x="1433933" y="3249394"/>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9" name="Google Shape;109;p33"/>
          <p:cNvSpPr txBox="1">
            <a:spLocks noGrp="1"/>
          </p:cNvSpPr>
          <p:nvPr>
            <p:ph type="body" idx="3"/>
          </p:nvPr>
        </p:nvSpPr>
        <p:spPr>
          <a:xfrm>
            <a:off x="5757721" y="3249394"/>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0" name="Google Shape;110;p33"/>
          <p:cNvSpPr txBox="1">
            <a:spLocks noGrp="1"/>
          </p:cNvSpPr>
          <p:nvPr>
            <p:ph type="body" idx="4"/>
          </p:nvPr>
        </p:nvSpPr>
        <p:spPr>
          <a:xfrm>
            <a:off x="5757721" y="5159342"/>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1" name="Google Shape;111;p33"/>
          <p:cNvSpPr txBox="1">
            <a:spLocks noGrp="1"/>
          </p:cNvSpPr>
          <p:nvPr>
            <p:ph type="body" idx="5"/>
          </p:nvPr>
        </p:nvSpPr>
        <p:spPr>
          <a:xfrm>
            <a:off x="1433933" y="5159342"/>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wo Text/Two Pic">
  <p:cSld name="1_Two Text/Two Pic">
    <p:bg>
      <p:bgPr>
        <a:blipFill>
          <a:blip r:embed="rId2">
            <a:alphaModFix/>
          </a:blip>
          <a:stretch>
            <a:fillRect/>
          </a:stretch>
        </a:blipFill>
        <a:effectLst/>
      </p:bgPr>
    </p:bg>
    <p:spTree>
      <p:nvGrpSpPr>
        <p:cNvPr id="1" name="Shape 112"/>
        <p:cNvGrpSpPr/>
        <p:nvPr/>
      </p:nvGrpSpPr>
      <p:grpSpPr>
        <a:xfrm>
          <a:off x="0" y="0"/>
          <a:ext cx="0" cy="0"/>
          <a:chOff x="0" y="0"/>
          <a:chExt cx="0" cy="0"/>
        </a:xfrm>
      </p:grpSpPr>
      <p:sp>
        <p:nvSpPr>
          <p:cNvPr id="113" name="Google Shape;113;p34"/>
          <p:cNvSpPr txBox="1">
            <a:spLocks noGrp="1"/>
          </p:cNvSpPr>
          <p:nvPr>
            <p:ph type="body" idx="1"/>
          </p:nvPr>
        </p:nvSpPr>
        <p:spPr>
          <a:xfrm>
            <a:off x="1473200" y="358962"/>
            <a:ext cx="4142015"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4" name="Google Shape;114;p34"/>
          <p:cNvSpPr txBox="1">
            <a:spLocks noGrp="1"/>
          </p:cNvSpPr>
          <p:nvPr>
            <p:ph type="body" idx="2"/>
          </p:nvPr>
        </p:nvSpPr>
        <p:spPr>
          <a:xfrm>
            <a:off x="1473200" y="896679"/>
            <a:ext cx="4142015" cy="2024321"/>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5" name="Google Shape;115;p34"/>
          <p:cNvSpPr txBox="1">
            <a:spLocks noGrp="1"/>
          </p:cNvSpPr>
          <p:nvPr>
            <p:ph type="body" idx="3"/>
          </p:nvPr>
        </p:nvSpPr>
        <p:spPr>
          <a:xfrm>
            <a:off x="1476745" y="3937000"/>
            <a:ext cx="4142015"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6" name="Google Shape;116;p34"/>
          <p:cNvSpPr txBox="1">
            <a:spLocks noGrp="1"/>
          </p:cNvSpPr>
          <p:nvPr>
            <p:ph type="body" idx="4"/>
          </p:nvPr>
        </p:nvSpPr>
        <p:spPr>
          <a:xfrm>
            <a:off x="1476745" y="4474718"/>
            <a:ext cx="4142015" cy="2024321"/>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7" name="Google Shape;117;p34"/>
          <p:cNvSpPr>
            <a:spLocks noGrp="1"/>
          </p:cNvSpPr>
          <p:nvPr>
            <p:ph type="pic" idx="5"/>
          </p:nvPr>
        </p:nvSpPr>
        <p:spPr>
          <a:xfrm>
            <a:off x="6576786" y="0"/>
            <a:ext cx="5615214" cy="3429000"/>
          </a:xfrm>
          <a:prstGeom prst="rect">
            <a:avLst/>
          </a:prstGeom>
          <a:noFill/>
          <a:ln>
            <a:noFill/>
          </a:ln>
        </p:spPr>
      </p:sp>
      <p:sp>
        <p:nvSpPr>
          <p:cNvPr id="118" name="Google Shape;118;p34"/>
          <p:cNvSpPr>
            <a:spLocks noGrp="1"/>
          </p:cNvSpPr>
          <p:nvPr>
            <p:ph type="pic" idx="6"/>
          </p:nvPr>
        </p:nvSpPr>
        <p:spPr>
          <a:xfrm>
            <a:off x="6554340" y="3429000"/>
            <a:ext cx="5615214" cy="34290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our Points">
  <p:cSld name="Four Points">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35"/>
          <p:cNvSpPr txBox="1">
            <a:spLocks noGrp="1"/>
          </p:cNvSpPr>
          <p:nvPr>
            <p:ph type="body" idx="1"/>
          </p:nvPr>
        </p:nvSpPr>
        <p:spPr>
          <a:xfrm>
            <a:off x="514154" y="685800"/>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1" name="Google Shape;121;p35"/>
          <p:cNvSpPr txBox="1">
            <a:spLocks noGrp="1"/>
          </p:cNvSpPr>
          <p:nvPr>
            <p:ph type="body" idx="2"/>
          </p:nvPr>
        </p:nvSpPr>
        <p:spPr>
          <a:xfrm>
            <a:off x="4521200" y="685800"/>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2" name="Google Shape;122;p35"/>
          <p:cNvSpPr txBox="1">
            <a:spLocks noGrp="1"/>
          </p:cNvSpPr>
          <p:nvPr>
            <p:ph type="body" idx="3"/>
          </p:nvPr>
        </p:nvSpPr>
        <p:spPr>
          <a:xfrm>
            <a:off x="4877047" y="1576552"/>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3" name="Google Shape;123;p35"/>
          <p:cNvSpPr txBox="1">
            <a:spLocks noGrp="1"/>
          </p:cNvSpPr>
          <p:nvPr>
            <p:ph type="body" idx="4"/>
          </p:nvPr>
        </p:nvSpPr>
        <p:spPr>
          <a:xfrm>
            <a:off x="4521200" y="3557294"/>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4" name="Google Shape;124;p35"/>
          <p:cNvSpPr txBox="1">
            <a:spLocks noGrp="1"/>
          </p:cNvSpPr>
          <p:nvPr>
            <p:ph type="body" idx="5"/>
          </p:nvPr>
        </p:nvSpPr>
        <p:spPr>
          <a:xfrm>
            <a:off x="4877047" y="4448046"/>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5" name="Google Shape;125;p35"/>
          <p:cNvSpPr txBox="1">
            <a:spLocks noGrp="1"/>
          </p:cNvSpPr>
          <p:nvPr>
            <p:ph type="body" idx="6"/>
          </p:nvPr>
        </p:nvSpPr>
        <p:spPr>
          <a:xfrm>
            <a:off x="8398357" y="679302"/>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6" name="Google Shape;126;p35"/>
          <p:cNvSpPr txBox="1">
            <a:spLocks noGrp="1"/>
          </p:cNvSpPr>
          <p:nvPr>
            <p:ph type="body" idx="7"/>
          </p:nvPr>
        </p:nvSpPr>
        <p:spPr>
          <a:xfrm>
            <a:off x="8754204" y="1570054"/>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7" name="Google Shape;127;p35"/>
          <p:cNvSpPr txBox="1">
            <a:spLocks noGrp="1"/>
          </p:cNvSpPr>
          <p:nvPr>
            <p:ph type="body" idx="8"/>
          </p:nvPr>
        </p:nvSpPr>
        <p:spPr>
          <a:xfrm>
            <a:off x="8374729" y="3563792"/>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8" name="Google Shape;128;p35"/>
          <p:cNvSpPr txBox="1">
            <a:spLocks noGrp="1"/>
          </p:cNvSpPr>
          <p:nvPr>
            <p:ph type="body" idx="9"/>
          </p:nvPr>
        </p:nvSpPr>
        <p:spPr>
          <a:xfrm>
            <a:off x="8730576" y="4454544"/>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our Points Alt">
  <p:cSld name="Four Points Alt">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0" name="Google Shape;130;p36"/>
          <p:cNvSpPr txBox="1">
            <a:spLocks noGrp="1"/>
          </p:cNvSpPr>
          <p:nvPr>
            <p:ph type="body" idx="1"/>
          </p:nvPr>
        </p:nvSpPr>
        <p:spPr>
          <a:xfrm>
            <a:off x="508000" y="685800"/>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1" name="Google Shape;131;p36"/>
          <p:cNvSpPr txBox="1">
            <a:spLocks noGrp="1"/>
          </p:cNvSpPr>
          <p:nvPr>
            <p:ph type="body" idx="2"/>
          </p:nvPr>
        </p:nvSpPr>
        <p:spPr>
          <a:xfrm>
            <a:off x="4572000" y="685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2" name="Google Shape;132;p36"/>
          <p:cNvSpPr txBox="1">
            <a:spLocks noGrp="1"/>
          </p:cNvSpPr>
          <p:nvPr>
            <p:ph type="body" idx="3"/>
          </p:nvPr>
        </p:nvSpPr>
        <p:spPr>
          <a:xfrm>
            <a:off x="4992833" y="1244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3" name="Google Shape;133;p36"/>
          <p:cNvSpPr txBox="1">
            <a:spLocks noGrp="1"/>
          </p:cNvSpPr>
          <p:nvPr>
            <p:ph type="body" idx="4"/>
          </p:nvPr>
        </p:nvSpPr>
        <p:spPr>
          <a:xfrm>
            <a:off x="4572000" y="2209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4" name="Google Shape;134;p36"/>
          <p:cNvSpPr txBox="1">
            <a:spLocks noGrp="1"/>
          </p:cNvSpPr>
          <p:nvPr>
            <p:ph type="body" idx="5"/>
          </p:nvPr>
        </p:nvSpPr>
        <p:spPr>
          <a:xfrm>
            <a:off x="4992833" y="2768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5" name="Google Shape;135;p36"/>
          <p:cNvSpPr txBox="1">
            <a:spLocks noGrp="1"/>
          </p:cNvSpPr>
          <p:nvPr>
            <p:ph type="body" idx="6"/>
          </p:nvPr>
        </p:nvSpPr>
        <p:spPr>
          <a:xfrm>
            <a:off x="4572000" y="3733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6" name="Google Shape;136;p36"/>
          <p:cNvSpPr txBox="1">
            <a:spLocks noGrp="1"/>
          </p:cNvSpPr>
          <p:nvPr>
            <p:ph type="body" idx="7"/>
          </p:nvPr>
        </p:nvSpPr>
        <p:spPr>
          <a:xfrm>
            <a:off x="4992833" y="4292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7" name="Google Shape;137;p36"/>
          <p:cNvSpPr txBox="1">
            <a:spLocks noGrp="1"/>
          </p:cNvSpPr>
          <p:nvPr>
            <p:ph type="body" idx="8"/>
          </p:nvPr>
        </p:nvSpPr>
        <p:spPr>
          <a:xfrm>
            <a:off x="4572000" y="5257800"/>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8" name="Google Shape;138;p36"/>
          <p:cNvSpPr txBox="1">
            <a:spLocks noGrp="1"/>
          </p:cNvSpPr>
          <p:nvPr>
            <p:ph type="body" idx="9"/>
          </p:nvPr>
        </p:nvSpPr>
        <p:spPr>
          <a:xfrm>
            <a:off x="4992833" y="5816601"/>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our Points w/ Bullets">
  <p:cSld name="1_Four Points w/ Bullets">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19"/>
          <p:cNvSpPr txBox="1">
            <a:spLocks noGrp="1"/>
          </p:cNvSpPr>
          <p:nvPr>
            <p:ph type="body" idx="1"/>
          </p:nvPr>
        </p:nvSpPr>
        <p:spPr>
          <a:xfrm>
            <a:off x="1371600" y="4749800"/>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 name="Google Shape;13;p19"/>
          <p:cNvSpPr txBox="1">
            <a:spLocks noGrp="1"/>
          </p:cNvSpPr>
          <p:nvPr>
            <p:ph type="body" idx="2"/>
          </p:nvPr>
        </p:nvSpPr>
        <p:spPr>
          <a:xfrm>
            <a:off x="5638800" y="939800"/>
            <a:ext cx="6197600" cy="533400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1712"/>
              </a:spcBef>
              <a:spcAft>
                <a:spcPts val="0"/>
              </a:spcAft>
              <a:buClr>
                <a:srgbClr val="BE2D2D"/>
              </a:buClr>
              <a:buSzPts val="2400"/>
              <a:buFont typeface="Noto Sans"/>
              <a:buChar char="▪"/>
              <a:defRPr sz="2400" b="1" i="0" u="none" strike="noStrike" cap="none">
                <a:solidFill>
                  <a:srgbClr val="BE2D2D"/>
                </a:solidFill>
                <a:latin typeface="Calibri"/>
                <a:ea typeface="Calibri"/>
                <a:cs typeface="Calibri"/>
                <a:sym typeface="Calibri"/>
              </a:defRPr>
            </a:lvl1pPr>
            <a:lvl2pPr marL="914400" marR="0" lvl="1" indent="-364045" algn="l" rtl="0">
              <a:lnSpc>
                <a:spcPct val="100000"/>
              </a:lnSpc>
              <a:spcBef>
                <a:spcPts val="512"/>
              </a:spcBef>
              <a:spcAft>
                <a:spcPts val="0"/>
              </a:spcAft>
              <a:buClr>
                <a:schemeClr val="dk1"/>
              </a:buClr>
              <a:buSzPts val="2133"/>
              <a:buFont typeface="Noto Sans"/>
              <a:buChar char="▪"/>
              <a:defRPr sz="2133"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512"/>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512"/>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512"/>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our Points 2 - Inverse">
  <p:cSld name="Four Points 2 - Inverse">
    <p:bg>
      <p:bgPr>
        <a:blipFill>
          <a:blip r:embed="rId2">
            <a:alphaModFix/>
          </a:blip>
          <a:stretch>
            <a:fillRect/>
          </a:stretch>
        </a:blipFill>
        <a:effectLst/>
      </p:bgPr>
    </p:bg>
    <p:spTree>
      <p:nvGrpSpPr>
        <p:cNvPr id="1" name="Shape 139"/>
        <p:cNvGrpSpPr/>
        <p:nvPr/>
      </p:nvGrpSpPr>
      <p:grpSpPr>
        <a:xfrm>
          <a:off x="0" y="0"/>
          <a:ext cx="0" cy="0"/>
          <a:chOff x="0" y="0"/>
          <a:chExt cx="0" cy="0"/>
        </a:xfrm>
      </p:grpSpPr>
      <p:sp>
        <p:nvSpPr>
          <p:cNvPr id="140" name="Google Shape;140;p37"/>
          <p:cNvSpPr txBox="1">
            <a:spLocks noGrp="1"/>
          </p:cNvSpPr>
          <p:nvPr>
            <p:ph type="body" idx="1"/>
          </p:nvPr>
        </p:nvSpPr>
        <p:spPr>
          <a:xfrm>
            <a:off x="8890000" y="715108"/>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1" name="Google Shape;141;p37"/>
          <p:cNvSpPr txBox="1">
            <a:spLocks noGrp="1"/>
          </p:cNvSpPr>
          <p:nvPr>
            <p:ph type="body" idx="2"/>
          </p:nvPr>
        </p:nvSpPr>
        <p:spPr>
          <a:xfrm>
            <a:off x="660400" y="715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2" name="Google Shape;142;p37"/>
          <p:cNvSpPr txBox="1">
            <a:spLocks noGrp="1"/>
          </p:cNvSpPr>
          <p:nvPr>
            <p:ph type="body" idx="3"/>
          </p:nvPr>
        </p:nvSpPr>
        <p:spPr>
          <a:xfrm>
            <a:off x="1081233" y="1273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3" name="Google Shape;143;p37"/>
          <p:cNvSpPr txBox="1">
            <a:spLocks noGrp="1"/>
          </p:cNvSpPr>
          <p:nvPr>
            <p:ph type="body" idx="4"/>
          </p:nvPr>
        </p:nvSpPr>
        <p:spPr>
          <a:xfrm>
            <a:off x="660400" y="2239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4" name="Google Shape;144;p37"/>
          <p:cNvSpPr txBox="1">
            <a:spLocks noGrp="1"/>
          </p:cNvSpPr>
          <p:nvPr>
            <p:ph type="body" idx="5"/>
          </p:nvPr>
        </p:nvSpPr>
        <p:spPr>
          <a:xfrm>
            <a:off x="1081233" y="2797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5" name="Google Shape;145;p37"/>
          <p:cNvSpPr txBox="1">
            <a:spLocks noGrp="1"/>
          </p:cNvSpPr>
          <p:nvPr>
            <p:ph type="body" idx="6"/>
          </p:nvPr>
        </p:nvSpPr>
        <p:spPr>
          <a:xfrm>
            <a:off x="660400" y="3763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6" name="Google Shape;146;p37"/>
          <p:cNvSpPr txBox="1">
            <a:spLocks noGrp="1"/>
          </p:cNvSpPr>
          <p:nvPr>
            <p:ph type="body" idx="7"/>
          </p:nvPr>
        </p:nvSpPr>
        <p:spPr>
          <a:xfrm>
            <a:off x="1081233" y="4321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7" name="Google Shape;147;p37"/>
          <p:cNvSpPr txBox="1">
            <a:spLocks noGrp="1"/>
          </p:cNvSpPr>
          <p:nvPr>
            <p:ph type="body" idx="8"/>
          </p:nvPr>
        </p:nvSpPr>
        <p:spPr>
          <a:xfrm>
            <a:off x="660400" y="5287108"/>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8" name="Google Shape;148;p37"/>
          <p:cNvSpPr txBox="1">
            <a:spLocks noGrp="1"/>
          </p:cNvSpPr>
          <p:nvPr>
            <p:ph type="body" idx="9"/>
          </p:nvPr>
        </p:nvSpPr>
        <p:spPr>
          <a:xfrm>
            <a:off x="1081233" y="5845909"/>
            <a:ext cx="6117935"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am">
  <p:cSld name="Team">
    <p:bg>
      <p:bgPr>
        <a:blipFill>
          <a:blip r:embed="rId2">
            <a:alphaModFix/>
          </a:blip>
          <a:stretch>
            <a:fillRect/>
          </a:stretch>
        </a:blipFill>
        <a:effectLst/>
      </p:bgPr>
    </p:bg>
    <p:spTree>
      <p:nvGrpSpPr>
        <p:cNvPr id="1" name="Shape 149"/>
        <p:cNvGrpSpPr/>
        <p:nvPr/>
      </p:nvGrpSpPr>
      <p:grpSpPr>
        <a:xfrm>
          <a:off x="0" y="0"/>
          <a:ext cx="0" cy="0"/>
          <a:chOff x="0" y="0"/>
          <a:chExt cx="0" cy="0"/>
        </a:xfrm>
      </p:grpSpPr>
      <p:sp>
        <p:nvSpPr>
          <p:cNvPr id="150" name="Google Shape;150;p38"/>
          <p:cNvSpPr txBox="1">
            <a:spLocks noGrp="1"/>
          </p:cNvSpPr>
          <p:nvPr>
            <p:ph type="body" idx="1"/>
          </p:nvPr>
        </p:nvSpPr>
        <p:spPr>
          <a:xfrm>
            <a:off x="1550712" y="825988"/>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1" name="Google Shape;151;p38"/>
          <p:cNvSpPr txBox="1">
            <a:spLocks noGrp="1"/>
          </p:cNvSpPr>
          <p:nvPr>
            <p:ph type="body" idx="2"/>
          </p:nvPr>
        </p:nvSpPr>
        <p:spPr>
          <a:xfrm>
            <a:off x="1555985" y="5295653"/>
            <a:ext cx="2532031" cy="32995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2" name="Google Shape;152;p38"/>
          <p:cNvSpPr txBox="1">
            <a:spLocks noGrp="1"/>
          </p:cNvSpPr>
          <p:nvPr>
            <p:ph type="body" idx="3"/>
          </p:nvPr>
        </p:nvSpPr>
        <p:spPr>
          <a:xfrm>
            <a:off x="1550712" y="5721836"/>
            <a:ext cx="2532031" cy="55196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3" name="Google Shape;153;p38"/>
          <p:cNvSpPr txBox="1">
            <a:spLocks noGrp="1"/>
          </p:cNvSpPr>
          <p:nvPr>
            <p:ph type="body" idx="4"/>
          </p:nvPr>
        </p:nvSpPr>
        <p:spPr>
          <a:xfrm>
            <a:off x="4888121" y="5295653"/>
            <a:ext cx="2532031" cy="32995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4" name="Google Shape;154;p38"/>
          <p:cNvSpPr txBox="1">
            <a:spLocks noGrp="1"/>
          </p:cNvSpPr>
          <p:nvPr>
            <p:ph type="body" idx="5"/>
          </p:nvPr>
        </p:nvSpPr>
        <p:spPr>
          <a:xfrm>
            <a:off x="4882847" y="5721836"/>
            <a:ext cx="2532031" cy="55196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5" name="Google Shape;155;p38"/>
          <p:cNvSpPr txBox="1">
            <a:spLocks noGrp="1"/>
          </p:cNvSpPr>
          <p:nvPr>
            <p:ph type="body" idx="6"/>
          </p:nvPr>
        </p:nvSpPr>
        <p:spPr>
          <a:xfrm>
            <a:off x="8222072" y="5264745"/>
            <a:ext cx="2532031" cy="32995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6" name="Google Shape;156;p38"/>
          <p:cNvSpPr txBox="1">
            <a:spLocks noGrp="1"/>
          </p:cNvSpPr>
          <p:nvPr>
            <p:ph type="body" idx="7"/>
          </p:nvPr>
        </p:nvSpPr>
        <p:spPr>
          <a:xfrm>
            <a:off x="8216799" y="5690927"/>
            <a:ext cx="2532031" cy="582873"/>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7" name="Google Shape;157;p38"/>
          <p:cNvSpPr>
            <a:spLocks noGrp="1"/>
          </p:cNvSpPr>
          <p:nvPr>
            <p:ph type="pic" idx="8"/>
          </p:nvPr>
        </p:nvSpPr>
        <p:spPr>
          <a:xfrm>
            <a:off x="1555986" y="2984949"/>
            <a:ext cx="2505075" cy="1967442"/>
          </a:xfrm>
          <a:prstGeom prst="rect">
            <a:avLst/>
          </a:prstGeom>
          <a:noFill/>
          <a:ln>
            <a:noFill/>
          </a:ln>
        </p:spPr>
      </p:sp>
      <p:sp>
        <p:nvSpPr>
          <p:cNvPr id="158" name="Google Shape;158;p38"/>
          <p:cNvSpPr>
            <a:spLocks noGrp="1"/>
          </p:cNvSpPr>
          <p:nvPr>
            <p:ph type="pic" idx="9"/>
          </p:nvPr>
        </p:nvSpPr>
        <p:spPr>
          <a:xfrm>
            <a:off x="4882848" y="2998307"/>
            <a:ext cx="2505075" cy="1967442"/>
          </a:xfrm>
          <a:prstGeom prst="rect">
            <a:avLst/>
          </a:prstGeom>
          <a:noFill/>
          <a:ln>
            <a:noFill/>
          </a:ln>
        </p:spPr>
      </p:sp>
      <p:sp>
        <p:nvSpPr>
          <p:cNvPr id="159" name="Google Shape;159;p38"/>
          <p:cNvSpPr>
            <a:spLocks noGrp="1"/>
          </p:cNvSpPr>
          <p:nvPr>
            <p:ph type="pic" idx="13"/>
          </p:nvPr>
        </p:nvSpPr>
        <p:spPr>
          <a:xfrm>
            <a:off x="8206167" y="2981569"/>
            <a:ext cx="2505075" cy="1967442"/>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losing Dark">
  <p:cSld name="Closing Dark">
    <p:bg>
      <p:bgPr>
        <a:blipFill>
          <a:blip r:embed="rId2">
            <a:alphaModFix/>
          </a:blip>
          <a:stretch>
            <a:fillRect/>
          </a:stretch>
        </a:blipFill>
        <a:effectLst/>
      </p:bgPr>
    </p:bg>
    <p:spTree>
      <p:nvGrpSpPr>
        <p:cNvPr id="1" name="Shape 160"/>
        <p:cNvGrpSpPr/>
        <p:nvPr/>
      </p:nvGrpSpPr>
      <p:grpSpPr>
        <a:xfrm>
          <a:off x="0" y="0"/>
          <a:ext cx="0" cy="0"/>
          <a:chOff x="0" y="0"/>
          <a:chExt cx="0" cy="0"/>
        </a:xfrm>
      </p:grpSpPr>
      <p:pic>
        <p:nvPicPr>
          <p:cNvPr id="161" name="Google Shape;161;p39"/>
          <p:cNvPicPr preferRelativeResize="0"/>
          <p:nvPr/>
        </p:nvPicPr>
        <p:blipFill rotWithShape="1">
          <a:blip r:embed="rId3">
            <a:alphaModFix/>
          </a:blip>
          <a:srcRect/>
          <a:stretch/>
        </p:blipFill>
        <p:spPr>
          <a:xfrm>
            <a:off x="1253194" y="3342094"/>
            <a:ext cx="2825809" cy="1275146"/>
          </a:xfrm>
          <a:prstGeom prst="rect">
            <a:avLst/>
          </a:prstGeom>
          <a:noFill/>
          <a:ln>
            <a:noFill/>
          </a:ln>
        </p:spPr>
      </p:pic>
      <p:sp>
        <p:nvSpPr>
          <p:cNvPr id="162" name="Google Shape;162;p39"/>
          <p:cNvSpPr txBox="1">
            <a:spLocks noGrp="1"/>
          </p:cNvSpPr>
          <p:nvPr>
            <p:ph type="body" idx="1"/>
          </p:nvPr>
        </p:nvSpPr>
        <p:spPr>
          <a:xfrm>
            <a:off x="5599826" y="157021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3" name="Google Shape;163;p39"/>
          <p:cNvSpPr txBox="1">
            <a:spLocks noGrp="1"/>
          </p:cNvSpPr>
          <p:nvPr>
            <p:ph type="body" idx="2"/>
          </p:nvPr>
        </p:nvSpPr>
        <p:spPr>
          <a:xfrm>
            <a:off x="5599826" y="2097759"/>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4" name="Google Shape;164;p39"/>
          <p:cNvSpPr txBox="1">
            <a:spLocks noGrp="1"/>
          </p:cNvSpPr>
          <p:nvPr>
            <p:ph type="body" idx="3"/>
          </p:nvPr>
        </p:nvSpPr>
        <p:spPr>
          <a:xfrm>
            <a:off x="5599826" y="3138893"/>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5" name="Google Shape;165;p39"/>
          <p:cNvSpPr txBox="1">
            <a:spLocks noGrp="1"/>
          </p:cNvSpPr>
          <p:nvPr>
            <p:ph type="body" idx="4"/>
          </p:nvPr>
        </p:nvSpPr>
        <p:spPr>
          <a:xfrm>
            <a:off x="5599826" y="3666441"/>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6" name="Google Shape;166;p39"/>
          <p:cNvSpPr txBox="1">
            <a:spLocks noGrp="1"/>
          </p:cNvSpPr>
          <p:nvPr>
            <p:ph type="body" idx="5"/>
          </p:nvPr>
        </p:nvSpPr>
        <p:spPr>
          <a:xfrm>
            <a:off x="5599826" y="46990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7" name="Google Shape;167;p39"/>
          <p:cNvSpPr txBox="1">
            <a:spLocks noGrp="1"/>
          </p:cNvSpPr>
          <p:nvPr>
            <p:ph type="body" idx="6"/>
          </p:nvPr>
        </p:nvSpPr>
        <p:spPr>
          <a:xfrm>
            <a:off x="5599826" y="5226548"/>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8" name="Google Shape;168;p39"/>
          <p:cNvSpPr txBox="1"/>
          <p:nvPr/>
        </p:nvSpPr>
        <p:spPr>
          <a:xfrm>
            <a:off x="1253194" y="2097759"/>
            <a:ext cx="3725206" cy="705321"/>
          </a:xfrm>
          <a:prstGeom prst="rect">
            <a:avLst/>
          </a:prstGeom>
          <a:noFill/>
          <a:ln>
            <a:noFill/>
          </a:ln>
        </p:spPr>
        <p:txBody>
          <a:bodyPr spcFirstLastPara="1" wrap="square" lIns="0" tIns="0" rIns="0" bIns="0" rtlCol="0" anchor="t" anchorCtr="0">
            <a:spAutoFit/>
          </a:bodyPr>
          <a:lstStyle/>
          <a:p>
            <a:pPr marL="0" marR="0" lvl="0" indent="0" algn="l" rtl="0">
              <a:lnSpc>
                <a:spcPct val="110000"/>
              </a:lnSpc>
              <a:spcBef>
                <a:spcPts val="0"/>
              </a:spcBef>
              <a:spcAft>
                <a:spcPts val="0"/>
              </a:spcAft>
              <a:buClr>
                <a:srgbClr val="000000"/>
              </a:buClr>
              <a:buSzPts val="5000"/>
              <a:buFont typeface="Arial"/>
              <a:buNone/>
            </a:pPr>
            <a:r>
              <a:rPr lang="es" sz="5000" b="0" i="0" u="none" strike="noStrike" cap="none">
                <a:solidFill>
                  <a:srgbClr val="FEFFFF"/>
                </a:solidFill>
                <a:latin typeface="Oswald"/>
                <a:ea typeface="Oswald"/>
                <a:cs typeface="Oswald"/>
                <a:sym typeface="Oswald"/>
              </a:rPr>
              <a:t>Thank you!</a:t>
            </a: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Closing Light">
  <p:cSld name="1_Closing Light">
    <p:bg>
      <p:bgPr>
        <a:blipFill>
          <a:blip r:embed="rId2">
            <a:alphaModFix/>
          </a:blip>
          <a:stretch>
            <a:fillRect/>
          </a:stretch>
        </a:blipFill>
        <a:effectLst/>
      </p:bgPr>
    </p:bg>
    <p:spTree>
      <p:nvGrpSpPr>
        <p:cNvPr id="1" name="Shape 169"/>
        <p:cNvGrpSpPr/>
        <p:nvPr/>
      </p:nvGrpSpPr>
      <p:grpSpPr>
        <a:xfrm>
          <a:off x="0" y="0"/>
          <a:ext cx="0" cy="0"/>
          <a:chOff x="0" y="0"/>
          <a:chExt cx="0" cy="0"/>
        </a:xfrm>
      </p:grpSpPr>
      <p:pic>
        <p:nvPicPr>
          <p:cNvPr id="170" name="Google Shape;170;p40"/>
          <p:cNvPicPr preferRelativeResize="0"/>
          <p:nvPr/>
        </p:nvPicPr>
        <p:blipFill rotWithShape="1">
          <a:blip r:embed="rId3">
            <a:alphaModFix/>
          </a:blip>
          <a:srcRect/>
          <a:stretch/>
        </p:blipFill>
        <p:spPr>
          <a:xfrm>
            <a:off x="1253194" y="3276600"/>
            <a:ext cx="3048000" cy="1377377"/>
          </a:xfrm>
          <a:prstGeom prst="rect">
            <a:avLst/>
          </a:prstGeom>
          <a:noFill/>
          <a:ln>
            <a:noFill/>
          </a:ln>
        </p:spPr>
      </p:pic>
      <p:sp>
        <p:nvSpPr>
          <p:cNvPr id="171" name="Google Shape;171;p40"/>
          <p:cNvSpPr txBox="1"/>
          <p:nvPr/>
        </p:nvSpPr>
        <p:spPr>
          <a:xfrm>
            <a:off x="1253194" y="2097759"/>
            <a:ext cx="3725206" cy="705321"/>
          </a:xfrm>
          <a:prstGeom prst="rect">
            <a:avLst/>
          </a:prstGeom>
          <a:noFill/>
          <a:ln>
            <a:noFill/>
          </a:ln>
        </p:spPr>
        <p:txBody>
          <a:bodyPr spcFirstLastPara="1" wrap="square" lIns="0" tIns="0" rIns="0" bIns="0" rtlCol="0" anchor="t" anchorCtr="0">
            <a:spAutoFit/>
          </a:bodyPr>
          <a:lstStyle/>
          <a:p>
            <a:pPr marL="0" marR="0" lvl="0" indent="0" algn="l" rtl="0">
              <a:lnSpc>
                <a:spcPct val="110000"/>
              </a:lnSpc>
              <a:spcBef>
                <a:spcPts val="0"/>
              </a:spcBef>
              <a:spcAft>
                <a:spcPts val="0"/>
              </a:spcAft>
              <a:buClr>
                <a:srgbClr val="000000"/>
              </a:buClr>
              <a:buSzPts val="5000"/>
              <a:buFont typeface="Arial"/>
              <a:buNone/>
            </a:pPr>
            <a:r>
              <a:rPr lang="es" sz="5000" b="0" i="0" u="none" strike="noStrike" cap="none">
                <a:solidFill>
                  <a:srgbClr val="000D2F"/>
                </a:solidFill>
                <a:latin typeface="Oswald"/>
                <a:ea typeface="Oswald"/>
                <a:cs typeface="Oswald"/>
                <a:sym typeface="Oswald"/>
              </a:rPr>
              <a:t>Thank you!</a:t>
            </a:r>
            <a:endParaRPr sz="1400" b="0" i="0" u="none" strike="noStrike" cap="none" dirty="0">
              <a:solidFill>
                <a:srgbClr val="000000"/>
              </a:solidFill>
              <a:latin typeface="Arial"/>
              <a:ea typeface="Arial"/>
              <a:cs typeface="Arial"/>
              <a:sym typeface="Arial"/>
            </a:endParaRPr>
          </a:p>
        </p:txBody>
      </p:sp>
      <p:sp>
        <p:nvSpPr>
          <p:cNvPr id="172" name="Google Shape;172;p40"/>
          <p:cNvSpPr txBox="1">
            <a:spLocks noGrp="1"/>
          </p:cNvSpPr>
          <p:nvPr>
            <p:ph type="body" idx="1"/>
          </p:nvPr>
        </p:nvSpPr>
        <p:spPr>
          <a:xfrm>
            <a:off x="5599826" y="157021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3" name="Google Shape;173;p40"/>
          <p:cNvSpPr txBox="1">
            <a:spLocks noGrp="1"/>
          </p:cNvSpPr>
          <p:nvPr>
            <p:ph type="body" idx="2"/>
          </p:nvPr>
        </p:nvSpPr>
        <p:spPr>
          <a:xfrm>
            <a:off x="5599826" y="2097759"/>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4" name="Google Shape;174;p40"/>
          <p:cNvSpPr txBox="1">
            <a:spLocks noGrp="1"/>
          </p:cNvSpPr>
          <p:nvPr>
            <p:ph type="body" idx="3"/>
          </p:nvPr>
        </p:nvSpPr>
        <p:spPr>
          <a:xfrm>
            <a:off x="5599826" y="3138893"/>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5" name="Google Shape;175;p40"/>
          <p:cNvSpPr txBox="1">
            <a:spLocks noGrp="1"/>
          </p:cNvSpPr>
          <p:nvPr>
            <p:ph type="body" idx="4"/>
          </p:nvPr>
        </p:nvSpPr>
        <p:spPr>
          <a:xfrm>
            <a:off x="5599826" y="3666441"/>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6" name="Google Shape;176;p40"/>
          <p:cNvSpPr txBox="1">
            <a:spLocks noGrp="1"/>
          </p:cNvSpPr>
          <p:nvPr>
            <p:ph type="body" idx="5"/>
          </p:nvPr>
        </p:nvSpPr>
        <p:spPr>
          <a:xfrm>
            <a:off x="5599826" y="469900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7" name="Google Shape;177;p40"/>
          <p:cNvSpPr txBox="1">
            <a:spLocks noGrp="1"/>
          </p:cNvSpPr>
          <p:nvPr>
            <p:ph type="body" idx="6"/>
          </p:nvPr>
        </p:nvSpPr>
        <p:spPr>
          <a:xfrm>
            <a:off x="5599826" y="5226548"/>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Dark">
  <p:cSld name="Blank Dark">
    <p:bg>
      <p:bgPr>
        <a:blipFill>
          <a:blip r:embed="rId2">
            <a:alphaModFix/>
          </a:blip>
          <a:stretch>
            <a:fillRect/>
          </a:stretch>
        </a:blipFill>
        <a:effectLst/>
      </p:bgPr>
    </p:bg>
    <p:spTree>
      <p:nvGrpSpPr>
        <p:cNvPr id="1" name="Shape 178"/>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Light">
  <p:cSld name="Blank Light">
    <p:bg>
      <p:bgPr>
        <a:blipFill>
          <a:blip r:embed="rId2">
            <a:alphaModFix/>
          </a:blip>
          <a:stretch>
            <a:fillRect/>
          </a:stretch>
        </a:blipFill>
        <a:effectLst/>
      </p:bgPr>
    </p:bg>
    <p:spTree>
      <p:nvGrpSpPr>
        <p:cNvPr id="1" name="Shape 1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Text/Picture">
  <p:cSld name="Main Text/Pictur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1"/>
          <p:cNvSpPr txBox="1">
            <a:spLocks noGrp="1"/>
          </p:cNvSpPr>
          <p:nvPr>
            <p:ph type="body" idx="1"/>
          </p:nvPr>
        </p:nvSpPr>
        <p:spPr>
          <a:xfrm>
            <a:off x="737631" y="330200"/>
            <a:ext cx="4545569"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 name="Google Shape;17;p21"/>
          <p:cNvSpPr txBox="1">
            <a:spLocks noGrp="1"/>
          </p:cNvSpPr>
          <p:nvPr>
            <p:ph type="body" idx="2"/>
          </p:nvPr>
        </p:nvSpPr>
        <p:spPr>
          <a:xfrm>
            <a:off x="737659" y="2565400"/>
            <a:ext cx="6120341"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rgbClr val="BE2D2D"/>
              </a:buClr>
              <a:buSzPts val="2933"/>
              <a:buFont typeface="Arial"/>
              <a:buNone/>
              <a:defRPr sz="29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8" name="Google Shape;18;p21"/>
          <p:cNvSpPr txBox="1">
            <a:spLocks noGrp="1"/>
          </p:cNvSpPr>
          <p:nvPr>
            <p:ph type="body" idx="3"/>
          </p:nvPr>
        </p:nvSpPr>
        <p:spPr>
          <a:xfrm>
            <a:off x="737659" y="3581400"/>
            <a:ext cx="6120341" cy="2895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9" name="Google Shape;19;p21"/>
          <p:cNvSpPr>
            <a:spLocks noGrp="1"/>
          </p:cNvSpPr>
          <p:nvPr>
            <p:ph type="pic" idx="4"/>
          </p:nvPr>
        </p:nvSpPr>
        <p:spPr>
          <a:xfrm>
            <a:off x="7225241" y="1163638"/>
            <a:ext cx="4229100" cy="3921125"/>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our Points Alt 2">
  <p:cSld name="Four Points Alt 2">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22"/>
          <p:cNvSpPr/>
          <p:nvPr/>
        </p:nvSpPr>
        <p:spPr>
          <a:xfrm>
            <a:off x="989367" y="2052308"/>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2" name="Google Shape;22;p22"/>
          <p:cNvSpPr txBox="1">
            <a:spLocks noGrp="1"/>
          </p:cNvSpPr>
          <p:nvPr>
            <p:ph type="body" idx="1"/>
          </p:nvPr>
        </p:nvSpPr>
        <p:spPr>
          <a:xfrm>
            <a:off x="976371" y="803468"/>
            <a:ext cx="664362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D2F"/>
              </a:buClr>
              <a:buSzPts val="5000"/>
              <a:buFont typeface="Arial"/>
              <a:buNone/>
              <a:defRPr sz="5000" b="0" i="0" u="none" strike="noStrike" cap="none">
                <a:solidFill>
                  <a:srgbClr val="000D2F"/>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3" name="Google Shape;23;p22"/>
          <p:cNvSpPr txBox="1">
            <a:spLocks noGrp="1"/>
          </p:cNvSpPr>
          <p:nvPr>
            <p:ph type="body" idx="2"/>
          </p:nvPr>
        </p:nvSpPr>
        <p:spPr>
          <a:xfrm>
            <a:off x="1426867" y="2360911"/>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4" name="Google Shape;24;p22"/>
          <p:cNvSpPr txBox="1">
            <a:spLocks noGrp="1"/>
          </p:cNvSpPr>
          <p:nvPr>
            <p:ph type="body" idx="3"/>
          </p:nvPr>
        </p:nvSpPr>
        <p:spPr>
          <a:xfrm>
            <a:off x="1428048" y="2882422"/>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5" name="Google Shape;25;p22"/>
          <p:cNvSpPr/>
          <p:nvPr/>
        </p:nvSpPr>
        <p:spPr>
          <a:xfrm>
            <a:off x="6311681" y="2052308"/>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6" name="Google Shape;26;p22"/>
          <p:cNvSpPr txBox="1">
            <a:spLocks noGrp="1"/>
          </p:cNvSpPr>
          <p:nvPr>
            <p:ph type="body" idx="4"/>
          </p:nvPr>
        </p:nvSpPr>
        <p:spPr>
          <a:xfrm>
            <a:off x="6749182" y="2360911"/>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7" name="Google Shape;27;p22"/>
          <p:cNvSpPr txBox="1">
            <a:spLocks noGrp="1"/>
          </p:cNvSpPr>
          <p:nvPr>
            <p:ph type="body" idx="5"/>
          </p:nvPr>
        </p:nvSpPr>
        <p:spPr>
          <a:xfrm>
            <a:off x="6750363" y="2882422"/>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8" name="Google Shape;28;p22"/>
          <p:cNvSpPr/>
          <p:nvPr/>
        </p:nvSpPr>
        <p:spPr>
          <a:xfrm>
            <a:off x="989367" y="4360001"/>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 name="Google Shape;29;p22"/>
          <p:cNvSpPr txBox="1">
            <a:spLocks noGrp="1"/>
          </p:cNvSpPr>
          <p:nvPr>
            <p:ph type="body" idx="6"/>
          </p:nvPr>
        </p:nvSpPr>
        <p:spPr>
          <a:xfrm>
            <a:off x="1426867" y="4668604"/>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0" name="Google Shape;30;p22"/>
          <p:cNvSpPr txBox="1">
            <a:spLocks noGrp="1"/>
          </p:cNvSpPr>
          <p:nvPr>
            <p:ph type="body" idx="7"/>
          </p:nvPr>
        </p:nvSpPr>
        <p:spPr>
          <a:xfrm>
            <a:off x="1428048" y="5190116"/>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1" name="Google Shape;31;p22"/>
          <p:cNvSpPr/>
          <p:nvPr/>
        </p:nvSpPr>
        <p:spPr>
          <a:xfrm>
            <a:off x="6348819" y="4360001"/>
            <a:ext cx="4890952"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2" name="Google Shape;32;p22"/>
          <p:cNvSpPr txBox="1">
            <a:spLocks noGrp="1"/>
          </p:cNvSpPr>
          <p:nvPr>
            <p:ph type="body" idx="8"/>
          </p:nvPr>
        </p:nvSpPr>
        <p:spPr>
          <a:xfrm>
            <a:off x="6786319" y="4668604"/>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3" name="Google Shape;33;p22"/>
          <p:cNvSpPr txBox="1">
            <a:spLocks noGrp="1"/>
          </p:cNvSpPr>
          <p:nvPr>
            <p:ph type="body" idx="9"/>
          </p:nvPr>
        </p:nvSpPr>
        <p:spPr>
          <a:xfrm>
            <a:off x="6787500" y="5190116"/>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our Points 1 - Inverse">
  <p:cSld name="Four Points 1 - Inverse">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23"/>
          <p:cNvSpPr txBox="1">
            <a:spLocks noGrp="1"/>
          </p:cNvSpPr>
          <p:nvPr>
            <p:ph type="body" idx="1"/>
          </p:nvPr>
        </p:nvSpPr>
        <p:spPr>
          <a:xfrm>
            <a:off x="8890000" y="829208"/>
            <a:ext cx="2909466"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6" name="Google Shape;36;p23"/>
          <p:cNvSpPr txBox="1">
            <a:spLocks noGrp="1"/>
          </p:cNvSpPr>
          <p:nvPr>
            <p:ph type="body" idx="2"/>
          </p:nvPr>
        </p:nvSpPr>
        <p:spPr>
          <a:xfrm>
            <a:off x="558553" y="840766"/>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7" name="Google Shape;37;p23"/>
          <p:cNvSpPr txBox="1">
            <a:spLocks noGrp="1"/>
          </p:cNvSpPr>
          <p:nvPr>
            <p:ph type="body" idx="3"/>
          </p:nvPr>
        </p:nvSpPr>
        <p:spPr>
          <a:xfrm>
            <a:off x="914400" y="1731518"/>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8" name="Google Shape;38;p23"/>
          <p:cNvSpPr txBox="1">
            <a:spLocks noGrp="1"/>
          </p:cNvSpPr>
          <p:nvPr>
            <p:ph type="body" idx="4"/>
          </p:nvPr>
        </p:nvSpPr>
        <p:spPr>
          <a:xfrm>
            <a:off x="558553" y="3712260"/>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9" name="Google Shape;39;p23"/>
          <p:cNvSpPr txBox="1">
            <a:spLocks noGrp="1"/>
          </p:cNvSpPr>
          <p:nvPr>
            <p:ph type="body" idx="5"/>
          </p:nvPr>
        </p:nvSpPr>
        <p:spPr>
          <a:xfrm>
            <a:off x="914400" y="4603012"/>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0" name="Google Shape;40;p23"/>
          <p:cNvSpPr txBox="1">
            <a:spLocks noGrp="1"/>
          </p:cNvSpPr>
          <p:nvPr>
            <p:ph type="body" idx="6"/>
          </p:nvPr>
        </p:nvSpPr>
        <p:spPr>
          <a:xfrm>
            <a:off x="4435711" y="834268"/>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1" name="Google Shape;41;p23"/>
          <p:cNvSpPr txBox="1">
            <a:spLocks noGrp="1"/>
          </p:cNvSpPr>
          <p:nvPr>
            <p:ph type="body" idx="7"/>
          </p:nvPr>
        </p:nvSpPr>
        <p:spPr>
          <a:xfrm>
            <a:off x="4791557" y="1725020"/>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2" name="Google Shape;42;p23"/>
          <p:cNvSpPr txBox="1">
            <a:spLocks noGrp="1"/>
          </p:cNvSpPr>
          <p:nvPr>
            <p:ph type="body" idx="8"/>
          </p:nvPr>
        </p:nvSpPr>
        <p:spPr>
          <a:xfrm>
            <a:off x="4412083" y="3718758"/>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3" name="Google Shape;43;p23"/>
          <p:cNvSpPr txBox="1">
            <a:spLocks noGrp="1"/>
          </p:cNvSpPr>
          <p:nvPr>
            <p:ph type="body" idx="9"/>
          </p:nvPr>
        </p:nvSpPr>
        <p:spPr>
          <a:xfrm>
            <a:off x="4767930" y="4609510"/>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wo Text Boxes">
  <p:cSld name="1_Two Text Boxes">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24"/>
          <p:cNvSpPr txBox="1">
            <a:spLocks noGrp="1"/>
          </p:cNvSpPr>
          <p:nvPr>
            <p:ph type="body" idx="1"/>
          </p:nvPr>
        </p:nvSpPr>
        <p:spPr>
          <a:xfrm>
            <a:off x="1168400" y="566035"/>
            <a:ext cx="581556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6" name="Google Shape;46;p24"/>
          <p:cNvSpPr txBox="1">
            <a:spLocks noGrp="1"/>
          </p:cNvSpPr>
          <p:nvPr>
            <p:ph type="body" idx="2"/>
          </p:nvPr>
        </p:nvSpPr>
        <p:spPr>
          <a:xfrm>
            <a:off x="1168400" y="1697719"/>
            <a:ext cx="5815569"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07"/>
              </a:spcBef>
              <a:spcAft>
                <a:spcPts val="0"/>
              </a:spcAft>
              <a:buClr>
                <a:srgbClr val="BE2D2D"/>
              </a:buClr>
              <a:buSzPts val="2533"/>
              <a:buFont typeface="Arial"/>
              <a:buNone/>
              <a:defRPr sz="25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7" name="Google Shape;47;p24"/>
          <p:cNvSpPr txBox="1">
            <a:spLocks noGrp="1"/>
          </p:cNvSpPr>
          <p:nvPr>
            <p:ph type="body" idx="3"/>
          </p:nvPr>
        </p:nvSpPr>
        <p:spPr>
          <a:xfrm>
            <a:off x="1168400" y="3246883"/>
            <a:ext cx="4521201"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8" name="Google Shape;48;p24"/>
          <p:cNvSpPr txBox="1">
            <a:spLocks noGrp="1"/>
          </p:cNvSpPr>
          <p:nvPr>
            <p:ph type="body" idx="4"/>
          </p:nvPr>
        </p:nvSpPr>
        <p:spPr>
          <a:xfrm>
            <a:off x="1168400" y="3784600"/>
            <a:ext cx="4521201" cy="254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9" name="Google Shape;49;p24"/>
          <p:cNvSpPr txBox="1">
            <a:spLocks noGrp="1"/>
          </p:cNvSpPr>
          <p:nvPr>
            <p:ph type="body" idx="5"/>
          </p:nvPr>
        </p:nvSpPr>
        <p:spPr>
          <a:xfrm>
            <a:off x="6502400" y="3246883"/>
            <a:ext cx="4521201"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0" name="Google Shape;50;p24"/>
          <p:cNvSpPr txBox="1">
            <a:spLocks noGrp="1"/>
          </p:cNvSpPr>
          <p:nvPr>
            <p:ph type="body" idx="6"/>
          </p:nvPr>
        </p:nvSpPr>
        <p:spPr>
          <a:xfrm>
            <a:off x="6502400" y="3784600"/>
            <a:ext cx="4521201" cy="254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ark Title">
  <p:cSld name="Dark Title">
    <p:spTree>
      <p:nvGrpSpPr>
        <p:cNvPr id="1" name="Shape 51"/>
        <p:cNvGrpSpPr/>
        <p:nvPr/>
      </p:nvGrpSpPr>
      <p:grpSpPr>
        <a:xfrm>
          <a:off x="0" y="0"/>
          <a:ext cx="0" cy="0"/>
          <a:chOff x="0" y="0"/>
          <a:chExt cx="0" cy="0"/>
        </a:xfrm>
      </p:grpSpPr>
      <p:pic>
        <p:nvPicPr>
          <p:cNvPr id="52" name="Google Shape;52;p25"/>
          <p:cNvPicPr preferRelativeResize="0"/>
          <p:nvPr/>
        </p:nvPicPr>
        <p:blipFill rotWithShape="1">
          <a:blip r:embed="rId2">
            <a:alphaModFix/>
          </a:blip>
          <a:srcRect/>
          <a:stretch/>
        </p:blipFill>
        <p:spPr>
          <a:xfrm>
            <a:off x="7416801" y="5023294"/>
            <a:ext cx="3290071" cy="1484645"/>
          </a:xfrm>
          <a:prstGeom prst="rect">
            <a:avLst/>
          </a:prstGeom>
          <a:noFill/>
          <a:ln>
            <a:noFill/>
          </a:ln>
        </p:spPr>
      </p:pic>
      <p:sp>
        <p:nvSpPr>
          <p:cNvPr id="53" name="Google Shape;53;p25"/>
          <p:cNvSpPr txBox="1">
            <a:spLocks noGrp="1"/>
          </p:cNvSpPr>
          <p:nvPr>
            <p:ph type="body" idx="1"/>
          </p:nvPr>
        </p:nvSpPr>
        <p:spPr>
          <a:xfrm>
            <a:off x="914400" y="1019461"/>
            <a:ext cx="7620000" cy="2692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760"/>
              </a:spcBef>
              <a:spcAft>
                <a:spcPts val="0"/>
              </a:spcAft>
              <a:buClr>
                <a:srgbClr val="BE2D2D"/>
              </a:buClr>
              <a:buSzPts val="8800"/>
              <a:buFont typeface="Arial"/>
              <a:buNone/>
              <a:defRPr sz="8800" b="0" i="0" u="none" strike="noStrike" cap="none">
                <a:solidFill>
                  <a:srgbClr val="BE2D2D"/>
                </a:solidFill>
                <a:latin typeface="Oswald"/>
                <a:ea typeface="Oswald"/>
                <a:cs typeface="Oswald"/>
                <a:sym typeface="Oswald"/>
              </a:defRPr>
            </a:lvl1pPr>
            <a:lvl2pPr marL="914400" marR="0" lvl="1" indent="-381000" algn="l" rtl="0">
              <a:lnSpc>
                <a:spcPct val="100000"/>
              </a:lnSpc>
              <a:spcBef>
                <a:spcPts val="480"/>
              </a:spcBef>
              <a:spcAft>
                <a:spcPts val="0"/>
              </a:spcAft>
              <a:buClr>
                <a:srgbClr val="BE2D2D"/>
              </a:buClr>
              <a:buSzPts val="2400"/>
              <a:buFont typeface="Arial"/>
              <a:buChar char="–"/>
              <a:defRPr sz="2400" b="0" i="0" u="none" strike="noStrike" cap="none">
                <a:solidFill>
                  <a:srgbClr val="BE2D2D"/>
                </a:solidFill>
                <a:latin typeface="Calibri"/>
                <a:ea typeface="Calibri"/>
                <a:cs typeface="Calibri"/>
                <a:sym typeface="Calibri"/>
              </a:defRPr>
            </a:lvl2pPr>
            <a:lvl3pPr marL="1371600" marR="0" lvl="2" indent="-330200" algn="l" rtl="0">
              <a:lnSpc>
                <a:spcPct val="100000"/>
              </a:lnSpc>
              <a:spcBef>
                <a:spcPts val="320"/>
              </a:spcBef>
              <a:spcAft>
                <a:spcPts val="0"/>
              </a:spcAft>
              <a:buClr>
                <a:srgbClr val="BE2D2D"/>
              </a:buClr>
              <a:buSzPts val="1600"/>
              <a:buFont typeface="Arial"/>
              <a:buChar char="•"/>
              <a:defRPr sz="1600" b="0" i="0" u="none" strike="noStrike" cap="none">
                <a:solidFill>
                  <a:srgbClr val="BE2D2D"/>
                </a:solidFill>
                <a:latin typeface="Calibri"/>
                <a:ea typeface="Calibri"/>
                <a:cs typeface="Calibri"/>
                <a:sym typeface="Calibri"/>
              </a:defRPr>
            </a:lvl3pPr>
            <a:lvl4pPr marL="1828800" marR="0" lvl="3" indent="-313245" algn="l" rtl="0">
              <a:lnSpc>
                <a:spcPct val="100000"/>
              </a:lnSpc>
              <a:spcBef>
                <a:spcPts val="267"/>
              </a:spcBef>
              <a:spcAft>
                <a:spcPts val="0"/>
              </a:spcAft>
              <a:buClr>
                <a:srgbClr val="BE2D2D"/>
              </a:buClr>
              <a:buSzPts val="1333"/>
              <a:buFont typeface="Arial"/>
              <a:buChar char="–"/>
              <a:defRPr sz="1333" b="0" i="0" u="none" strike="noStrike" cap="none">
                <a:solidFill>
                  <a:srgbClr val="BE2D2D"/>
                </a:solidFill>
                <a:latin typeface="Calibri"/>
                <a:ea typeface="Calibri"/>
                <a:cs typeface="Calibri"/>
                <a:sym typeface="Calibri"/>
              </a:defRPr>
            </a:lvl4pPr>
            <a:lvl5pPr marL="2286000" marR="0" lvl="4" indent="-313245" algn="l" rtl="0">
              <a:lnSpc>
                <a:spcPct val="100000"/>
              </a:lnSpc>
              <a:spcBef>
                <a:spcPts val="267"/>
              </a:spcBef>
              <a:spcAft>
                <a:spcPts val="0"/>
              </a:spcAft>
              <a:buClr>
                <a:srgbClr val="BE2D2D"/>
              </a:buClr>
              <a:buSzPts val="1333"/>
              <a:buFont typeface="Arial"/>
              <a:buChar char="»"/>
              <a:defRPr sz="1333" b="0" i="0" u="none" strike="noStrike" cap="none">
                <a:solidFill>
                  <a:srgbClr val="BE2D2D"/>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4" name="Google Shape;54;p25"/>
          <p:cNvSpPr txBox="1">
            <a:spLocks noGrp="1"/>
          </p:cNvSpPr>
          <p:nvPr>
            <p:ph type="body" idx="2"/>
          </p:nvPr>
        </p:nvSpPr>
        <p:spPr>
          <a:xfrm>
            <a:off x="914400" y="4089400"/>
            <a:ext cx="7620000"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80"/>
              </a:spcBef>
              <a:spcAft>
                <a:spcPts val="0"/>
              </a:spcAft>
              <a:buClr>
                <a:schemeClr val="lt1"/>
              </a:buClr>
              <a:buSzPts val="4400"/>
              <a:buFont typeface="Arial"/>
              <a:buNone/>
              <a:defRPr sz="4400"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5" name="Google Shape;55;p25"/>
          <p:cNvSpPr txBox="1">
            <a:spLocks noGrp="1"/>
          </p:cNvSpPr>
          <p:nvPr>
            <p:ph type="body" idx="3"/>
          </p:nvPr>
        </p:nvSpPr>
        <p:spPr>
          <a:xfrm>
            <a:off x="914400" y="5867400"/>
            <a:ext cx="5588000" cy="508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chemeClr val="lt1"/>
              </a:buClr>
              <a:buSzPts val="2933"/>
              <a:buFont typeface="Arial"/>
              <a:buNone/>
              <a:defRPr sz="2933"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26"/>
          <p:cNvSpPr txBox="1">
            <a:spLocks noGrp="1"/>
          </p:cNvSpPr>
          <p:nvPr>
            <p:ph type="body" idx="1"/>
          </p:nvPr>
        </p:nvSpPr>
        <p:spPr>
          <a:xfrm>
            <a:off x="762000" y="1905000"/>
            <a:ext cx="5080000" cy="381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8" name="Google Shape;58;p26"/>
          <p:cNvSpPr txBox="1">
            <a:spLocks noGrp="1"/>
          </p:cNvSpPr>
          <p:nvPr>
            <p:ph type="body" idx="2"/>
          </p:nvPr>
        </p:nvSpPr>
        <p:spPr>
          <a:xfrm>
            <a:off x="762000" y="2057400"/>
            <a:ext cx="4622800" cy="762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BE2D2D"/>
              </a:buClr>
              <a:buSzPts val="5000"/>
              <a:buFont typeface="Arial"/>
              <a:buNone/>
              <a:defRPr sz="5000" b="0" i="0" u="none" strike="noStrike" cap="none">
                <a:solidFill>
                  <a:srgbClr val="BE2D2D"/>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9" name="Google Shape;59;p26"/>
          <p:cNvSpPr>
            <a:spLocks noGrp="1"/>
          </p:cNvSpPr>
          <p:nvPr>
            <p:ph type="pic" idx="3"/>
          </p:nvPr>
        </p:nvSpPr>
        <p:spPr>
          <a:xfrm>
            <a:off x="7772400" y="660400"/>
            <a:ext cx="3251200" cy="55372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7">
            <a:alphaModFix/>
          </a:blip>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nrckids.org/CFOC/Database/4.2.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portal.ct.gov/SDE/Nutrition/CACFP-Child-Care-Centers" TargetMode="External"/><Relationship Id="rId5" Type="http://schemas.openxmlformats.org/officeDocument/2006/relationships/hyperlink" Target="https://www.ecfr.gov/current/title-7/subtitle-B/chapter-II/subchapter-A/part-226" TargetMode="External"/><Relationship Id="rId4" Type="http://schemas.openxmlformats.org/officeDocument/2006/relationships/hyperlink" Target="https://www.ctoec.org/wp-content/uploads/2019/03/centers_statsregs.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
          <p:cNvSpPr txBox="1">
            <a:spLocks noGrp="1"/>
          </p:cNvSpPr>
          <p:nvPr>
            <p:ph type="body" idx="1"/>
          </p:nvPr>
        </p:nvSpPr>
        <p:spPr>
          <a:xfrm>
            <a:off x="972273" y="1063976"/>
            <a:ext cx="7569200" cy="1485348"/>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BE2D2D"/>
              </a:buClr>
              <a:buSzPts val="8800"/>
              <a:buNone/>
            </a:pPr>
            <a:r>
              <a:rPr lang="es" dirty="0"/>
              <a:t>Habilitación</a:t>
            </a:r>
            <a:endParaRPr dirty="0"/>
          </a:p>
        </p:txBody>
      </p:sp>
      <p:sp>
        <p:nvSpPr>
          <p:cNvPr id="185" name="Google Shape;185;p1"/>
          <p:cNvSpPr txBox="1"/>
          <p:nvPr/>
        </p:nvSpPr>
        <p:spPr>
          <a:xfrm>
            <a:off x="1565280" y="2656575"/>
            <a:ext cx="4873200" cy="2677626"/>
          </a:xfrm>
          <a:prstGeom prst="rect">
            <a:avLst/>
          </a:prstGeom>
          <a:noFill/>
          <a:ln>
            <a:noFill/>
          </a:ln>
        </p:spPr>
        <p:txBody>
          <a:bodyPr spcFirstLastPara="1" wrap="square" lIns="91425" tIns="91425" rIns="91425" bIns="91425" rtlCol="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s" sz="5400" b="0" i="0" u="none" strike="noStrike" cap="none" dirty="0">
                <a:solidFill>
                  <a:schemeClr val="accent2"/>
                </a:solidFill>
                <a:latin typeface="Oswald"/>
                <a:ea typeface="Oswald"/>
                <a:cs typeface="Oswald"/>
                <a:sym typeface="Oswald"/>
              </a:rPr>
              <a:t>Centros de Cuidado Infantil en Connecticut</a:t>
            </a:r>
            <a:endParaRPr sz="5400" b="0" i="0" u="none" strike="noStrike" cap="none" dirty="0">
              <a:solidFill>
                <a:schemeClr val="accent2"/>
              </a:solidFill>
              <a:latin typeface="Oswald"/>
              <a:ea typeface="Oswald"/>
              <a:cs typeface="Oswald"/>
              <a:sym typeface="Oswald"/>
            </a:endParaRPr>
          </a:p>
        </p:txBody>
      </p:sp>
      <p:sp>
        <p:nvSpPr>
          <p:cNvPr id="186" name="Google Shape;186;p1"/>
          <p:cNvSpPr txBox="1"/>
          <p:nvPr/>
        </p:nvSpPr>
        <p:spPr>
          <a:xfrm>
            <a:off x="846525" y="6244575"/>
            <a:ext cx="1607100" cy="400200"/>
          </a:xfrm>
          <a:prstGeom prst="rect">
            <a:avLst/>
          </a:prstGeom>
          <a:noFill/>
          <a:ln>
            <a:noFill/>
          </a:ln>
        </p:spPr>
        <p:txBody>
          <a:bodyPr spcFirstLastPara="1" wrap="square" lIns="91425" tIns="91425" rIns="91425" bIns="91425" rtlCol="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 sz="1400" b="0" i="0" u="none" strike="noStrike" cap="none">
                <a:solidFill>
                  <a:srgbClr val="001640"/>
                </a:solidFill>
                <a:latin typeface="Oswald SemiBold"/>
                <a:ea typeface="Oswald SemiBold"/>
                <a:cs typeface="Oswald SemiBold"/>
                <a:sym typeface="Oswald SemiBold"/>
              </a:rPr>
              <a:t>Febrero de 2023​</a:t>
            </a:r>
            <a:endParaRPr sz="1400" b="0" i="0" u="none" strike="noStrike" cap="none" dirty="0">
              <a:solidFill>
                <a:srgbClr val="001640"/>
              </a:solidFill>
              <a:latin typeface="Oswald SemiBold"/>
              <a:ea typeface="Oswald SemiBold"/>
              <a:cs typeface="Oswald SemiBold"/>
              <a:sym typeface="Oswald SemiBold"/>
            </a:endParaRPr>
          </a:p>
        </p:txBody>
      </p:sp>
    </p:spTree>
  </p:cSld>
  <p:clrMapOvr>
    <a:masterClrMapping/>
  </p:clrMapOvr>
  <mc:AlternateContent xmlns:mc="http://schemas.openxmlformats.org/markup-compatibility/2006" xmlns:p14="http://schemas.microsoft.com/office/powerpoint/2010/main">
    <mc:Choice Requires="p14">
      <p:transition spd="slow" p14:dur="2000" advTm="25977"/>
    </mc:Choice>
    <mc:Fallback xmlns="">
      <p:transition spd="slow" advTm="2597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9"/>
          <p:cNvSpPr txBox="1"/>
          <p:nvPr/>
        </p:nvSpPr>
        <p:spPr>
          <a:xfrm>
            <a:off x="901300" y="2757937"/>
            <a:ext cx="10563900" cy="2786100"/>
          </a:xfrm>
          <a:prstGeom prst="rect">
            <a:avLst/>
          </a:prstGeom>
          <a:noFill/>
          <a:ln>
            <a:noFill/>
          </a:ln>
        </p:spPr>
        <p:txBody>
          <a:bodyPr spcFirstLastPara="1" wrap="square" lIns="91425" tIns="45700" rIns="91425" bIns="45700" rtlCol="0" anchor="t" anchorCtr="0">
            <a:spAutoFit/>
          </a:bodyPr>
          <a:lstStyle/>
          <a:p>
            <a:pPr marL="0" marR="0" lvl="0" indent="0" algn="l" rtl="0">
              <a:lnSpc>
                <a:spcPct val="100000"/>
              </a:lnSpc>
              <a:spcBef>
                <a:spcPts val="0"/>
              </a:spcBef>
              <a:spcAft>
                <a:spcPts val="0"/>
              </a:spcAft>
              <a:buClr>
                <a:srgbClr val="000000"/>
              </a:buClr>
              <a:buSzPts val="2300"/>
              <a:buFont typeface="Arial"/>
              <a:buNone/>
            </a:pPr>
            <a:r>
              <a:rPr dirty="0"/>
              <a:t>El </a:t>
            </a:r>
            <a:r>
              <a:rPr dirty="0" err="1"/>
              <a:t>centro</a:t>
            </a:r>
            <a:r>
              <a:rPr dirty="0"/>
              <a:t> de </a:t>
            </a:r>
            <a:r>
              <a:rPr dirty="0" err="1"/>
              <a:t>cuidado</a:t>
            </a:r>
            <a:r>
              <a:rPr dirty="0"/>
              <a:t> </a:t>
            </a:r>
            <a:r>
              <a:rPr dirty="0" err="1"/>
              <a:t>infantil</a:t>
            </a:r>
            <a:r>
              <a:rPr dirty="0"/>
              <a:t> u </a:t>
            </a:r>
            <a:r>
              <a:rPr dirty="0" err="1"/>
              <a:t>hogar</a:t>
            </a:r>
            <a:r>
              <a:rPr dirty="0"/>
              <a:t> de </a:t>
            </a:r>
            <a:r>
              <a:rPr dirty="0" err="1"/>
              <a:t>cuidado</a:t>
            </a:r>
            <a:r>
              <a:rPr dirty="0"/>
              <a:t> </a:t>
            </a:r>
            <a:r>
              <a:rPr dirty="0" err="1"/>
              <a:t>infantil</a:t>
            </a:r>
            <a:r>
              <a:rPr dirty="0"/>
              <a:t> </a:t>
            </a:r>
            <a:r>
              <a:rPr lang="es" sz="2300" dirty="0">
                <a:latin typeface="Calibri"/>
                <a:ea typeface="Calibri"/>
                <a:cs typeface="Calibri"/>
                <a:sym typeface="Calibri"/>
              </a:rPr>
              <a:t>debe </a:t>
            </a:r>
            <a:r>
              <a:rPr dirty="0" err="1"/>
              <a:t>entregar</a:t>
            </a:r>
            <a:r>
              <a:rPr dirty="0"/>
              <a:t> </a:t>
            </a:r>
            <a:r>
              <a:rPr dirty="0" err="1"/>
              <a:t>una</a:t>
            </a:r>
            <a:r>
              <a:rPr dirty="0"/>
              <a:t> comida </a:t>
            </a:r>
            <a:r>
              <a:rPr dirty="0" err="1"/>
              <a:t>nutritivamente</a:t>
            </a:r>
            <a:r>
              <a:rPr dirty="0"/>
              <a:t> </a:t>
            </a:r>
            <a:r>
              <a:rPr dirty="0" err="1"/>
              <a:t>adecuada</a:t>
            </a:r>
            <a:r>
              <a:rPr dirty="0"/>
              <a:t> a </a:t>
            </a:r>
            <a:r>
              <a:rPr dirty="0" err="1"/>
              <a:t>los</a:t>
            </a:r>
            <a:r>
              <a:rPr dirty="0"/>
              <a:t> </a:t>
            </a:r>
            <a:r>
              <a:rPr dirty="0" err="1"/>
              <a:t>niños</a:t>
            </a:r>
            <a:r>
              <a:rPr dirty="0"/>
              <a:t> que </a:t>
            </a:r>
            <a:r>
              <a:rPr dirty="0" err="1"/>
              <a:t>permanezcan</a:t>
            </a:r>
            <a:r>
              <a:rPr dirty="0"/>
              <a:t> </a:t>
            </a:r>
            <a:r>
              <a:rPr dirty="0" err="1"/>
              <a:t>allí</a:t>
            </a:r>
            <a:r>
              <a:rPr dirty="0"/>
              <a:t> </a:t>
            </a:r>
            <a:r>
              <a:rPr dirty="0" err="1"/>
              <a:t>durante</a:t>
            </a:r>
            <a:r>
              <a:rPr dirty="0"/>
              <a:t> al </a:t>
            </a:r>
            <a:r>
              <a:rPr dirty="0" err="1"/>
              <a:t>menos</a:t>
            </a:r>
            <a:r>
              <a:rPr dirty="0"/>
              <a:t> </a:t>
            </a:r>
            <a:r>
              <a:rPr dirty="0" err="1"/>
              <a:t>cinco</a:t>
            </a:r>
            <a:r>
              <a:rPr dirty="0"/>
              <a:t> horas:</a:t>
            </a:r>
            <a:endParaRPr sz="17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latin typeface="Calibri"/>
              <a:ea typeface="Calibri"/>
              <a:cs typeface="Calibri"/>
              <a:sym typeface="Calibri"/>
            </a:endParaRPr>
          </a:p>
          <a:p>
            <a:pPr marL="457200" marR="0" lvl="0" indent="-457200" algn="l" rtl="0">
              <a:lnSpc>
                <a:spcPct val="100000"/>
              </a:lnSpc>
              <a:spcBef>
                <a:spcPts val="0"/>
              </a:spcBef>
              <a:spcAft>
                <a:spcPts val="0"/>
              </a:spcAft>
              <a:buSzPts val="2300"/>
              <a:buFont typeface="Calibri"/>
              <a:buAutoNum type="alphaUcPeriod"/>
            </a:pPr>
            <a:r>
              <a:rPr lang="es" sz="2300" b="0" i="0" u="none" strike="noStrike" cap="none" dirty="0">
                <a:latin typeface="Calibri"/>
                <a:ea typeface="Calibri"/>
                <a:cs typeface="Calibri"/>
                <a:sym typeface="Calibri"/>
              </a:rPr>
              <a:t>Los niños que permanezcan menos de cinco horas </a:t>
            </a:r>
            <a:r>
              <a:rPr lang="es" sz="2300" dirty="0">
                <a:latin typeface="Calibri"/>
                <a:ea typeface="Calibri"/>
                <a:cs typeface="Calibri"/>
                <a:sym typeface="Calibri"/>
              </a:rPr>
              <a:t>deben </a:t>
            </a:r>
            <a:r>
              <a:rPr lang="es" sz="2300" b="0" i="0" u="none" strike="noStrike" cap="none" dirty="0">
                <a:latin typeface="Calibri"/>
                <a:ea typeface="Calibri"/>
                <a:cs typeface="Calibri"/>
                <a:sym typeface="Calibri"/>
              </a:rPr>
              <a:t>recibir un bocadillo nutritivo.</a:t>
            </a:r>
            <a:endParaRPr sz="17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SzPts val="2300"/>
              <a:buFont typeface="Calibri"/>
              <a:buAutoNum type="alphaUcPeriod"/>
            </a:pPr>
            <a:r>
              <a:rPr lang="es" sz="2300" b="0" i="0" u="none" strike="noStrike" cap="none" dirty="0">
                <a:latin typeface="Calibri"/>
                <a:ea typeface="Calibri"/>
                <a:cs typeface="Calibri"/>
                <a:sym typeface="Calibri"/>
              </a:rPr>
              <a:t>Los niños que se quedan más de cinco horas pero menos de ocho horas </a:t>
            </a:r>
            <a:r>
              <a:rPr lang="es" sz="2300" dirty="0">
                <a:latin typeface="Calibri"/>
                <a:ea typeface="Calibri"/>
                <a:cs typeface="Calibri"/>
                <a:sym typeface="Calibri"/>
              </a:rPr>
              <a:t>deben </a:t>
            </a:r>
            <a:r>
              <a:rPr lang="es" sz="2300" b="0" i="0" u="none" strike="noStrike" cap="none" dirty="0">
                <a:latin typeface="Calibri"/>
                <a:ea typeface="Calibri"/>
                <a:cs typeface="Calibri"/>
                <a:sym typeface="Calibri"/>
              </a:rPr>
              <a:t> recibir una comida y un bocadillo nutritivo.</a:t>
            </a:r>
            <a:endParaRPr sz="17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SzPts val="2300"/>
              <a:buFont typeface="Calibri"/>
              <a:buAutoNum type="alphaUcPeriod"/>
            </a:pPr>
            <a:r>
              <a:rPr lang="es" sz="2300" b="0" i="0" u="none" strike="noStrike" cap="none" dirty="0">
                <a:latin typeface="Calibri"/>
                <a:ea typeface="Calibri"/>
                <a:cs typeface="Calibri"/>
                <a:sym typeface="Calibri"/>
              </a:rPr>
              <a:t>Los niños que se quedan ocho horas o más </a:t>
            </a:r>
            <a:r>
              <a:rPr lang="es" sz="2300" dirty="0">
                <a:latin typeface="Calibri"/>
                <a:ea typeface="Calibri"/>
                <a:cs typeface="Calibri"/>
                <a:sym typeface="Calibri"/>
              </a:rPr>
              <a:t>deben </a:t>
            </a:r>
            <a:r>
              <a:rPr lang="es" sz="2300" b="0" i="0" u="none" strike="noStrike" cap="none" dirty="0">
                <a:latin typeface="Calibri"/>
                <a:ea typeface="Calibri"/>
                <a:cs typeface="Calibri"/>
                <a:sym typeface="Calibri"/>
              </a:rPr>
              <a:t> tener una comida más dos bocadillos nutritivos, o dos comidas más un bocadillo nutritivo.</a:t>
            </a:r>
            <a:endParaRPr sz="1700" b="0" i="0" u="none" strike="noStrike" cap="none" dirty="0">
              <a:latin typeface="Arial"/>
              <a:ea typeface="Arial"/>
              <a:cs typeface="Arial"/>
              <a:sym typeface="Arial"/>
            </a:endParaRPr>
          </a:p>
        </p:txBody>
      </p:sp>
      <p:sp>
        <p:nvSpPr>
          <p:cNvPr id="247" name="Google Shape;247;p9"/>
          <p:cNvSpPr txBox="1"/>
          <p:nvPr/>
        </p:nvSpPr>
        <p:spPr>
          <a:xfrm>
            <a:off x="1698750" y="1022569"/>
            <a:ext cx="8794500" cy="923400"/>
          </a:xfrm>
          <a:prstGeom prst="rect">
            <a:avLst/>
          </a:prstGeom>
          <a:noFill/>
          <a:ln>
            <a:noFill/>
          </a:ln>
        </p:spPr>
        <p:txBody>
          <a:bodyPr spcFirstLastPara="1" wrap="square" lIns="91425" tIns="45700" rIns="91425" bIns="45700" rtlCol="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s" sz="5400" b="0" i="0" u="none" strike="noStrike" cap="none" dirty="0">
                <a:solidFill>
                  <a:schemeClr val="accent2"/>
                </a:solidFill>
                <a:latin typeface="Oswald"/>
                <a:ea typeface="Oswald"/>
                <a:cs typeface="Oswald"/>
                <a:sym typeface="Oswald"/>
              </a:rPr>
              <a:t>Cantidad de comidas/bocadillos necesarios</a:t>
            </a:r>
            <a:endParaRPr sz="1400" b="0" i="0" u="none" strike="noStrike" cap="none" dirty="0">
              <a:solidFill>
                <a:srgbClr val="000000"/>
              </a:solidFill>
              <a:latin typeface="Arial"/>
              <a:ea typeface="Arial"/>
              <a:cs typeface="Arial"/>
              <a:sym typeface="Arial"/>
            </a:endParaRPr>
          </a:p>
        </p:txBody>
      </p:sp>
      <p:sp>
        <p:nvSpPr>
          <p:cNvPr id="248" name="Google Shape;248;p9"/>
          <p:cNvSpPr txBox="1"/>
          <p:nvPr/>
        </p:nvSpPr>
        <p:spPr>
          <a:xfrm>
            <a:off x="1594900" y="6134620"/>
            <a:ext cx="9176700" cy="446400"/>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 sz="1700" i="1"/>
              <a:t>Fuente</a:t>
            </a:r>
            <a:r>
              <a:rPr lang="es" sz="1700"/>
              <a:t>: https://www.ctoec.org/wp-content/uploads/2019/03/centers_statsregs.pdf</a:t>
            </a:r>
            <a:endParaRPr sz="800" dirty="0"/>
          </a:p>
        </p:txBody>
      </p:sp>
    </p:spTree>
  </p:cSld>
  <p:clrMapOvr>
    <a:masterClrMapping/>
  </p:clrMapOvr>
  <mc:AlternateContent xmlns:mc="http://schemas.openxmlformats.org/markup-compatibility/2006" xmlns:p14="http://schemas.microsoft.com/office/powerpoint/2010/main">
    <mc:Choice Requires="p14">
      <p:transition spd="slow" p14:dur="2000" advTm="37959"/>
    </mc:Choice>
    <mc:Fallback xmlns="">
      <p:transition spd="slow" advTm="3795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0"/>
          <p:cNvSpPr txBox="1">
            <a:spLocks noGrp="1"/>
          </p:cNvSpPr>
          <p:nvPr>
            <p:ph type="body" idx="2"/>
          </p:nvPr>
        </p:nvSpPr>
        <p:spPr>
          <a:xfrm>
            <a:off x="4165659" y="553655"/>
            <a:ext cx="7652327" cy="5334000"/>
          </a:xfrm>
          <a:prstGeom prst="rect">
            <a:avLst/>
          </a:prstGeom>
          <a:noFill/>
          <a:ln>
            <a:noFill/>
          </a:ln>
        </p:spPr>
        <p:txBody>
          <a:bodyPr spcFirstLastPara="1" wrap="square" lIns="91425" tIns="45700" rIns="91425" bIns="45700" rtlCol="0" anchor="t" anchorCtr="0">
            <a:noAutofit/>
          </a:bodyPr>
          <a:lstStyle/>
          <a:p>
            <a:pPr marL="457200" lvl="0" indent="-457200" algn="l" rtl="0">
              <a:lnSpc>
                <a:spcPct val="100000"/>
              </a:lnSpc>
              <a:spcBef>
                <a:spcPts val="0"/>
              </a:spcBef>
              <a:spcAft>
                <a:spcPts val="0"/>
              </a:spcAft>
              <a:buClr>
                <a:srgbClr val="000000"/>
              </a:buClr>
              <a:buSzPts val="1900"/>
              <a:buFont typeface="Calibri"/>
              <a:buAutoNum type="arabicPeriod"/>
            </a:pPr>
            <a:r>
              <a:rPr lang="es" sz="1800" b="0" dirty="0">
                <a:solidFill>
                  <a:srgbClr val="000000"/>
                </a:solidFill>
              </a:rPr>
              <a:t>Los alimentos perecederos deben contar con la refrigeración adecuada de no más de 45</a:t>
            </a:r>
            <a:r>
              <a:rPr lang="es" sz="1800" b="0" dirty="0">
                <a:solidFill>
                  <a:srgbClr val="000000"/>
                </a:solidFill>
                <a:highlight>
                  <a:srgbClr val="FFFFFF"/>
                </a:highlight>
              </a:rPr>
              <a:t>°</a:t>
            </a:r>
            <a:r>
              <a:rPr lang="es" sz="1800" b="0" dirty="0">
                <a:solidFill>
                  <a:srgbClr val="000000"/>
                </a:solidFill>
              </a:rPr>
              <a:t> F en todos los centros y hogares de cuidado infantil y en las excursiones.</a:t>
            </a:r>
            <a:endParaRPr sz="1800" b="0" dirty="0">
              <a:solidFill>
                <a:srgbClr val="000000"/>
              </a:solidFill>
            </a:endParaRPr>
          </a:p>
          <a:p>
            <a:pPr marL="457200" lvl="0" indent="-457200" algn="l" rtl="0">
              <a:lnSpc>
                <a:spcPct val="100000"/>
              </a:lnSpc>
              <a:spcBef>
                <a:spcPts val="1712"/>
              </a:spcBef>
              <a:spcAft>
                <a:spcPts val="0"/>
              </a:spcAft>
              <a:buClr>
                <a:srgbClr val="000000"/>
              </a:buClr>
              <a:buSzPts val="1900"/>
              <a:buFont typeface="Calibri"/>
              <a:buAutoNum type="arabicPeriod"/>
            </a:pPr>
            <a:r>
              <a:rPr lang="es" sz="1800" b="0" dirty="0">
                <a:solidFill>
                  <a:srgbClr val="000000"/>
                </a:solidFill>
              </a:rPr>
              <a:t>Cuando un centro u hogar de cuidado infantil brinda comidas o bocadillos, los menúes deben ser preparados con al menos una semana de anticipación, deben contener la fecha y debe publicarse una copia en un lugar visible. Los cambios serán documentados al final del día del programa. Se guardará una copia de los alimentos servidos en un registro durante tres meses.</a:t>
            </a:r>
            <a:endParaRPr sz="1800" b="0" dirty="0">
              <a:solidFill>
                <a:srgbClr val="000000"/>
              </a:solidFill>
            </a:endParaRPr>
          </a:p>
          <a:p>
            <a:pPr marL="457200" lvl="0" indent="-457200" algn="l" rtl="0">
              <a:lnSpc>
                <a:spcPct val="100000"/>
              </a:lnSpc>
              <a:spcBef>
                <a:spcPts val="1712"/>
              </a:spcBef>
              <a:spcAft>
                <a:spcPts val="0"/>
              </a:spcAft>
              <a:buClr>
                <a:srgbClr val="000000"/>
              </a:buClr>
              <a:buSzPts val="1900"/>
              <a:buFont typeface="Calibri"/>
              <a:buAutoNum type="arabicPeriod"/>
            </a:pPr>
            <a:r>
              <a:rPr lang="es" sz="1800" b="0" dirty="0">
                <a:solidFill>
                  <a:srgbClr val="000000"/>
                </a:solidFill>
              </a:rPr>
              <a:t>Todas las áreas usadas para la elaboración y el servicio de comidas en los centros de cuidado infantil deberán ser mantenidas de conformidad con las prácticas y procedimientos de desinfección establecidos en la Sección 19-13-B42 de las Regulaciones de Agencias Estatales de Connecticut.</a:t>
            </a:r>
            <a:endParaRPr sz="1800" b="0" dirty="0">
              <a:solidFill>
                <a:srgbClr val="000000"/>
              </a:solidFill>
            </a:endParaRPr>
          </a:p>
          <a:p>
            <a:pPr marL="457200" lvl="0" indent="-457200" algn="l" rtl="0">
              <a:lnSpc>
                <a:spcPct val="100000"/>
              </a:lnSpc>
              <a:spcBef>
                <a:spcPts val="1712"/>
              </a:spcBef>
              <a:spcAft>
                <a:spcPts val="0"/>
              </a:spcAft>
              <a:buClr>
                <a:srgbClr val="000000"/>
              </a:buClr>
              <a:buSzPts val="1900"/>
              <a:buFont typeface="Calibri"/>
              <a:buAutoNum type="arabicPeriod"/>
            </a:pPr>
            <a:r>
              <a:rPr lang="es" sz="1800" b="0" dirty="0">
                <a:solidFill>
                  <a:srgbClr val="000000"/>
                </a:solidFill>
              </a:rPr>
              <a:t>Las cocinas de los centros u hogares de cuidado infantil que se usan para la elaboración y el servicio de comidas para niños deben estar limpias, bien iluminadas y ventiladas, protegidas con mosquiteros y contar con agua potable fría y caliente, almacenamiento adecuado y seguro para los alimentos y suministros y refrigeración.</a:t>
            </a:r>
            <a:endParaRPr sz="1800" b="0" dirty="0">
              <a:solidFill>
                <a:srgbClr val="000000"/>
              </a:solidFill>
              <a:latin typeface="Arial"/>
              <a:ea typeface="Arial"/>
              <a:cs typeface="Arial"/>
              <a:sym typeface="Arial"/>
            </a:endParaRPr>
          </a:p>
          <a:p>
            <a:pPr marL="228611" lvl="0" indent="-107961" algn="l" rtl="0">
              <a:lnSpc>
                <a:spcPct val="100000"/>
              </a:lnSpc>
              <a:spcBef>
                <a:spcPts val="1712"/>
              </a:spcBef>
              <a:spcAft>
                <a:spcPts val="0"/>
              </a:spcAft>
              <a:buClr>
                <a:srgbClr val="BE2D2D"/>
              </a:buClr>
              <a:buSzPts val="1900"/>
              <a:buFont typeface="Noto Sans"/>
              <a:buNone/>
            </a:pPr>
            <a:endParaRPr sz="1900" dirty="0">
              <a:solidFill>
                <a:srgbClr val="212121"/>
              </a:solidFill>
            </a:endParaRPr>
          </a:p>
        </p:txBody>
      </p:sp>
      <p:sp>
        <p:nvSpPr>
          <p:cNvPr id="254" name="Google Shape;254;p10"/>
          <p:cNvSpPr txBox="1">
            <a:spLocks noGrp="1"/>
          </p:cNvSpPr>
          <p:nvPr>
            <p:ph type="body" idx="1"/>
          </p:nvPr>
        </p:nvSpPr>
        <p:spPr>
          <a:xfrm>
            <a:off x="733057" y="3738515"/>
            <a:ext cx="3930600" cy="15240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000000"/>
              </a:buClr>
              <a:buSzPts val="5000"/>
              <a:buNone/>
            </a:pPr>
            <a:r>
              <a:rPr lang="es" dirty="0"/>
              <a:t>Estándares de seguridad alimentaria</a:t>
            </a:r>
            <a:endParaRPr dirty="0"/>
          </a:p>
        </p:txBody>
      </p:sp>
      <p:sp>
        <p:nvSpPr>
          <p:cNvPr id="255" name="Google Shape;255;p10"/>
          <p:cNvSpPr txBox="1"/>
          <p:nvPr/>
        </p:nvSpPr>
        <p:spPr>
          <a:xfrm>
            <a:off x="1594900" y="6293900"/>
            <a:ext cx="9176700" cy="446400"/>
          </a:xfrm>
          <a:prstGeom prst="rect">
            <a:avLst/>
          </a:prstGeom>
          <a:noFill/>
          <a:ln>
            <a:noFill/>
          </a:ln>
        </p:spPr>
        <p:txBody>
          <a:bodyPr spcFirstLastPara="1" wrap="square" lIns="91425" tIns="91425" rIns="91425" bIns="91425" rtlCol="0" anchor="t" anchorCtr="0">
            <a:spAutoFit/>
          </a:bodyPr>
          <a:lstStyle/>
          <a:p>
            <a:pPr marL="0" lvl="0" indent="0" algn="l" rtl="0">
              <a:spcBef>
                <a:spcPts val="0"/>
              </a:spcBef>
              <a:spcAft>
                <a:spcPts val="0"/>
              </a:spcAft>
              <a:buNone/>
            </a:pPr>
            <a:r>
              <a:rPr lang="es" sz="1700" i="1"/>
              <a:t>Fuente</a:t>
            </a:r>
            <a:r>
              <a:rPr lang="es" sz="1700"/>
              <a:t>: https://www.ctoec.org/wp-content/uploads/2019/03/centers_statsregs.pdf</a:t>
            </a:r>
            <a:endParaRPr sz="800" dirty="0"/>
          </a:p>
        </p:txBody>
      </p:sp>
    </p:spTree>
  </p:cSld>
  <p:clrMapOvr>
    <a:masterClrMapping/>
  </p:clrMapOvr>
  <mc:AlternateContent xmlns:mc="http://schemas.openxmlformats.org/markup-compatibility/2006" xmlns:p14="http://schemas.microsoft.com/office/powerpoint/2010/main">
    <mc:Choice Requires="p14">
      <p:transition spd="slow" p14:dur="2000" advTm="39395"/>
    </mc:Choice>
    <mc:Fallback xmlns="">
      <p:transition spd="slow" advTm="3939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1"/>
          <p:cNvSpPr txBox="1">
            <a:spLocks noGrp="1"/>
          </p:cNvSpPr>
          <p:nvPr>
            <p:ph type="body" idx="1"/>
          </p:nvPr>
        </p:nvSpPr>
        <p:spPr>
          <a:xfrm>
            <a:off x="717104" y="3715825"/>
            <a:ext cx="3930600" cy="15240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000000"/>
              </a:buClr>
              <a:buSzPts val="5000"/>
              <a:buNone/>
            </a:pPr>
            <a:r>
              <a:rPr lang="es" dirty="0"/>
              <a:t>Estándares de seguridad alimentaria</a:t>
            </a:r>
            <a:endParaRPr dirty="0"/>
          </a:p>
        </p:txBody>
      </p:sp>
      <p:sp>
        <p:nvSpPr>
          <p:cNvPr id="261" name="Google Shape;261;p11"/>
          <p:cNvSpPr txBox="1">
            <a:spLocks noGrp="1"/>
          </p:cNvSpPr>
          <p:nvPr>
            <p:ph type="body" idx="2"/>
          </p:nvPr>
        </p:nvSpPr>
        <p:spPr>
          <a:xfrm>
            <a:off x="4154084" y="597412"/>
            <a:ext cx="7652400" cy="5334000"/>
          </a:xfrm>
          <a:prstGeom prst="rect">
            <a:avLst/>
          </a:prstGeom>
          <a:noFill/>
          <a:ln>
            <a:noFill/>
          </a:ln>
        </p:spPr>
        <p:txBody>
          <a:bodyPr spcFirstLastPara="1" wrap="square" lIns="91425" tIns="45700" rIns="91425" bIns="45700" rtlCol="0" anchor="t" anchorCtr="0">
            <a:noAutofit/>
          </a:bodyPr>
          <a:lstStyle/>
          <a:p>
            <a:pPr marL="457200" lvl="0" indent="-457200" algn="l" rtl="0">
              <a:lnSpc>
                <a:spcPct val="100000"/>
              </a:lnSpc>
              <a:spcBef>
                <a:spcPts val="0"/>
              </a:spcBef>
              <a:spcAft>
                <a:spcPts val="0"/>
              </a:spcAft>
              <a:buClr>
                <a:srgbClr val="000000"/>
              </a:buClr>
              <a:buSzPts val="1900"/>
              <a:buAutoNum type="arabicPeriod" startAt="5"/>
            </a:pPr>
            <a:r>
              <a:rPr lang="es" sz="1900" b="0" dirty="0">
                <a:solidFill>
                  <a:srgbClr val="000000"/>
                </a:solidFill>
              </a:rPr>
              <a:t>Los centros u hogares de cuidado infantil deben contar con estaciones de lavado de manos ubicadas convenientemente respecto del lugar donde se elaboran los alimentos.</a:t>
            </a:r>
            <a:endParaRPr b="0" dirty="0">
              <a:solidFill>
                <a:srgbClr val="000000"/>
              </a:solidFill>
            </a:endParaRPr>
          </a:p>
          <a:p>
            <a:pPr marL="457200" lvl="0" indent="-457200" algn="l" rtl="0">
              <a:lnSpc>
                <a:spcPct val="100000"/>
              </a:lnSpc>
              <a:spcBef>
                <a:spcPts val="1712"/>
              </a:spcBef>
              <a:spcAft>
                <a:spcPts val="0"/>
              </a:spcAft>
              <a:buClr>
                <a:srgbClr val="000000"/>
              </a:buClr>
              <a:buSzPts val="1900"/>
              <a:buAutoNum type="arabicPeriod" startAt="5"/>
            </a:pPr>
            <a:r>
              <a:rPr lang="es" sz="1900" b="0" dirty="0">
                <a:solidFill>
                  <a:srgbClr val="000000"/>
                </a:solidFill>
              </a:rPr>
              <a:t>Todos los utensilios multiuso para comer y beber deben ser lavados meticulosamente, enjuagados y desinfectados después de cada uso en los centros u hogares de cuidado infantil.</a:t>
            </a:r>
            <a:endParaRPr b="0" dirty="0">
              <a:solidFill>
                <a:srgbClr val="000000"/>
              </a:solidFill>
            </a:endParaRPr>
          </a:p>
          <a:p>
            <a:pPr marL="457200" lvl="0" indent="-457200" algn="l" rtl="0">
              <a:lnSpc>
                <a:spcPct val="100000"/>
              </a:lnSpc>
              <a:spcBef>
                <a:spcPts val="1712"/>
              </a:spcBef>
              <a:spcAft>
                <a:spcPts val="0"/>
              </a:spcAft>
              <a:buClr>
                <a:srgbClr val="000000"/>
              </a:buClr>
              <a:buSzPts val="1900"/>
              <a:buAutoNum type="arabicPeriod" startAt="5"/>
            </a:pPr>
            <a:r>
              <a:rPr lang="es" sz="1900" b="0" dirty="0">
                <a:solidFill>
                  <a:srgbClr val="000000"/>
                </a:solidFill>
              </a:rPr>
              <a:t>Las cocinas de los centros u hogares de cuidado infantil no deben usarse como espacio de juego, pero pueden ser usadas para una actividad específica del programa bajo supervisión. Deben estar separadas con puertas de las habitaciones usadas por los niños en los centros u hogares de cuidado infantil a fin de evitar que estos ingresen a la cocina sin supervisión.</a:t>
            </a:r>
            <a:endParaRPr b="0" dirty="0">
              <a:solidFill>
                <a:srgbClr val="000000"/>
              </a:solidFill>
            </a:endParaRPr>
          </a:p>
          <a:p>
            <a:pPr marL="457200" lvl="0" indent="-457200" algn="l" rtl="0">
              <a:lnSpc>
                <a:spcPct val="100000"/>
              </a:lnSpc>
              <a:spcBef>
                <a:spcPts val="1712"/>
              </a:spcBef>
              <a:spcAft>
                <a:spcPts val="0"/>
              </a:spcAft>
              <a:buClr>
                <a:srgbClr val="000000"/>
              </a:buClr>
              <a:buSzPts val="1900"/>
              <a:buAutoNum type="arabicPeriod" startAt="5"/>
            </a:pPr>
            <a:r>
              <a:rPr lang="es" sz="1900" b="0" dirty="0">
                <a:solidFill>
                  <a:srgbClr val="000000"/>
                </a:solidFill>
              </a:rPr>
              <a:t>Los niños en centros u hogares de cuidado infantil no deben estar sin supervisión durante la preparación de las comidas.</a:t>
            </a:r>
            <a:endParaRPr b="0" dirty="0">
              <a:solidFill>
                <a:srgbClr val="000000"/>
              </a:solidFill>
            </a:endParaRPr>
          </a:p>
          <a:p>
            <a:pPr marL="457200" lvl="0" indent="-457200" algn="l" rtl="0">
              <a:lnSpc>
                <a:spcPct val="100000"/>
              </a:lnSpc>
              <a:spcBef>
                <a:spcPts val="1712"/>
              </a:spcBef>
              <a:spcAft>
                <a:spcPts val="0"/>
              </a:spcAft>
              <a:buClr>
                <a:srgbClr val="000000"/>
              </a:buClr>
              <a:buSzPts val="1900"/>
              <a:buAutoNum type="arabicPeriod" startAt="5"/>
            </a:pPr>
            <a:r>
              <a:rPr lang="es" sz="1900" b="0" dirty="0">
                <a:solidFill>
                  <a:srgbClr val="000000"/>
                </a:solidFill>
              </a:rPr>
              <a:t>Los niños y el personal deben lavarse las manos con agua y jabón antes de comer o manipular alimentos.</a:t>
            </a:r>
            <a:endParaRPr b="0" dirty="0">
              <a:solidFill>
                <a:srgbClr val="000000"/>
              </a:solidFill>
            </a:endParaRPr>
          </a:p>
          <a:p>
            <a:pPr marL="228611" lvl="0" indent="-107961" algn="l" rtl="0">
              <a:lnSpc>
                <a:spcPct val="100000"/>
              </a:lnSpc>
              <a:spcBef>
                <a:spcPts val="1712"/>
              </a:spcBef>
              <a:spcAft>
                <a:spcPts val="0"/>
              </a:spcAft>
              <a:buClr>
                <a:srgbClr val="BE2D2D"/>
              </a:buClr>
              <a:buSzPts val="1900"/>
              <a:buFont typeface="Noto Sans"/>
              <a:buNone/>
            </a:pPr>
            <a:endParaRPr sz="1900" dirty="0">
              <a:solidFill>
                <a:srgbClr val="000000"/>
              </a:solidFill>
            </a:endParaRPr>
          </a:p>
        </p:txBody>
      </p:sp>
      <p:sp>
        <p:nvSpPr>
          <p:cNvPr id="262" name="Google Shape;262;p11"/>
          <p:cNvSpPr txBox="1"/>
          <p:nvPr/>
        </p:nvSpPr>
        <p:spPr>
          <a:xfrm>
            <a:off x="1594900" y="6293900"/>
            <a:ext cx="9176700" cy="446400"/>
          </a:xfrm>
          <a:prstGeom prst="rect">
            <a:avLst/>
          </a:prstGeom>
          <a:noFill/>
          <a:ln>
            <a:noFill/>
          </a:ln>
        </p:spPr>
        <p:txBody>
          <a:bodyPr spcFirstLastPara="1" wrap="square" lIns="91425" tIns="91425" rIns="91425" bIns="91425" rtlCol="0" anchor="t" anchorCtr="0">
            <a:spAutoFit/>
          </a:bodyPr>
          <a:lstStyle/>
          <a:p>
            <a:pPr marL="0" lvl="0" indent="0" algn="l" rtl="0">
              <a:spcBef>
                <a:spcPts val="0"/>
              </a:spcBef>
              <a:spcAft>
                <a:spcPts val="0"/>
              </a:spcAft>
              <a:buNone/>
            </a:pPr>
            <a:r>
              <a:rPr lang="es" sz="1700" i="1"/>
              <a:t>Fuente</a:t>
            </a:r>
            <a:r>
              <a:rPr lang="es" sz="1700"/>
              <a:t>: https://www.ctoec.org/wp-content/uploads/2019/03/centers_statsregs.pdf</a:t>
            </a:r>
            <a:endParaRPr sz="800" dirty="0"/>
          </a:p>
        </p:txBody>
      </p:sp>
    </p:spTree>
  </p:cSld>
  <p:clrMapOvr>
    <a:masterClrMapping/>
  </p:clrMapOvr>
  <mc:AlternateContent xmlns:mc="http://schemas.openxmlformats.org/markup-compatibility/2006" xmlns:p14="http://schemas.microsoft.com/office/powerpoint/2010/main">
    <mc:Choice Requires="p14">
      <p:transition spd="slow" p14:dur="2000" advTm="14591"/>
    </mc:Choice>
    <mc:Fallback xmlns="">
      <p:transition spd="slow" advTm="1459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5"/>
          <p:cNvSpPr txBox="1">
            <a:spLocks noGrp="1"/>
          </p:cNvSpPr>
          <p:nvPr>
            <p:ph type="body" idx="1"/>
          </p:nvPr>
        </p:nvSpPr>
        <p:spPr>
          <a:xfrm>
            <a:off x="1468492" y="630525"/>
            <a:ext cx="8432100" cy="15240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000000"/>
              </a:buClr>
              <a:buSzPts val="5000"/>
              <a:buNone/>
            </a:pPr>
            <a:r>
              <a:rPr lang="es"/>
              <a:t>Recursos y referencias	</a:t>
            </a:r>
            <a:endParaRPr dirty="0"/>
          </a:p>
        </p:txBody>
      </p:sp>
      <p:sp>
        <p:nvSpPr>
          <p:cNvPr id="268" name="Google Shape;268;p15"/>
          <p:cNvSpPr txBox="1">
            <a:spLocks noGrp="1"/>
          </p:cNvSpPr>
          <p:nvPr>
            <p:ph type="body" idx="2"/>
          </p:nvPr>
        </p:nvSpPr>
        <p:spPr>
          <a:xfrm>
            <a:off x="1468492" y="1392525"/>
            <a:ext cx="10007100" cy="4126200"/>
          </a:xfrm>
          <a:prstGeom prst="rect">
            <a:avLst/>
          </a:prstGeom>
          <a:noFill/>
          <a:ln>
            <a:noFill/>
          </a:ln>
        </p:spPr>
        <p:txBody>
          <a:bodyPr spcFirstLastPara="1" wrap="square" lIns="91425" tIns="45700" rIns="91425" bIns="45700" rtlCol="0" anchor="t" anchorCtr="0">
            <a:noAutofit/>
          </a:bodyPr>
          <a:lstStyle/>
          <a:p>
            <a:pPr marL="228611" lvl="0" indent="-196861" algn="l" rtl="0">
              <a:spcBef>
                <a:spcPts val="1712"/>
              </a:spcBef>
              <a:spcAft>
                <a:spcPts val="0"/>
              </a:spcAft>
              <a:buClr>
                <a:schemeClr val="accent2"/>
              </a:buClr>
              <a:buSzPts val="1900"/>
              <a:buChar char="▪"/>
            </a:pPr>
            <a:r>
              <a:rPr lang="es" sz="1900" dirty="0">
                <a:solidFill>
                  <a:schemeClr val="accent2"/>
                </a:solidFill>
              </a:rPr>
              <a:t>Estándares Nacionales de Cuidado Infantil, Capítulo 4: Servicio de Alimentación y Nutrición. 4.2. Requisitos generales: </a:t>
            </a:r>
            <a:r>
              <a:rPr lang="es" sz="1900" u="sng" dirty="0">
                <a:solidFill>
                  <a:schemeClr val="accent2"/>
                </a:solidFill>
                <a:hlinkClick r:id="rId3">
                  <a:extLst>
                    <a:ext uri="{A12FA001-AC4F-418D-AE19-62706E023703}">
                      <ahyp:hlinkClr xmlns:ahyp="http://schemas.microsoft.com/office/drawing/2018/hyperlinkcolor" val="tx"/>
                    </a:ext>
                  </a:extLst>
                </a:hlinkClick>
              </a:rPr>
              <a:t>https://nrckids.org/CFOC/Database/4.2.0</a:t>
            </a:r>
            <a:endParaRPr sz="900" dirty="0">
              <a:solidFill>
                <a:schemeClr val="accent2"/>
              </a:solidFill>
            </a:endParaRPr>
          </a:p>
          <a:p>
            <a:pPr marL="457200" lvl="0" indent="0" algn="l" rtl="0">
              <a:spcBef>
                <a:spcPts val="1712"/>
              </a:spcBef>
              <a:spcAft>
                <a:spcPts val="0"/>
              </a:spcAft>
              <a:buNone/>
            </a:pPr>
            <a:endParaRPr sz="100" dirty="0">
              <a:solidFill>
                <a:schemeClr val="accent2"/>
              </a:solidFill>
            </a:endParaRPr>
          </a:p>
          <a:p>
            <a:pPr marL="228611" lvl="0" indent="-196861" algn="l" rtl="0">
              <a:lnSpc>
                <a:spcPct val="100000"/>
              </a:lnSpc>
              <a:spcBef>
                <a:spcPts val="0"/>
              </a:spcBef>
              <a:spcAft>
                <a:spcPts val="0"/>
              </a:spcAft>
              <a:buClr>
                <a:schemeClr val="accent2"/>
              </a:buClr>
              <a:buSzPts val="1900"/>
              <a:buFont typeface="Noto Sans"/>
              <a:buChar char="▪"/>
            </a:pPr>
            <a:r>
              <a:rPr lang="es" sz="1900" dirty="0">
                <a:solidFill>
                  <a:schemeClr val="accent2"/>
                </a:solidFill>
              </a:rPr>
              <a:t>Estado de Connecticut, Oficina de Estatutos y Regulaciones sobre Infancia Temprana, Centros de Cuidado Infantil y Hogares de Cuidado Infantil: </a:t>
            </a:r>
            <a:r>
              <a:rPr lang="es" sz="1900" u="sng" dirty="0">
                <a:solidFill>
                  <a:schemeClr val="accent2"/>
                </a:solidFill>
                <a:hlinkClick r:id="rId4">
                  <a:extLst>
                    <a:ext uri="{A12FA001-AC4F-418D-AE19-62706E023703}">
                      <ahyp:hlinkClr xmlns:ahyp="http://schemas.microsoft.com/office/drawing/2018/hyperlinkcolor" val="tx"/>
                    </a:ext>
                  </a:extLst>
                </a:hlinkClick>
              </a:rPr>
              <a:t>https://www.ctoec.org/wp-content/uploads/2019/03/centers_statsregs.pdf</a:t>
            </a:r>
            <a:endParaRPr sz="1900" dirty="0">
              <a:solidFill>
                <a:schemeClr val="accent2"/>
              </a:solidFill>
            </a:endParaRPr>
          </a:p>
          <a:p>
            <a:pPr marL="457200" lvl="0" indent="0" algn="l" rtl="0">
              <a:lnSpc>
                <a:spcPct val="100000"/>
              </a:lnSpc>
              <a:spcBef>
                <a:spcPts val="0"/>
              </a:spcBef>
              <a:spcAft>
                <a:spcPts val="0"/>
              </a:spcAft>
              <a:buNone/>
            </a:pPr>
            <a:endParaRPr sz="1900" dirty="0">
              <a:solidFill>
                <a:schemeClr val="accent2"/>
              </a:solidFill>
            </a:endParaRPr>
          </a:p>
          <a:p>
            <a:pPr marL="228611" lvl="0" indent="-196861" algn="l" rtl="0">
              <a:lnSpc>
                <a:spcPct val="100000"/>
              </a:lnSpc>
              <a:spcBef>
                <a:spcPts val="0"/>
              </a:spcBef>
              <a:spcAft>
                <a:spcPts val="0"/>
              </a:spcAft>
              <a:buClr>
                <a:schemeClr val="accent2"/>
              </a:buClr>
              <a:buSzPts val="1900"/>
              <a:buFont typeface="Noto Sans"/>
              <a:buChar char="▪"/>
            </a:pPr>
            <a:r>
              <a:rPr lang="es" sz="1900" dirty="0">
                <a:solidFill>
                  <a:schemeClr val="accent2"/>
                </a:solidFill>
              </a:rPr>
              <a:t>Departamento de Agricultura de los EE. UU., 7 Código de Regulaciones Federales 226.20: </a:t>
            </a:r>
            <a:r>
              <a:rPr lang="es" sz="1900" u="sng" dirty="0">
                <a:solidFill>
                  <a:schemeClr val="accent2"/>
                </a:solidFill>
                <a:hlinkClick r:id="rId5">
                  <a:extLst>
                    <a:ext uri="{A12FA001-AC4F-418D-AE19-62706E023703}">
                      <ahyp:hlinkClr xmlns:ahyp="http://schemas.microsoft.com/office/drawing/2018/hyperlinkcolor" val="tx"/>
                    </a:ext>
                  </a:extLst>
                </a:hlinkClick>
              </a:rPr>
              <a:t>https://www.ecfr.gov/current/title-7/subtitle-B/chapter-II/subchapter-A/part-226</a:t>
            </a:r>
            <a:endParaRPr sz="1900" dirty="0">
              <a:solidFill>
                <a:schemeClr val="accent2"/>
              </a:solidFill>
            </a:endParaRPr>
          </a:p>
          <a:p>
            <a:pPr marL="228611" lvl="0" indent="-196861" algn="l" rtl="0">
              <a:lnSpc>
                <a:spcPct val="100000"/>
              </a:lnSpc>
              <a:spcBef>
                <a:spcPts val="1712"/>
              </a:spcBef>
              <a:spcAft>
                <a:spcPts val="0"/>
              </a:spcAft>
              <a:buClr>
                <a:schemeClr val="accent2"/>
              </a:buClr>
              <a:buSzPts val="1900"/>
              <a:buFont typeface="Noto Sans"/>
              <a:buChar char="▪"/>
            </a:pPr>
            <a:r>
              <a:rPr lang="es" sz="1900" dirty="0">
                <a:solidFill>
                  <a:schemeClr val="accent2"/>
                </a:solidFill>
              </a:rPr>
              <a:t>Para más información sobre los requisitos del CACFP, visite:</a:t>
            </a:r>
            <a:r>
              <a:rPr lang="en" sz="1900" b="1" dirty="0">
                <a:solidFill>
                  <a:schemeClr val="accent2"/>
                </a:solidFill>
              </a:rPr>
              <a:t> </a:t>
            </a:r>
            <a:r>
              <a:rPr lang="es" sz="1900" u="sng" dirty="0">
                <a:solidFill>
                  <a:schemeClr val="accent2"/>
                </a:solidFill>
                <a:hlinkClick r:id="rId6">
                  <a:extLst>
                    <a:ext uri="{A12FA001-AC4F-418D-AE19-62706E023703}">
                      <ahyp:hlinkClr xmlns:ahyp="http://schemas.microsoft.com/office/drawing/2018/hyperlinkcolor" val="tx"/>
                    </a:ext>
                  </a:extLst>
                </a:hlinkClick>
              </a:rPr>
              <a:t>https://portal.ct.gov/SDE/Nutrition/CACFP-Child-Care-Centers</a:t>
            </a:r>
            <a:r>
              <a:rPr lang="es" sz="1900" dirty="0">
                <a:solidFill>
                  <a:schemeClr val="accent2"/>
                </a:solidFill>
                <a:uFill>
                  <a:noFill/>
                </a:uFill>
                <a:hlinkClick r:id="rId6">
                  <a:extLst>
                    <a:ext uri="{A12FA001-AC4F-418D-AE19-62706E023703}">
                      <ahyp:hlinkClr xmlns:ahyp="http://schemas.microsoft.com/office/drawing/2018/hyperlinkcolor" val="tx"/>
                    </a:ext>
                  </a:extLst>
                </a:hlinkClick>
              </a:rPr>
              <a:t>.</a:t>
            </a:r>
            <a:r>
              <a:rPr lang="es" sz="1900" dirty="0">
                <a:solidFill>
                  <a:schemeClr val="accent2"/>
                </a:solidFill>
              </a:rPr>
              <a:t> Antes de implementar cualquier cambio en las políticas o prácticas de alimentación y nutrición de su programa, comuníquese con su representante del CACFP para asegurarse de estar cumpliendo con todas las normas y regulaciones.</a:t>
            </a:r>
            <a:endParaRPr sz="1900" dirty="0">
              <a:solidFill>
                <a:schemeClr val="accent2"/>
              </a:solidFill>
            </a:endParaRPr>
          </a:p>
          <a:p>
            <a:pPr marL="228611" lvl="0" indent="-76211" algn="l" rtl="0">
              <a:lnSpc>
                <a:spcPct val="100000"/>
              </a:lnSpc>
              <a:spcBef>
                <a:spcPts val="1712"/>
              </a:spcBef>
              <a:spcAft>
                <a:spcPts val="0"/>
              </a:spcAft>
              <a:buClr>
                <a:srgbClr val="BE2D2D"/>
              </a:buClr>
              <a:buSzPts val="2400"/>
              <a:buFont typeface="Noto Sans"/>
              <a:buNone/>
            </a:pPr>
            <a:endParaRPr dirty="0"/>
          </a:p>
        </p:txBody>
      </p:sp>
      <p:sp>
        <p:nvSpPr>
          <p:cNvPr id="269" name="Google Shape;269;p15"/>
          <p:cNvSpPr txBox="1"/>
          <p:nvPr/>
        </p:nvSpPr>
        <p:spPr>
          <a:xfrm>
            <a:off x="625675" y="6048300"/>
            <a:ext cx="11276100" cy="677100"/>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 sz="1600" b="1">
                <a:solidFill>
                  <a:srgbClr val="212121"/>
                </a:solidFill>
              </a:rPr>
              <a:t>Declaración de divulgación:</a:t>
            </a:r>
            <a:r>
              <a:rPr lang="es" sz="1600" b="1" i="1">
                <a:solidFill>
                  <a:srgbClr val="212121"/>
                </a:solidFill>
                <a:latin typeface="Calibri"/>
                <a:ea typeface="Calibri"/>
                <a:cs typeface="Calibri"/>
                <a:sym typeface="Calibri"/>
              </a:rPr>
              <a:t> </a:t>
            </a:r>
            <a:r>
              <a:rPr lang="es" sz="1600" b="1" i="1">
                <a:solidFill>
                  <a:srgbClr val="212121"/>
                </a:solidFill>
              </a:rPr>
              <a:t>La información de este módulo se basa en diversas fuentes que se mencionan arriba. Tiene el objetivo de resaltar puntos clave relevantes para este tema, pero no es exhaustiva. Para más información, consulte los recursos mencionados arriba.</a:t>
            </a:r>
            <a:endParaRPr sz="1600" b="1" i="1" dirty="0">
              <a:solidFill>
                <a:srgbClr val="21212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15626"/>
    </mc:Choice>
    <mc:Fallback xmlns="">
      <p:transition spd="slow" advTm="1562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 name="Google Shape;255;p12" descr="Logo&#10;&#10;Description automatically generated">
            <a:extLst>
              <a:ext uri="{FF2B5EF4-FFF2-40B4-BE49-F238E27FC236}">
                <a16:creationId xmlns:a16="http://schemas.microsoft.com/office/drawing/2014/main" id="{3CD4DB5F-F4BC-2AE5-AD09-41132769222B}"/>
              </a:ext>
            </a:extLst>
          </p:cNvPr>
          <p:cNvPicPr preferRelativeResize="0"/>
          <p:nvPr/>
        </p:nvPicPr>
        <p:blipFill rotWithShape="1">
          <a:blip r:embed="rId3">
            <a:alphaModFix/>
          </a:blip>
          <a:srcRect/>
          <a:stretch/>
        </p:blipFill>
        <p:spPr>
          <a:xfrm>
            <a:off x="2455102" y="2444750"/>
            <a:ext cx="4356100" cy="1968500"/>
          </a:xfrm>
          <a:prstGeom prst="rect">
            <a:avLst/>
          </a:prstGeom>
          <a:noFill/>
          <a:ln>
            <a:noFill/>
          </a:ln>
        </p:spPr>
      </p:pic>
      <p:sp>
        <p:nvSpPr>
          <p:cNvPr id="4" name="Google Shape;257;p12">
            <a:extLst>
              <a:ext uri="{FF2B5EF4-FFF2-40B4-BE49-F238E27FC236}">
                <a16:creationId xmlns:a16="http://schemas.microsoft.com/office/drawing/2014/main" id="{A606552B-128B-1621-7CDA-F53E171889B4}"/>
              </a:ext>
            </a:extLst>
          </p:cNvPr>
          <p:cNvSpPr txBox="1"/>
          <p:nvPr/>
        </p:nvSpPr>
        <p:spPr>
          <a:xfrm>
            <a:off x="3763617" y="1298582"/>
            <a:ext cx="4664700" cy="1015800"/>
          </a:xfrm>
          <a:prstGeom prst="rect">
            <a:avLst/>
          </a:prstGeom>
          <a:noFill/>
          <a:ln>
            <a:noFill/>
          </a:ln>
        </p:spPr>
        <p:txBody>
          <a:bodyPr spcFirstLastPara="1" wrap="square" lIns="91425" tIns="45700" rIns="91425" bIns="45700" rtlCol="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6000"/>
              <a:buFont typeface="Arial"/>
              <a:buNone/>
            </a:pPr>
            <a:r>
              <a:rPr lang="es" sz="6000" b="0" i="0" u="none" strike="noStrike" cap="none">
                <a:solidFill>
                  <a:srgbClr val="001640"/>
                </a:solidFill>
                <a:latin typeface="Oswald"/>
                <a:ea typeface="Oswald"/>
                <a:cs typeface="Oswald"/>
                <a:sym typeface="Oswald"/>
              </a:rPr>
              <a:t>¡Gracias!</a:t>
            </a:r>
            <a:endParaRPr sz="1400" b="0" i="0" u="none" strike="noStrike" cap="none" dirty="0">
              <a:solidFill>
                <a:srgbClr val="000000"/>
              </a:solidFill>
              <a:latin typeface="Arial"/>
              <a:ea typeface="Arial"/>
              <a:cs typeface="Arial"/>
              <a:sym typeface="Arial"/>
            </a:endParaRPr>
          </a:p>
        </p:txBody>
      </p:sp>
      <p:sp>
        <p:nvSpPr>
          <p:cNvPr id="5" name="Google Shape;258;p12">
            <a:extLst>
              <a:ext uri="{FF2B5EF4-FFF2-40B4-BE49-F238E27FC236}">
                <a16:creationId xmlns:a16="http://schemas.microsoft.com/office/drawing/2014/main" id="{5FBBDDC5-198D-D494-326E-A80B057BC071}"/>
              </a:ext>
            </a:extLst>
          </p:cNvPr>
          <p:cNvSpPr txBox="1"/>
          <p:nvPr/>
        </p:nvSpPr>
        <p:spPr>
          <a:xfrm>
            <a:off x="2984375" y="5008125"/>
            <a:ext cx="6223200" cy="854100"/>
          </a:xfrm>
          <a:prstGeom prst="rect">
            <a:avLst/>
          </a:prstGeom>
          <a:noFill/>
          <a:ln>
            <a:noFill/>
          </a:ln>
        </p:spPr>
        <p:txBody>
          <a:bodyPr spcFirstLastPara="1" wrap="square" lIns="91425" tIns="45700" rIns="91425" bIns="45700"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1640"/>
              </a:buClr>
              <a:buSzPts val="2400"/>
              <a:buFont typeface="Arial"/>
              <a:buNone/>
            </a:pPr>
            <a:r>
              <a:rPr lang="es" sz="2400" b="1" i="0" u="none" strike="noStrike" cap="none">
                <a:latin typeface="Calibri"/>
                <a:ea typeface="Calibri"/>
                <a:cs typeface="Calibri"/>
                <a:sym typeface="Calibri"/>
              </a:rPr>
              <a:t>Hecho posible gracias al financiamiento de  </a:t>
            </a:r>
            <a:endParaRPr sz="2400" b="1" i="0" u="none" strike="noStrike" cap="none" dirty="0">
              <a:latin typeface="Calibri"/>
              <a:ea typeface="Calibri"/>
              <a:cs typeface="Calibri"/>
              <a:sym typeface="Calibri"/>
            </a:endParaRPr>
          </a:p>
          <a:p>
            <a:pPr marL="0" marR="0" lvl="0" indent="0" algn="ctr" rtl="0">
              <a:lnSpc>
                <a:spcPct val="100000"/>
              </a:lnSpc>
              <a:spcBef>
                <a:spcPts val="0"/>
              </a:spcBef>
              <a:spcAft>
                <a:spcPts val="0"/>
              </a:spcAft>
              <a:buClr>
                <a:srgbClr val="001640"/>
              </a:buClr>
              <a:buSzPts val="2400"/>
              <a:buFont typeface="Arial"/>
              <a:buNone/>
            </a:pPr>
            <a:r>
              <a:rPr lang="es" sz="2400" b="1" i="0" u="none" strike="noStrike" cap="none">
                <a:latin typeface="Calibri"/>
                <a:ea typeface="Calibri"/>
                <a:cs typeface="Calibri"/>
                <a:sym typeface="Calibri"/>
              </a:rPr>
              <a:t> los Centros para el Control y la Prevención de Enfermedades (CDC).</a:t>
            </a:r>
            <a:endParaRPr sz="1400" b="0" i="0" u="none" strike="noStrike" cap="none" dirty="0">
              <a:latin typeface="Arial"/>
              <a:ea typeface="Arial"/>
              <a:cs typeface="Arial"/>
              <a:sym typeface="Arial"/>
            </a:endParaRPr>
          </a:p>
          <a:p>
            <a:pPr marL="228611" marR="0" lvl="0" indent="-50810" algn="l" rtl="0">
              <a:lnSpc>
                <a:spcPct val="100000"/>
              </a:lnSpc>
              <a:spcBef>
                <a:spcPts val="560"/>
              </a:spcBef>
              <a:spcAft>
                <a:spcPts val="0"/>
              </a:spcAft>
              <a:buClr>
                <a:srgbClr val="001640"/>
              </a:buClr>
              <a:buSzPts val="2800"/>
              <a:buFont typeface="Arial"/>
              <a:buNone/>
            </a:pPr>
            <a:endParaRPr sz="2800" b="1" i="0" u="none" strike="noStrike" cap="none" dirty="0">
              <a:solidFill>
                <a:srgbClr val="001640"/>
              </a:solidFill>
              <a:latin typeface="Calibri"/>
              <a:ea typeface="Calibri"/>
              <a:cs typeface="Calibri"/>
              <a:sym typeface="Calibri"/>
            </a:endParaRPr>
          </a:p>
        </p:txBody>
      </p:sp>
      <p:pic>
        <p:nvPicPr>
          <p:cNvPr id="7" name="Picture 6" descr="A picture containing text, font, logo, graphics&#10;&#10;Description automatically generated">
            <a:extLst>
              <a:ext uri="{FF2B5EF4-FFF2-40B4-BE49-F238E27FC236}">
                <a16:creationId xmlns:a16="http://schemas.microsoft.com/office/drawing/2014/main" id="{5E1CD397-BBE5-5110-C33F-C59360C8DBBA}"/>
              </a:ext>
            </a:extLst>
          </p:cNvPr>
          <p:cNvPicPr>
            <a:picLocks noChangeAspect="1"/>
          </p:cNvPicPr>
          <p:nvPr/>
        </p:nvPicPr>
        <p:blipFill>
          <a:blip r:embed="rId4"/>
          <a:stretch>
            <a:fillRect/>
          </a:stretch>
        </p:blipFill>
        <p:spPr>
          <a:xfrm>
            <a:off x="7434141" y="2520787"/>
            <a:ext cx="2141416" cy="22809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831"/>
    </mc:Choice>
    <mc:Fallback xmlns="">
      <p:transition spd="slow" advTm="1583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
          <p:cNvSpPr txBox="1">
            <a:spLocks noGrp="1"/>
          </p:cNvSpPr>
          <p:nvPr>
            <p:ph type="body" idx="1"/>
          </p:nvPr>
        </p:nvSpPr>
        <p:spPr>
          <a:xfrm>
            <a:off x="4240342" y="685249"/>
            <a:ext cx="3711314" cy="835991"/>
          </a:xfrm>
          <a:prstGeom prst="rect">
            <a:avLst/>
          </a:prstGeom>
          <a:noFill/>
          <a:ln>
            <a:noFill/>
          </a:ln>
        </p:spPr>
        <p:txBody>
          <a:bodyPr spcFirstLastPara="1" wrap="square" lIns="91425" tIns="45700" rIns="91425" bIns="45700" rtlCol="0" anchor="t" anchorCtr="0">
            <a:noAutofit/>
          </a:bodyPr>
          <a:lstStyle/>
          <a:p>
            <a:pPr marL="0" lvl="0" indent="0" algn="ctr" rtl="0">
              <a:lnSpc>
                <a:spcPct val="100000"/>
              </a:lnSpc>
              <a:spcBef>
                <a:spcPts val="0"/>
              </a:spcBef>
              <a:spcAft>
                <a:spcPts val="0"/>
              </a:spcAft>
              <a:buClr>
                <a:srgbClr val="000000"/>
              </a:buClr>
              <a:buSzPts val="5000"/>
              <a:buNone/>
            </a:pPr>
            <a:r>
              <a:rPr lang="es"/>
              <a:t>¿Lo sabía?</a:t>
            </a:r>
            <a:endParaRPr dirty="0"/>
          </a:p>
        </p:txBody>
      </p:sp>
      <p:sp>
        <p:nvSpPr>
          <p:cNvPr id="192" name="Google Shape;192;p2"/>
          <p:cNvSpPr txBox="1">
            <a:spLocks noGrp="1"/>
          </p:cNvSpPr>
          <p:nvPr>
            <p:ph type="body" idx="2"/>
          </p:nvPr>
        </p:nvSpPr>
        <p:spPr>
          <a:xfrm>
            <a:off x="1349250" y="1752045"/>
            <a:ext cx="4443000" cy="4036200"/>
          </a:xfrm>
          <a:prstGeom prst="rect">
            <a:avLst/>
          </a:prstGeom>
          <a:noFill/>
          <a:ln>
            <a:noFill/>
          </a:ln>
        </p:spPr>
        <p:txBody>
          <a:bodyPr spcFirstLastPara="1" wrap="square" lIns="91425" tIns="45700" rIns="91425" bIns="45700" rtlCol="0" anchor="t" anchorCtr="0">
            <a:noAutofit/>
          </a:bodyPr>
          <a:lstStyle/>
          <a:p>
            <a:pPr marL="0" lvl="0" indent="0" algn="ctr" rtl="0">
              <a:lnSpc>
                <a:spcPct val="100000"/>
              </a:lnSpc>
              <a:spcBef>
                <a:spcPts val="0"/>
              </a:spcBef>
              <a:spcAft>
                <a:spcPts val="0"/>
              </a:spcAft>
              <a:buClr>
                <a:srgbClr val="001641"/>
              </a:buClr>
              <a:buSzPts val="2400"/>
              <a:buNone/>
            </a:pPr>
            <a:r>
              <a:rPr lang="es" sz="2500" b="0" dirty="0">
                <a:solidFill>
                  <a:srgbClr val="000000"/>
                </a:solidFill>
              </a:rPr>
              <a:t>Según la regulaciones estatales que rigen el cuidado infantil en Connecticut (Sección 19a-79-6a), todos los centros habilitados de cuidado infantil y hogares de cuidado infantil que sirven comidas o bocadillos están obligados a seguir los estándares nutricionales fijados por el Programa federal de Alimentos para el Cuidado de Niños y Adultos (CACFP).</a:t>
            </a:r>
            <a:endParaRPr sz="2500" b="0" dirty="0">
              <a:solidFill>
                <a:srgbClr val="000000"/>
              </a:solidFill>
            </a:endParaRPr>
          </a:p>
          <a:p>
            <a:pPr marL="228611" lvl="0" indent="-76211" algn="ctr" rtl="0">
              <a:lnSpc>
                <a:spcPct val="100000"/>
              </a:lnSpc>
              <a:spcBef>
                <a:spcPts val="1712"/>
              </a:spcBef>
              <a:spcAft>
                <a:spcPts val="0"/>
              </a:spcAft>
              <a:buClr>
                <a:srgbClr val="BE2D2D"/>
              </a:buClr>
              <a:buSzPts val="2400"/>
              <a:buNone/>
            </a:pPr>
            <a:endParaRPr dirty="0"/>
          </a:p>
        </p:txBody>
      </p:sp>
      <p:pic>
        <p:nvPicPr>
          <p:cNvPr id="193" name="Google Shape;193;p2" descr="A group of children eating at a table&#10;&#10;Description automatically generated with medium confidence"/>
          <p:cNvPicPr preferRelativeResize="0"/>
          <p:nvPr/>
        </p:nvPicPr>
        <p:blipFill rotWithShape="1">
          <a:blip r:embed="rId3">
            <a:alphaModFix/>
          </a:blip>
          <a:srcRect/>
          <a:stretch/>
        </p:blipFill>
        <p:spPr>
          <a:xfrm>
            <a:off x="6095999" y="2052444"/>
            <a:ext cx="5884459" cy="39215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26585"/>
    </mc:Choice>
    <mc:Fallback xmlns="">
      <p:transition spd="slow" advTm="2658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
          <p:cNvSpPr txBox="1">
            <a:spLocks noGrp="1"/>
          </p:cNvSpPr>
          <p:nvPr>
            <p:ph type="body" idx="1"/>
          </p:nvPr>
        </p:nvSpPr>
        <p:spPr>
          <a:xfrm>
            <a:off x="1740700" y="624540"/>
            <a:ext cx="3930677" cy="816113"/>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000000"/>
              </a:buClr>
              <a:buSzPts val="5000"/>
              <a:buNone/>
            </a:pPr>
            <a:r>
              <a:rPr lang="es" dirty="0"/>
              <a:t>¿Qué es el CACFP?</a:t>
            </a:r>
            <a:endParaRPr dirty="0"/>
          </a:p>
        </p:txBody>
      </p:sp>
      <p:sp>
        <p:nvSpPr>
          <p:cNvPr id="199" name="Google Shape;199;p3"/>
          <p:cNvSpPr txBox="1">
            <a:spLocks noGrp="1"/>
          </p:cNvSpPr>
          <p:nvPr>
            <p:ph type="body" idx="2"/>
          </p:nvPr>
        </p:nvSpPr>
        <p:spPr>
          <a:xfrm>
            <a:off x="6096000" y="485635"/>
            <a:ext cx="5740500" cy="5313600"/>
          </a:xfrm>
          <a:prstGeom prst="rect">
            <a:avLst/>
          </a:prstGeom>
          <a:noFill/>
          <a:ln>
            <a:noFill/>
          </a:ln>
        </p:spPr>
        <p:txBody>
          <a:bodyPr spcFirstLastPara="1" wrap="square" lIns="91425" tIns="45700" rIns="91425" bIns="45700" rtlCol="0" anchor="t" anchorCtr="0">
            <a:noAutofit/>
          </a:bodyPr>
          <a:lstStyle/>
          <a:p>
            <a:pPr marL="457200" lvl="0" indent="-457200" algn="l" rtl="0">
              <a:lnSpc>
                <a:spcPct val="100000"/>
              </a:lnSpc>
              <a:spcBef>
                <a:spcPts val="0"/>
              </a:spcBef>
              <a:spcAft>
                <a:spcPts val="0"/>
              </a:spcAft>
              <a:buClr>
                <a:srgbClr val="000000"/>
              </a:buClr>
              <a:buSzPts val="2400"/>
              <a:buFont typeface="Arial"/>
              <a:buChar char="■"/>
            </a:pPr>
            <a:r>
              <a:rPr lang="es" sz="2400" b="0" dirty="0">
                <a:solidFill>
                  <a:srgbClr val="000000"/>
                </a:solidFill>
              </a:rPr>
              <a:t>El CACFP es parte de la red federal de seguridad de asistencia alimentaria que brinda ayuda a los programas de cuidado infantil con la provisión de alimentos saludables a niños pequeños (7CFR Parte 226).</a:t>
            </a:r>
            <a:endParaRPr b="0" dirty="0">
              <a:solidFill>
                <a:srgbClr val="000000"/>
              </a:solidFill>
            </a:endParaRPr>
          </a:p>
          <a:p>
            <a:pPr marL="457200" lvl="0" indent="-457200" algn="l" rtl="0">
              <a:lnSpc>
                <a:spcPct val="100000"/>
              </a:lnSpc>
              <a:spcBef>
                <a:spcPts val="1712"/>
              </a:spcBef>
              <a:spcAft>
                <a:spcPts val="0"/>
              </a:spcAft>
              <a:buClr>
                <a:srgbClr val="000000"/>
              </a:buClr>
              <a:buSzPts val="2400"/>
              <a:buFont typeface="Arial"/>
              <a:buChar char="■"/>
            </a:pPr>
            <a:r>
              <a:rPr lang="es" sz="2400" b="0" dirty="0">
                <a:solidFill>
                  <a:srgbClr val="000000"/>
                </a:solidFill>
              </a:rPr>
              <a:t>Mediante el CACFP, más de 4 millones de niños reciben comidas y bocadillos nutritivos todos los días.</a:t>
            </a:r>
            <a:endParaRPr b="0" dirty="0">
              <a:solidFill>
                <a:srgbClr val="000000"/>
              </a:solidFill>
            </a:endParaRPr>
          </a:p>
          <a:p>
            <a:pPr marL="457200" lvl="0" indent="-457200" algn="l" rtl="0">
              <a:lnSpc>
                <a:spcPct val="100000"/>
              </a:lnSpc>
              <a:spcBef>
                <a:spcPts val="1712"/>
              </a:spcBef>
              <a:spcAft>
                <a:spcPts val="0"/>
              </a:spcAft>
              <a:buClr>
                <a:srgbClr val="000000"/>
              </a:buClr>
              <a:buSzPts val="2400"/>
              <a:buFont typeface="Arial"/>
              <a:buChar char="■"/>
            </a:pPr>
            <a:r>
              <a:rPr lang="es" sz="2400" b="0" dirty="0">
                <a:solidFill>
                  <a:srgbClr val="000000"/>
                </a:solidFill>
              </a:rPr>
              <a:t>Los centros y hogares de cuidado infantil que reúnen los requisitos pueden participar del CACFP y recibir reembolsos, de forma gratuita, con precios reducidos o tarifas no imponibles por las comidas o bocadillos que sirven a los niños.</a:t>
            </a:r>
            <a:endParaRPr b="0" dirty="0">
              <a:solidFill>
                <a:srgbClr val="000000"/>
              </a:solidFill>
            </a:endParaRPr>
          </a:p>
          <a:p>
            <a:pPr marL="228611" lvl="0" indent="-76211" algn="l" rtl="0">
              <a:lnSpc>
                <a:spcPct val="100000"/>
              </a:lnSpc>
              <a:spcBef>
                <a:spcPts val="1712"/>
              </a:spcBef>
              <a:spcAft>
                <a:spcPts val="0"/>
              </a:spcAft>
              <a:buClr>
                <a:srgbClr val="BE2D2D"/>
              </a:buClr>
              <a:buSzPts val="2400"/>
              <a:buFont typeface="Noto Sans"/>
              <a:buNone/>
            </a:pPr>
            <a:endParaRPr dirty="0">
              <a:solidFill>
                <a:srgbClr val="000000"/>
              </a:solidFill>
            </a:endParaRPr>
          </a:p>
        </p:txBody>
      </p:sp>
      <p:pic>
        <p:nvPicPr>
          <p:cNvPr id="200" name="Google Shape;200;p3" descr="A picture containing indoor, person, wall, sitting&#10;&#10;Description automatically generated"/>
          <p:cNvPicPr preferRelativeResize="0"/>
          <p:nvPr/>
        </p:nvPicPr>
        <p:blipFill rotWithShape="1">
          <a:blip r:embed="rId3">
            <a:alphaModFix/>
          </a:blip>
          <a:srcRect l="14011" r="18607"/>
          <a:stretch/>
        </p:blipFill>
        <p:spPr>
          <a:xfrm>
            <a:off x="1520685" y="2158699"/>
            <a:ext cx="4370709" cy="432033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30190"/>
    </mc:Choice>
    <mc:Fallback xmlns="">
      <p:transition spd="slow" advTm="3019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
          <p:cNvSpPr txBox="1"/>
          <p:nvPr/>
        </p:nvSpPr>
        <p:spPr>
          <a:xfrm>
            <a:off x="3531825" y="778752"/>
            <a:ext cx="5520300" cy="618000"/>
          </a:xfrm>
          <a:prstGeom prst="rect">
            <a:avLst/>
          </a:prstGeom>
          <a:noFill/>
          <a:ln>
            <a:noFill/>
          </a:ln>
        </p:spPr>
        <p:txBody>
          <a:bodyPr spcFirstLastPara="1" wrap="square" lIns="91425" tIns="45700" rIns="91425" bIns="45700" rtlCol="0" anchor="t" anchorCtr="0">
            <a:noAutofit/>
          </a:bodyPr>
          <a:lstStyle/>
          <a:p>
            <a:pPr marL="0" marR="0" lvl="0" indent="0" algn="ctr" rtl="0">
              <a:lnSpc>
                <a:spcPct val="100000"/>
              </a:lnSpc>
              <a:spcBef>
                <a:spcPts val="0"/>
              </a:spcBef>
              <a:spcAft>
                <a:spcPts val="0"/>
              </a:spcAft>
              <a:buClr>
                <a:schemeClr val="dk1"/>
              </a:buClr>
              <a:buSzPts val="5400"/>
              <a:buFont typeface="Arial"/>
              <a:buNone/>
            </a:pPr>
            <a:r>
              <a:rPr lang="es" sz="4500" b="0" i="0" u="none" strike="noStrike" cap="none">
                <a:solidFill>
                  <a:schemeClr val="dk1"/>
                </a:solidFill>
                <a:latin typeface="Oswald"/>
                <a:ea typeface="Oswald"/>
                <a:cs typeface="Oswald"/>
                <a:sym typeface="Oswald"/>
              </a:rPr>
              <a:t>Puntos clave del CACFP</a:t>
            </a:r>
            <a:endParaRPr sz="500" b="0" i="0" u="none" strike="noStrike" cap="none" dirty="0">
              <a:solidFill>
                <a:srgbClr val="000000"/>
              </a:solidFill>
              <a:latin typeface="Arial"/>
              <a:ea typeface="Arial"/>
              <a:cs typeface="Arial"/>
              <a:sym typeface="Arial"/>
            </a:endParaRPr>
          </a:p>
        </p:txBody>
      </p:sp>
      <p:sp>
        <p:nvSpPr>
          <p:cNvPr id="206" name="Google Shape;206;p4"/>
          <p:cNvSpPr txBox="1"/>
          <p:nvPr/>
        </p:nvSpPr>
        <p:spPr>
          <a:xfrm>
            <a:off x="1076600" y="1593900"/>
            <a:ext cx="10683000" cy="5170606"/>
          </a:xfrm>
          <a:prstGeom prst="rect">
            <a:avLst/>
          </a:prstGeom>
          <a:noFill/>
          <a:ln>
            <a:noFill/>
          </a:ln>
        </p:spPr>
        <p:txBody>
          <a:bodyPr spcFirstLastPara="1" wrap="square" lIns="91425" tIns="45700" rIns="91425" bIns="45700" rtlCol="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 sz="2200" b="1" i="0" u="none" strike="noStrike" cap="none" dirty="0">
                <a:solidFill>
                  <a:schemeClr val="accent2"/>
                </a:solidFill>
                <a:latin typeface="Calibri"/>
                <a:ea typeface="Calibri"/>
                <a:cs typeface="Calibri"/>
                <a:sym typeface="Calibri"/>
              </a:rPr>
              <a:t>Estándares nutricionales/Patrones de comidas:</a:t>
            </a:r>
            <a:endParaRPr sz="2200" b="0" i="0" u="none" strike="noStrike" cap="none" dirty="0">
              <a:solidFill>
                <a:schemeClr val="accent2"/>
              </a:solidFill>
              <a:latin typeface="Calibri"/>
              <a:ea typeface="Calibri"/>
              <a:cs typeface="Calibri"/>
              <a:sym typeface="Calibri"/>
            </a:endParaRPr>
          </a:p>
          <a:p>
            <a:pPr marL="800100" marR="0" lvl="1" indent="-342900" algn="l" rtl="0">
              <a:lnSpc>
                <a:spcPct val="100000"/>
              </a:lnSpc>
              <a:spcBef>
                <a:spcPts val="0"/>
              </a:spcBef>
              <a:spcAft>
                <a:spcPts val="0"/>
              </a:spcAft>
              <a:buSzPts val="2400"/>
              <a:buFont typeface="Noto Sans"/>
              <a:buChar char="▪"/>
            </a:pPr>
            <a:r>
              <a:rPr lang="es" sz="2200" b="0" i="0" u="none" strike="noStrike" cap="none" dirty="0">
                <a:latin typeface="Calibri"/>
                <a:ea typeface="Calibri"/>
                <a:cs typeface="Calibri"/>
                <a:sym typeface="Calibri"/>
              </a:rPr>
              <a:t>El desayuno debe incluir leche, vegetales/frutas y granos.</a:t>
            </a:r>
            <a:endParaRPr sz="2200" b="0" i="0" u="none" strike="noStrike" cap="none" dirty="0">
              <a:sym typeface="Arial"/>
            </a:endParaRPr>
          </a:p>
          <a:p>
            <a:pPr marL="800100" marR="0" lvl="1" indent="-342900" algn="l" rtl="0">
              <a:lnSpc>
                <a:spcPct val="100000"/>
              </a:lnSpc>
              <a:spcBef>
                <a:spcPts val="0"/>
              </a:spcBef>
              <a:spcAft>
                <a:spcPts val="0"/>
              </a:spcAft>
              <a:buSzPts val="2400"/>
              <a:buFont typeface="Noto Sans"/>
              <a:buChar char="▪"/>
            </a:pPr>
            <a:r>
              <a:rPr lang="es" sz="2200" b="0" i="0" u="none" strike="noStrike" cap="none" dirty="0">
                <a:latin typeface="Calibri"/>
                <a:ea typeface="Calibri"/>
                <a:cs typeface="Calibri"/>
                <a:sym typeface="Calibri"/>
              </a:rPr>
              <a:t>El almuerzo debe incluir leche, carne/sustitutos de la carne, vegetales, frutas y granos.</a:t>
            </a:r>
            <a:endParaRPr sz="2200" b="0" i="0" u="none" strike="noStrike" cap="none" dirty="0">
              <a:sym typeface="Arial"/>
            </a:endParaRPr>
          </a:p>
          <a:p>
            <a:pPr marL="800100" marR="0" lvl="1" indent="-342900" algn="l" rtl="0">
              <a:lnSpc>
                <a:spcPct val="100000"/>
              </a:lnSpc>
              <a:spcBef>
                <a:spcPts val="0"/>
              </a:spcBef>
              <a:spcAft>
                <a:spcPts val="0"/>
              </a:spcAft>
              <a:buSzPts val="2400"/>
              <a:buFont typeface="Noto Sans"/>
              <a:buChar char="▪"/>
            </a:pPr>
            <a:r>
              <a:rPr lang="es" sz="2200" b="0" i="0" u="none" strike="noStrike" cap="none" dirty="0">
                <a:latin typeface="Calibri"/>
                <a:ea typeface="Calibri"/>
                <a:cs typeface="Calibri"/>
                <a:sym typeface="Calibri"/>
              </a:rPr>
              <a:t>Los bocadillos deben incluir 2 de los siguiente 5 alimentos: leche, carne/sustitutos de la carne, vegetales, frutas y granos.</a:t>
            </a:r>
            <a:endParaRPr sz="2200" b="0" i="0" u="none" strike="noStrike" cap="none" dirty="0">
              <a:sym typeface="Arial"/>
            </a:endParaRPr>
          </a:p>
          <a:p>
            <a:pPr marL="342900" marR="0" lvl="0" indent="-190500" algn="l" rtl="0">
              <a:lnSpc>
                <a:spcPct val="100000"/>
              </a:lnSpc>
              <a:spcBef>
                <a:spcPts val="0"/>
              </a:spcBef>
              <a:spcAft>
                <a:spcPts val="0"/>
              </a:spcAft>
              <a:buClr>
                <a:schemeClr val="dk1"/>
              </a:buClr>
              <a:buSzPts val="2400"/>
              <a:buFont typeface="Noto Sans"/>
              <a:buNone/>
            </a:pPr>
            <a:endParaRPr sz="2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s" sz="2200" b="1" i="0" u="none" strike="noStrike" cap="none" dirty="0">
                <a:solidFill>
                  <a:srgbClr val="C61A20"/>
                </a:solidFill>
                <a:latin typeface="Calibri"/>
                <a:ea typeface="Calibri"/>
                <a:cs typeface="Calibri"/>
                <a:sym typeface="Calibri"/>
              </a:rPr>
              <a:t>Para todas las comidas y bocadillos:</a:t>
            </a:r>
            <a:endParaRPr sz="2200" b="0" i="0" u="none" strike="noStrike" cap="none" dirty="0">
              <a:solidFill>
                <a:srgbClr val="000000"/>
              </a:solidFill>
              <a:sym typeface="Arial"/>
            </a:endParaRPr>
          </a:p>
          <a:p>
            <a:pPr marL="800100" marR="0" lvl="1" indent="-342900" algn="l" rtl="0">
              <a:lnSpc>
                <a:spcPct val="100000"/>
              </a:lnSpc>
              <a:spcBef>
                <a:spcPts val="0"/>
              </a:spcBef>
              <a:spcAft>
                <a:spcPts val="0"/>
              </a:spcAft>
              <a:buSzPts val="2400"/>
              <a:buFont typeface="Noto Sans"/>
              <a:buChar char="▪"/>
            </a:pPr>
            <a:r>
              <a:rPr lang="es" sz="2200" b="0" i="0" u="none" strike="noStrike" cap="none" dirty="0">
                <a:latin typeface="Calibri"/>
                <a:ea typeface="Calibri"/>
                <a:cs typeface="Calibri"/>
                <a:sym typeface="Calibri"/>
              </a:rPr>
              <a:t>Servir leche no saborizada al 1% o descremada a niños mayores de 2 años, leche entera no saborizada a niños entre 1 y 2 años, </a:t>
            </a:r>
            <a:r>
              <a:rPr lang="es" sz="2200" dirty="0">
                <a:latin typeface="Calibri"/>
                <a:ea typeface="Calibri"/>
                <a:cs typeface="Calibri"/>
                <a:sym typeface="Calibri"/>
              </a:rPr>
              <a:t>y leche de fórmula fortificada con hierro o leche humana para niños menores de 1 año. </a:t>
            </a:r>
            <a:endParaRPr sz="2200" b="0" i="0" u="none" strike="noStrike" cap="none" dirty="0">
              <a:sym typeface="Arial"/>
            </a:endParaRPr>
          </a:p>
          <a:p>
            <a:pPr marL="800100" marR="0" lvl="1" indent="-342900" algn="l" rtl="0">
              <a:lnSpc>
                <a:spcPct val="100000"/>
              </a:lnSpc>
              <a:spcBef>
                <a:spcPts val="0"/>
              </a:spcBef>
              <a:spcAft>
                <a:spcPts val="0"/>
              </a:spcAft>
              <a:buSzPts val="2400"/>
              <a:buFont typeface="Noto Sans"/>
              <a:buChar char="▪"/>
            </a:pPr>
            <a:r>
              <a:rPr lang="es" sz="2200" b="0" i="0" u="none" strike="noStrike" cap="none" dirty="0">
                <a:latin typeface="Calibri"/>
                <a:ea typeface="Calibri"/>
                <a:cs typeface="Calibri"/>
                <a:sym typeface="Calibri"/>
              </a:rPr>
              <a:t>Aliente el consumo de frutas, vegetales, granos enteros y productos ricos en granos.</a:t>
            </a:r>
            <a:endParaRPr sz="2200" b="0" i="0" u="none" strike="noStrike" cap="none" dirty="0">
              <a:sym typeface="Arial"/>
            </a:endParaRPr>
          </a:p>
          <a:p>
            <a:pPr marL="800100" marR="0" lvl="1" indent="-342900" algn="l" rtl="0">
              <a:lnSpc>
                <a:spcPct val="100000"/>
              </a:lnSpc>
              <a:spcBef>
                <a:spcPts val="0"/>
              </a:spcBef>
              <a:spcAft>
                <a:spcPts val="0"/>
              </a:spcAft>
              <a:buSzPts val="2400"/>
              <a:buFont typeface="Noto Sans"/>
              <a:buChar char="▪"/>
            </a:pPr>
            <a:r>
              <a:rPr lang="es" sz="2200" b="0" i="0" u="none" strike="noStrike" cap="none" dirty="0">
                <a:latin typeface="Calibri"/>
                <a:ea typeface="Calibri"/>
                <a:cs typeface="Calibri"/>
                <a:sym typeface="Calibri"/>
              </a:rPr>
              <a:t>Limite el azúcar agregada y los jugos 100% naturales.</a:t>
            </a:r>
            <a:endParaRPr sz="2200" b="0" i="0" u="none" strike="noStrike" cap="none" dirty="0">
              <a:sym typeface="Arial"/>
            </a:endParaRPr>
          </a:p>
          <a:p>
            <a:pPr marL="800100" marR="0" lvl="1" indent="-342900" algn="l" rtl="0">
              <a:lnSpc>
                <a:spcPct val="100000"/>
              </a:lnSpc>
              <a:spcBef>
                <a:spcPts val="0"/>
              </a:spcBef>
              <a:spcAft>
                <a:spcPts val="0"/>
              </a:spcAft>
              <a:buSzPts val="2400"/>
              <a:buFont typeface="Noto Sans"/>
              <a:buChar char="▪"/>
            </a:pPr>
            <a:r>
              <a:rPr lang="es" sz="2200" b="0" i="0" u="none" strike="noStrike" cap="none" dirty="0">
                <a:latin typeface="Calibri"/>
                <a:ea typeface="Calibri"/>
                <a:cs typeface="Calibri"/>
                <a:sym typeface="Calibri"/>
              </a:rPr>
              <a:t>No se permiten los alimentos fritos; limite los alimentos prefritos procesados.</a:t>
            </a:r>
            <a:endParaRPr sz="2200" b="0" i="0" u="none" strike="noStrike" cap="none" dirty="0">
              <a:sym typeface="Arial"/>
            </a:endParaRPr>
          </a:p>
          <a:p>
            <a:pPr marL="800100" marR="0" lvl="1" indent="-342900" algn="l" rtl="0">
              <a:lnSpc>
                <a:spcPct val="100000"/>
              </a:lnSpc>
              <a:spcBef>
                <a:spcPts val="0"/>
              </a:spcBef>
              <a:spcAft>
                <a:spcPts val="0"/>
              </a:spcAft>
              <a:buSzPts val="2400"/>
              <a:buFont typeface="Noto Sans"/>
              <a:buChar char="▪"/>
            </a:pPr>
            <a:r>
              <a:rPr lang="es" sz="2200" b="0" i="0" u="none" strike="noStrike" cap="none" dirty="0">
                <a:latin typeface="Calibri"/>
                <a:ea typeface="Calibri"/>
                <a:cs typeface="Calibri"/>
                <a:sym typeface="Calibri"/>
              </a:rPr>
              <a:t>Mantenga el agua siempre a disposición y ofrezca agua durante el día.</a:t>
            </a:r>
            <a:endParaRPr sz="2200" b="0" i="0" u="none" strike="noStrike" cap="none" dirty="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57753"/>
    </mc:Choice>
    <mc:Fallback xmlns="">
      <p:transition spd="slow" advTm="5775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5"/>
          <p:cNvSpPr txBox="1">
            <a:spLocks noGrp="1"/>
          </p:cNvSpPr>
          <p:nvPr>
            <p:ph type="body" idx="1"/>
          </p:nvPr>
        </p:nvSpPr>
        <p:spPr>
          <a:xfrm>
            <a:off x="737631" y="330200"/>
            <a:ext cx="5512698" cy="15240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5000"/>
              <a:buNone/>
            </a:pPr>
            <a:r>
              <a:rPr lang="es" dirty="0"/>
              <a:t>¿Por qué participar del CACFP?</a:t>
            </a:r>
            <a:endParaRPr dirty="0"/>
          </a:p>
        </p:txBody>
      </p:sp>
      <p:sp>
        <p:nvSpPr>
          <p:cNvPr id="212" name="Google Shape;212;p5"/>
          <p:cNvSpPr txBox="1">
            <a:spLocks noGrp="1"/>
          </p:cNvSpPr>
          <p:nvPr>
            <p:ph type="body" idx="3"/>
          </p:nvPr>
        </p:nvSpPr>
        <p:spPr>
          <a:xfrm>
            <a:off x="417125" y="2134205"/>
            <a:ext cx="6808200" cy="4146000"/>
          </a:xfrm>
          <a:prstGeom prst="rect">
            <a:avLst/>
          </a:prstGeom>
          <a:noFill/>
          <a:ln>
            <a:noFill/>
          </a:ln>
        </p:spPr>
        <p:txBody>
          <a:bodyPr spcFirstLastPara="1" wrap="square" lIns="91425" tIns="45700" rIns="91425" bIns="45700" rtlCol="0" anchor="t" anchorCtr="0">
            <a:noAutofit/>
          </a:bodyPr>
          <a:lstStyle/>
          <a:p>
            <a:pPr marL="342900" lvl="0" indent="-336550" algn="l" rtl="0">
              <a:lnSpc>
                <a:spcPct val="100000"/>
              </a:lnSpc>
              <a:spcBef>
                <a:spcPts val="0"/>
              </a:spcBef>
              <a:spcAft>
                <a:spcPts val="0"/>
              </a:spcAft>
              <a:buClr>
                <a:srgbClr val="000000"/>
              </a:buClr>
              <a:buSzPts val="2400"/>
              <a:buFont typeface="Noto Sans"/>
              <a:buChar char="▪"/>
            </a:pPr>
            <a:r>
              <a:rPr lang="es" sz="2400" dirty="0">
                <a:solidFill>
                  <a:srgbClr val="000000"/>
                </a:solidFill>
              </a:rPr>
              <a:t>Recibirá reembolsos financieros para servir comidas o bocadillos que cumplan con los estándares nutricionales del CACFP.</a:t>
            </a:r>
            <a:endParaRPr sz="2400" dirty="0">
              <a:solidFill>
                <a:srgbClr val="000000"/>
              </a:solidFill>
            </a:endParaRPr>
          </a:p>
          <a:p>
            <a:pPr marL="914400" lvl="1" indent="-368300" algn="l" rtl="0">
              <a:lnSpc>
                <a:spcPct val="100000"/>
              </a:lnSpc>
              <a:spcBef>
                <a:spcPts val="0"/>
              </a:spcBef>
              <a:spcAft>
                <a:spcPts val="0"/>
              </a:spcAft>
              <a:buClr>
                <a:srgbClr val="000000"/>
              </a:buClr>
              <a:buSzPts val="2200"/>
              <a:buChar char="–"/>
            </a:pPr>
            <a:r>
              <a:rPr lang="es" sz="2200" dirty="0">
                <a:solidFill>
                  <a:srgbClr val="000000"/>
                </a:solidFill>
              </a:rPr>
              <a:t>De cualquier modo, debe alcanzar con esos estándares para cumplir con las regulaciones de habilitación.</a:t>
            </a:r>
            <a:endParaRPr sz="2200" dirty="0">
              <a:solidFill>
                <a:srgbClr val="000000"/>
              </a:solidFill>
            </a:endParaRPr>
          </a:p>
          <a:p>
            <a:pPr marL="342900" lvl="0" indent="-336550" algn="l" rtl="0">
              <a:lnSpc>
                <a:spcPct val="100000"/>
              </a:lnSpc>
              <a:spcBef>
                <a:spcPts val="480"/>
              </a:spcBef>
              <a:spcAft>
                <a:spcPts val="0"/>
              </a:spcAft>
              <a:buClr>
                <a:srgbClr val="000000"/>
              </a:buClr>
              <a:buSzPts val="2400"/>
              <a:buFont typeface="Noto Sans"/>
              <a:buChar char="▪"/>
            </a:pPr>
            <a:r>
              <a:rPr lang="es" sz="2400" dirty="0">
                <a:solidFill>
                  <a:srgbClr val="000000"/>
                </a:solidFill>
              </a:rPr>
              <a:t>Obtendrá educación y capacitación valiosa y gratuita sobre nutrición para identificar alimentos y cantidades apropiadas para niños pequeños.</a:t>
            </a:r>
            <a:endParaRPr dirty="0">
              <a:solidFill>
                <a:srgbClr val="000000"/>
              </a:solidFill>
            </a:endParaRPr>
          </a:p>
          <a:p>
            <a:pPr marL="342900" lvl="0" indent="-336550" algn="l" rtl="0">
              <a:lnSpc>
                <a:spcPct val="100000"/>
              </a:lnSpc>
              <a:spcBef>
                <a:spcPts val="480"/>
              </a:spcBef>
              <a:spcAft>
                <a:spcPts val="0"/>
              </a:spcAft>
              <a:buClr>
                <a:srgbClr val="000000"/>
              </a:buClr>
              <a:buSzPts val="2400"/>
              <a:buFont typeface="Noto Sans"/>
              <a:buChar char="▪"/>
            </a:pPr>
            <a:r>
              <a:rPr lang="es" sz="2400" dirty="0">
                <a:solidFill>
                  <a:srgbClr val="000000"/>
                </a:solidFill>
              </a:rPr>
              <a:t>Alentará hábitos positivos de alimentación y demostrará a los padres que los niños reciben comidas nutritivas de calidad en su centro.</a:t>
            </a:r>
            <a:endParaRPr dirty="0">
              <a:solidFill>
                <a:srgbClr val="000000"/>
              </a:solidFill>
            </a:endParaRPr>
          </a:p>
          <a:p>
            <a:pPr marL="0" lvl="0" indent="0" algn="l" rtl="0">
              <a:lnSpc>
                <a:spcPct val="100000"/>
              </a:lnSpc>
              <a:spcBef>
                <a:spcPts val="480"/>
              </a:spcBef>
              <a:spcAft>
                <a:spcPts val="0"/>
              </a:spcAft>
              <a:buClr>
                <a:schemeClr val="dk1"/>
              </a:buClr>
              <a:buSzPts val="2400"/>
              <a:buNone/>
            </a:pPr>
            <a:endParaRPr sz="2400" dirty="0"/>
          </a:p>
        </p:txBody>
      </p:sp>
      <p:pic>
        <p:nvPicPr>
          <p:cNvPr id="213" name="Google Shape;213;p5" descr="A picture containing outdoor object, playground, colorful&#10;&#10;Description automatically generated"/>
          <p:cNvPicPr preferRelativeResize="0">
            <a:picLocks noGrp="1"/>
          </p:cNvPicPr>
          <p:nvPr>
            <p:ph type="pic" idx="4"/>
          </p:nvPr>
        </p:nvPicPr>
        <p:blipFill rotWithShape="1">
          <a:blip r:embed="rId3">
            <a:alphaModFix/>
          </a:blip>
          <a:srcRect l="14127" r="14126"/>
          <a:stretch/>
        </p:blipFill>
        <p:spPr>
          <a:xfrm>
            <a:off x="7740491" y="1372188"/>
            <a:ext cx="4229100" cy="39211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45053"/>
    </mc:Choice>
    <mc:Fallback xmlns="">
      <p:transition spd="slow" advTm="4505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6"/>
          <p:cNvSpPr txBox="1">
            <a:spLocks noGrp="1"/>
          </p:cNvSpPr>
          <p:nvPr>
            <p:ph type="body" idx="1"/>
          </p:nvPr>
        </p:nvSpPr>
        <p:spPr>
          <a:xfrm>
            <a:off x="976371" y="254883"/>
            <a:ext cx="6643629" cy="8128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000D2F"/>
              </a:buClr>
              <a:buSzPts val="5000"/>
              <a:buNone/>
            </a:pPr>
            <a:r>
              <a:rPr lang="es"/>
              <a:t>¿Su centro califica para el CACFP?</a:t>
            </a:r>
            <a:endParaRPr dirty="0"/>
          </a:p>
        </p:txBody>
      </p:sp>
      <p:sp>
        <p:nvSpPr>
          <p:cNvPr id="219" name="Google Shape;219;p6"/>
          <p:cNvSpPr txBox="1">
            <a:spLocks noGrp="1"/>
          </p:cNvSpPr>
          <p:nvPr>
            <p:ph type="body" idx="3"/>
          </p:nvPr>
        </p:nvSpPr>
        <p:spPr>
          <a:xfrm>
            <a:off x="1426864" y="2006938"/>
            <a:ext cx="4013589" cy="1372413"/>
          </a:xfrm>
          <a:prstGeom prst="rect">
            <a:avLst/>
          </a:prstGeom>
          <a:noFill/>
          <a:ln>
            <a:noFill/>
          </a:ln>
        </p:spPr>
        <p:txBody>
          <a:bodyPr spcFirstLastPara="1" wrap="square" lIns="91425" tIns="45700" rIns="91425" bIns="45700" rtlCol="0" anchor="t" anchorCtr="0">
            <a:noAutofit/>
          </a:bodyPr>
          <a:lstStyle/>
          <a:p>
            <a:pPr marL="0" lvl="0" indent="0" algn="ctr" rtl="0">
              <a:lnSpc>
                <a:spcPct val="100000"/>
              </a:lnSpc>
              <a:spcBef>
                <a:spcPts val="0"/>
              </a:spcBef>
              <a:spcAft>
                <a:spcPts val="0"/>
              </a:spcAft>
              <a:buClr>
                <a:schemeClr val="lt1"/>
              </a:buClr>
              <a:buSzPts val="4000"/>
              <a:buNone/>
            </a:pPr>
            <a:r>
              <a:rPr lang="es" sz="4000" b="1" dirty="0"/>
              <a:t>¿Es un centro habilitado de cuidado infantil?</a:t>
            </a:r>
            <a:endParaRPr dirty="0"/>
          </a:p>
        </p:txBody>
      </p:sp>
      <p:sp>
        <p:nvSpPr>
          <p:cNvPr id="220" name="Google Shape;220;p6"/>
          <p:cNvSpPr txBox="1"/>
          <p:nvPr/>
        </p:nvSpPr>
        <p:spPr>
          <a:xfrm>
            <a:off x="6751545" y="2319454"/>
            <a:ext cx="4013589" cy="1372413"/>
          </a:xfrm>
          <a:prstGeom prst="rect">
            <a:avLst/>
          </a:prstGeom>
          <a:noFill/>
          <a:ln>
            <a:noFill/>
          </a:ln>
        </p:spPr>
        <p:txBody>
          <a:bodyPr spcFirstLastPara="1" wrap="square" lIns="91425" tIns="45700" rIns="91425" bIns="45700" rtlCol="0" anchor="t" anchorCtr="0">
            <a:noAutofit/>
          </a:bodyPr>
          <a:lstStyle/>
          <a:p>
            <a:pPr marL="0" marR="0" lvl="0" indent="0" algn="ctr" rtl="0">
              <a:lnSpc>
                <a:spcPct val="100000"/>
              </a:lnSpc>
              <a:spcBef>
                <a:spcPts val="0"/>
              </a:spcBef>
              <a:spcAft>
                <a:spcPts val="0"/>
              </a:spcAft>
              <a:buClr>
                <a:schemeClr val="lt1"/>
              </a:buClr>
              <a:buSzPts val="4000"/>
              <a:buFont typeface="Arial"/>
              <a:buNone/>
            </a:pPr>
            <a:r>
              <a:rPr lang="es" sz="3700" b="1" i="0" u="none" strike="noStrike" cap="none">
                <a:solidFill>
                  <a:schemeClr val="lt1"/>
                </a:solidFill>
                <a:latin typeface="Calibri"/>
                <a:ea typeface="Calibri"/>
                <a:cs typeface="Calibri"/>
                <a:sym typeface="Calibri"/>
              </a:rPr>
              <a:t>¿Sirve comidas o bocadillos?</a:t>
            </a:r>
            <a:endParaRPr sz="1100" b="0" i="0" u="none" strike="noStrike" cap="none" dirty="0">
              <a:solidFill>
                <a:srgbClr val="000000"/>
              </a:solidFill>
              <a:latin typeface="Arial"/>
              <a:ea typeface="Arial"/>
              <a:cs typeface="Arial"/>
              <a:sym typeface="Arial"/>
            </a:endParaRPr>
          </a:p>
        </p:txBody>
      </p:sp>
      <p:sp>
        <p:nvSpPr>
          <p:cNvPr id="221" name="Google Shape;221;p6"/>
          <p:cNvSpPr txBox="1"/>
          <p:nvPr/>
        </p:nvSpPr>
        <p:spPr>
          <a:xfrm>
            <a:off x="1426864" y="4318606"/>
            <a:ext cx="4013589" cy="1372413"/>
          </a:xfrm>
          <a:prstGeom prst="rect">
            <a:avLst/>
          </a:prstGeom>
          <a:noFill/>
          <a:ln>
            <a:noFill/>
          </a:ln>
        </p:spPr>
        <p:txBody>
          <a:bodyPr spcFirstLastPara="1" wrap="square" lIns="91425" tIns="45700" rIns="91425" bIns="45700" rtlCol="0" anchor="t" anchorCtr="0">
            <a:noAutofit/>
          </a:bodyPr>
          <a:lstStyle/>
          <a:p>
            <a:pPr marL="0" marR="0" lvl="0" indent="0" algn="ctr" rtl="0">
              <a:lnSpc>
                <a:spcPct val="100000"/>
              </a:lnSpc>
              <a:spcBef>
                <a:spcPts val="0"/>
              </a:spcBef>
              <a:spcAft>
                <a:spcPts val="0"/>
              </a:spcAft>
              <a:buClr>
                <a:schemeClr val="lt1"/>
              </a:buClr>
              <a:buSzPts val="4000"/>
              <a:buFont typeface="Arial"/>
              <a:buNone/>
            </a:pPr>
            <a:r>
              <a:rPr lang="es" sz="4000" b="1" i="0" u="none" strike="noStrike" cap="none" dirty="0">
                <a:solidFill>
                  <a:schemeClr val="lt1"/>
                </a:solidFill>
                <a:latin typeface="Calibri"/>
                <a:ea typeface="Calibri"/>
                <a:cs typeface="Calibri"/>
                <a:sym typeface="Calibri"/>
              </a:rPr>
              <a:t>¿Es una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800"/>
              </a:spcBef>
              <a:spcAft>
                <a:spcPts val="0"/>
              </a:spcAft>
              <a:buClr>
                <a:schemeClr val="lt1"/>
              </a:buClr>
              <a:buSzPts val="4000"/>
              <a:buFont typeface="Arial"/>
              <a:buNone/>
            </a:pPr>
            <a:r>
              <a:rPr lang="es" sz="4000" b="1" i="0" u="none" strike="noStrike" cap="none" dirty="0">
                <a:solidFill>
                  <a:schemeClr val="lt1"/>
                </a:solidFill>
                <a:latin typeface="Calibri"/>
                <a:ea typeface="Calibri"/>
                <a:cs typeface="Calibri"/>
                <a:sym typeface="Calibri"/>
              </a:rPr>
              <a:t>organización sin fines de lucro?</a:t>
            </a:r>
            <a:endParaRPr sz="1400" b="0" i="0" u="none" strike="noStrike" cap="none" dirty="0">
              <a:solidFill>
                <a:srgbClr val="000000"/>
              </a:solidFill>
              <a:latin typeface="Arial"/>
              <a:ea typeface="Arial"/>
              <a:cs typeface="Arial"/>
              <a:sym typeface="Arial"/>
            </a:endParaRPr>
          </a:p>
        </p:txBody>
      </p:sp>
      <p:sp>
        <p:nvSpPr>
          <p:cNvPr id="222" name="Google Shape;222;p6"/>
          <p:cNvSpPr txBox="1"/>
          <p:nvPr/>
        </p:nvSpPr>
        <p:spPr>
          <a:xfrm>
            <a:off x="6537739" y="4457502"/>
            <a:ext cx="4441200" cy="1372500"/>
          </a:xfrm>
          <a:prstGeom prst="rect">
            <a:avLst/>
          </a:prstGeom>
          <a:noFill/>
          <a:ln>
            <a:noFill/>
          </a:ln>
        </p:spPr>
        <p:txBody>
          <a:bodyPr spcFirstLastPara="1" wrap="square" lIns="91425" tIns="45700" rIns="91425" bIns="45700" rtlCol="0" anchor="t" anchorCtr="0">
            <a:noAutofit/>
          </a:bodyPr>
          <a:lstStyle/>
          <a:p>
            <a:pPr marL="0" marR="0" lvl="0" indent="0" algn="ctr" rtl="0">
              <a:lnSpc>
                <a:spcPct val="100000"/>
              </a:lnSpc>
              <a:spcBef>
                <a:spcPts val="0"/>
              </a:spcBef>
              <a:spcAft>
                <a:spcPts val="0"/>
              </a:spcAft>
              <a:buClr>
                <a:schemeClr val="lt1"/>
              </a:buClr>
              <a:buSzPts val="2800"/>
              <a:buFont typeface="Arial"/>
              <a:buNone/>
            </a:pPr>
            <a:r>
              <a:rPr lang="es" sz="2500" b="1" i="0" u="none" strike="noStrike" cap="none" dirty="0">
                <a:solidFill>
                  <a:schemeClr val="lt1"/>
                </a:solidFill>
                <a:latin typeface="Calibri"/>
                <a:ea typeface="Calibri"/>
                <a:cs typeface="Calibri"/>
                <a:sym typeface="Calibri"/>
              </a:rPr>
              <a:t>Si es una organización con fines de lucro, ¿más del 25% de sus familias califican para comidas gratis o a precios reducidos? </a:t>
            </a:r>
            <a:endParaRPr sz="2500" b="0" i="0" u="none" strike="noStrike" cap="none" dirty="0">
              <a:solidFill>
                <a:srgbClr val="000000"/>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50752"/>
    </mc:Choice>
    <mc:Fallback xmlns="">
      <p:transition spd="slow" advTm="5075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7"/>
          <p:cNvSpPr txBox="1">
            <a:spLocks noGrp="1"/>
          </p:cNvSpPr>
          <p:nvPr>
            <p:ph type="body" idx="1"/>
          </p:nvPr>
        </p:nvSpPr>
        <p:spPr>
          <a:xfrm>
            <a:off x="737631" y="330200"/>
            <a:ext cx="4545569" cy="15240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5000"/>
              <a:buNone/>
            </a:pPr>
            <a:r>
              <a:rPr lang="es"/>
              <a:t>Requisito de dietista</a:t>
            </a:r>
            <a:endParaRPr dirty="0"/>
          </a:p>
        </p:txBody>
      </p:sp>
      <p:sp>
        <p:nvSpPr>
          <p:cNvPr id="228" name="Google Shape;228;p7"/>
          <p:cNvSpPr txBox="1">
            <a:spLocks noGrp="1"/>
          </p:cNvSpPr>
          <p:nvPr>
            <p:ph type="body" idx="3"/>
          </p:nvPr>
        </p:nvSpPr>
        <p:spPr>
          <a:xfrm>
            <a:off x="182948" y="2442058"/>
            <a:ext cx="6744300" cy="3708600"/>
          </a:xfrm>
          <a:prstGeom prst="rect">
            <a:avLst/>
          </a:prstGeom>
          <a:noFill/>
          <a:ln>
            <a:noFill/>
          </a:ln>
        </p:spPr>
        <p:txBody>
          <a:bodyPr spcFirstLastPara="1" wrap="square" lIns="91425" tIns="45700" rIns="91425" bIns="45700" rtlCol="0" anchor="t" anchorCtr="0">
            <a:noAutofit/>
          </a:bodyPr>
          <a:lstStyle/>
          <a:p>
            <a:pPr marL="342900" lvl="0" indent="-342900" algn="l" rtl="0">
              <a:lnSpc>
                <a:spcPct val="100000"/>
              </a:lnSpc>
              <a:spcBef>
                <a:spcPts val="0"/>
              </a:spcBef>
              <a:spcAft>
                <a:spcPts val="0"/>
              </a:spcAft>
              <a:buClr>
                <a:srgbClr val="000000"/>
              </a:buClr>
              <a:buSzPts val="2500"/>
              <a:buFont typeface="Noto Sans"/>
              <a:buChar char="▪"/>
            </a:pPr>
            <a:r>
              <a:rPr lang="es" sz="2500" dirty="0">
                <a:solidFill>
                  <a:srgbClr val="000000"/>
                </a:solidFill>
              </a:rPr>
              <a:t>Los centros de cuidado infantil/hogares grupales que sirven (elaboran o planifican) comidas en CT deben contar con un Dietista matriculado como consultor, quien aconsejará sobre nutrición y servicio de alimentos (19a-79-4a, Personal).</a:t>
            </a:r>
            <a:endParaRPr sz="2500" dirty="0">
              <a:solidFill>
                <a:srgbClr val="000000"/>
              </a:solidFill>
            </a:endParaRPr>
          </a:p>
          <a:p>
            <a:pPr marL="457200" lvl="0" indent="0" algn="l" rtl="0">
              <a:lnSpc>
                <a:spcPct val="100000"/>
              </a:lnSpc>
              <a:spcBef>
                <a:spcPts val="0"/>
              </a:spcBef>
              <a:spcAft>
                <a:spcPts val="0"/>
              </a:spcAft>
              <a:buNone/>
            </a:pPr>
            <a:endParaRPr sz="2500" dirty="0">
              <a:solidFill>
                <a:srgbClr val="000000"/>
              </a:solidFill>
            </a:endParaRPr>
          </a:p>
          <a:p>
            <a:pPr marL="342900" lvl="0" indent="-342900" algn="l" rtl="0">
              <a:lnSpc>
                <a:spcPct val="100000"/>
              </a:lnSpc>
              <a:spcBef>
                <a:spcPts val="480"/>
              </a:spcBef>
              <a:spcAft>
                <a:spcPts val="0"/>
              </a:spcAft>
              <a:buClr>
                <a:srgbClr val="000000"/>
              </a:buClr>
              <a:buSzPts val="2500"/>
              <a:buFont typeface="Noto Sans"/>
              <a:buChar char="▪"/>
            </a:pPr>
            <a:r>
              <a:rPr lang="es" sz="2500" dirty="0">
                <a:solidFill>
                  <a:srgbClr val="000000"/>
                </a:solidFill>
              </a:rPr>
              <a:t>Debe desarrollarse un plan escrito de servicios de consultoría, el cual debe ser firmado anualmente por el consultor e implementado.</a:t>
            </a:r>
            <a:endParaRPr sz="2233" dirty="0">
              <a:solidFill>
                <a:srgbClr val="000000"/>
              </a:solidFill>
            </a:endParaRPr>
          </a:p>
        </p:txBody>
      </p:sp>
      <p:pic>
        <p:nvPicPr>
          <p:cNvPr id="229" name="Google Shape;229;p7" descr="A person holding an apple&#10;&#10;Description automatically generated"/>
          <p:cNvPicPr preferRelativeResize="0">
            <a:picLocks noGrp="1"/>
          </p:cNvPicPr>
          <p:nvPr>
            <p:ph type="pic" idx="4"/>
          </p:nvPr>
        </p:nvPicPr>
        <p:blipFill rotWithShape="1">
          <a:blip r:embed="rId3">
            <a:alphaModFix/>
          </a:blip>
          <a:srcRect l="14077" r="14077"/>
          <a:stretch/>
        </p:blipFill>
        <p:spPr>
          <a:xfrm>
            <a:off x="7225241" y="1163638"/>
            <a:ext cx="4229100" cy="39211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24872"/>
    </mc:Choice>
    <mc:Fallback xmlns="">
      <p:transition spd="slow" advTm="2487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8"/>
          <p:cNvSpPr txBox="1"/>
          <p:nvPr/>
        </p:nvSpPr>
        <p:spPr>
          <a:xfrm>
            <a:off x="1149926" y="1124630"/>
            <a:ext cx="9892145" cy="908500"/>
          </a:xfrm>
          <a:prstGeom prst="rect">
            <a:avLst/>
          </a:prstGeom>
          <a:noFill/>
          <a:ln>
            <a:noFill/>
          </a:ln>
        </p:spPr>
        <p:txBody>
          <a:bodyPr spcFirstLastPara="1" wrap="square" lIns="91425" tIns="45700" rIns="91425" bIns="45700" rtlCol="0" anchor="t" anchorCtr="0">
            <a:normAutofit lnSpcReduction="10000"/>
          </a:bodyPr>
          <a:lstStyle/>
          <a:p>
            <a:pPr marL="0" marR="0" lvl="0" indent="0" algn="ctr" rtl="0">
              <a:lnSpc>
                <a:spcPct val="100000"/>
              </a:lnSpc>
              <a:spcBef>
                <a:spcPts val="0"/>
              </a:spcBef>
              <a:spcAft>
                <a:spcPts val="0"/>
              </a:spcAft>
              <a:buClr>
                <a:schemeClr val="accent2"/>
              </a:buClr>
              <a:buSzPts val="5400"/>
              <a:buFont typeface="Oswald"/>
              <a:buNone/>
            </a:pPr>
            <a:r>
              <a:rPr lang="es" sz="5400" b="0" i="0" u="none" strike="noStrike" cap="none">
                <a:solidFill>
                  <a:schemeClr val="accent2"/>
                </a:solidFill>
                <a:latin typeface="Oswald"/>
                <a:ea typeface="Oswald"/>
                <a:cs typeface="Oswald"/>
                <a:sym typeface="Oswald"/>
              </a:rPr>
              <a:t>Qué puede hacer su dietista</a:t>
            </a:r>
            <a:endParaRPr sz="1400" b="0" i="0" u="none" strike="noStrike" cap="none" dirty="0">
              <a:solidFill>
                <a:srgbClr val="000000"/>
              </a:solidFill>
              <a:latin typeface="Arial"/>
              <a:ea typeface="Arial"/>
              <a:cs typeface="Arial"/>
              <a:sym typeface="Arial"/>
            </a:endParaRPr>
          </a:p>
        </p:txBody>
      </p:sp>
      <p:sp>
        <p:nvSpPr>
          <p:cNvPr id="235" name="Google Shape;235;p8"/>
          <p:cNvSpPr txBox="1"/>
          <p:nvPr/>
        </p:nvSpPr>
        <p:spPr>
          <a:xfrm>
            <a:off x="983671" y="2172407"/>
            <a:ext cx="10058400" cy="4356900"/>
          </a:xfrm>
          <a:prstGeom prst="rect">
            <a:avLst/>
          </a:prstGeom>
          <a:noFill/>
          <a:ln>
            <a:noFill/>
          </a:ln>
        </p:spPr>
        <p:txBody>
          <a:bodyPr spcFirstLastPara="1" wrap="square" lIns="91425" tIns="45700" rIns="91425" bIns="45700" rtlCol="0" anchor="t" anchorCtr="0">
            <a:normAutofit fontScale="92500" lnSpcReduction="10000"/>
          </a:bodyPr>
          <a:lstStyle/>
          <a:p>
            <a:pPr marL="0" marR="0" lvl="0" indent="0" algn="ctr" rtl="0">
              <a:lnSpc>
                <a:spcPct val="100000"/>
              </a:lnSpc>
              <a:spcBef>
                <a:spcPts val="0"/>
              </a:spcBef>
              <a:spcAft>
                <a:spcPts val="0"/>
              </a:spcAft>
              <a:buClr>
                <a:schemeClr val="dk1"/>
              </a:buClr>
              <a:buSzPts val="2400"/>
              <a:buFont typeface="Arial"/>
              <a:buNone/>
            </a:pPr>
            <a:r>
              <a:rPr lang="es" sz="2400" b="1" i="0" u="none" strike="noStrike" cap="none" dirty="0">
                <a:latin typeface="Calibri"/>
                <a:ea typeface="Calibri"/>
                <a:cs typeface="Calibri"/>
                <a:sym typeface="Calibri"/>
              </a:rPr>
              <a:t>Los servicios de consultoría incluirán, entre otros: </a:t>
            </a:r>
            <a:endParaRPr sz="1400" b="0" i="0" u="none" strike="noStrike" cap="none" dirty="0">
              <a:latin typeface="Arial"/>
              <a:ea typeface="Arial"/>
              <a:cs typeface="Arial"/>
              <a:sym typeface="Arial"/>
            </a:endParaRPr>
          </a:p>
          <a:p>
            <a:pPr marL="0" marR="0" lvl="0" indent="0" algn="l" rtl="0">
              <a:lnSpc>
                <a:spcPct val="100000"/>
              </a:lnSpc>
              <a:spcBef>
                <a:spcPts val="480"/>
              </a:spcBef>
              <a:spcAft>
                <a:spcPts val="0"/>
              </a:spcAft>
              <a:buClr>
                <a:schemeClr val="dk1"/>
              </a:buClr>
              <a:buSzPts val="2400"/>
              <a:buFont typeface="Arial"/>
              <a:buNone/>
            </a:pPr>
            <a:endParaRPr sz="1200" b="0" i="0" u="none" strike="noStrike" cap="none" dirty="0">
              <a:latin typeface="Calibri"/>
              <a:ea typeface="Calibri"/>
              <a:cs typeface="Calibri"/>
              <a:sym typeface="Calibri"/>
            </a:endParaRPr>
          </a:p>
          <a:p>
            <a:pPr marL="457200" marR="0" lvl="0" indent="-457200" algn="l" rtl="0">
              <a:lnSpc>
                <a:spcPct val="100000"/>
              </a:lnSpc>
              <a:spcBef>
                <a:spcPts val="480"/>
              </a:spcBef>
              <a:spcAft>
                <a:spcPts val="0"/>
              </a:spcAft>
              <a:buSzPts val="2400"/>
              <a:buFont typeface="Calibri"/>
              <a:buAutoNum type="alphaUcPeriod"/>
            </a:pPr>
            <a:r>
              <a:rPr lang="es" sz="2400" dirty="0">
                <a:latin typeface="Calibri"/>
                <a:ea typeface="Calibri"/>
                <a:cs typeface="Calibri"/>
                <a:sym typeface="Calibri"/>
              </a:rPr>
              <a:t>“</a:t>
            </a:r>
            <a:r>
              <a:rPr lang="es" sz="2400" b="0" i="0" u="none" strike="noStrike" cap="none" dirty="0">
                <a:latin typeface="Calibri"/>
                <a:ea typeface="Calibri"/>
                <a:cs typeface="Calibri"/>
                <a:sym typeface="Calibri"/>
              </a:rPr>
              <a:t>Revisiones anuales de las políticas, planes y procedimientos escritos</a:t>
            </a:r>
            <a:endParaRPr sz="1400" b="0" i="0" u="none" strike="noStrike" cap="none" dirty="0">
              <a:latin typeface="Arial"/>
              <a:ea typeface="Arial"/>
              <a:cs typeface="Arial"/>
              <a:sym typeface="Arial"/>
            </a:endParaRPr>
          </a:p>
          <a:p>
            <a:pPr marL="457200" marR="0" lvl="0" indent="-457200" algn="l" rtl="0">
              <a:lnSpc>
                <a:spcPct val="100000"/>
              </a:lnSpc>
              <a:spcBef>
                <a:spcPts val="480"/>
              </a:spcBef>
              <a:spcAft>
                <a:spcPts val="0"/>
              </a:spcAft>
              <a:buSzPts val="2400"/>
              <a:buFont typeface="Calibri"/>
              <a:buAutoNum type="alphaUcPeriod"/>
            </a:pPr>
            <a:r>
              <a:rPr lang="es" sz="2400" b="0" i="0" u="none" strike="noStrike" cap="none" dirty="0">
                <a:latin typeface="Calibri"/>
                <a:ea typeface="Calibri"/>
                <a:cs typeface="Calibri"/>
                <a:sym typeface="Calibri"/>
              </a:rPr>
              <a:t>Revisión anual de los programas de educación (</a:t>
            </a:r>
            <a:r>
              <a:rPr lang="es" sz="2400" dirty="0">
                <a:latin typeface="Calibri"/>
                <a:ea typeface="Calibri"/>
                <a:cs typeface="Calibri"/>
                <a:sym typeface="Calibri"/>
              </a:rPr>
              <a:t>incluida la educación sobre nutrición)</a:t>
            </a:r>
            <a:endParaRPr sz="1400" b="0" i="0" u="none" strike="noStrike" cap="none" dirty="0">
              <a:latin typeface="Arial"/>
              <a:ea typeface="Arial"/>
              <a:cs typeface="Arial"/>
              <a:sym typeface="Arial"/>
            </a:endParaRPr>
          </a:p>
          <a:p>
            <a:pPr marL="457200" marR="0" lvl="0" indent="-457200" algn="l" rtl="0">
              <a:lnSpc>
                <a:spcPct val="100000"/>
              </a:lnSpc>
              <a:spcBef>
                <a:spcPts val="480"/>
              </a:spcBef>
              <a:spcAft>
                <a:spcPts val="0"/>
              </a:spcAft>
              <a:buSzPts val="2400"/>
              <a:buFont typeface="Calibri"/>
              <a:buAutoNum type="alphaUcPeriod"/>
            </a:pPr>
            <a:r>
              <a:rPr lang="es" sz="2400" b="0" i="0" u="none" strike="noStrike" cap="none" dirty="0">
                <a:latin typeface="Calibri"/>
                <a:ea typeface="Calibri"/>
                <a:cs typeface="Calibri"/>
                <a:sym typeface="Calibri"/>
              </a:rPr>
              <a:t>Disponibilidad para asesoramiento sobre problemas, a través de reuniones virtuales o presenciales</a:t>
            </a:r>
            <a:endParaRPr sz="1400" b="0" i="0" u="none" strike="noStrike" cap="none" dirty="0">
              <a:latin typeface="Arial"/>
              <a:ea typeface="Arial"/>
              <a:cs typeface="Arial"/>
              <a:sym typeface="Arial"/>
            </a:endParaRPr>
          </a:p>
          <a:p>
            <a:pPr marL="457200" marR="0" lvl="0" indent="-457200" algn="l" rtl="0">
              <a:lnSpc>
                <a:spcPct val="100000"/>
              </a:lnSpc>
              <a:spcBef>
                <a:spcPts val="480"/>
              </a:spcBef>
              <a:spcAft>
                <a:spcPts val="0"/>
              </a:spcAft>
              <a:buSzPts val="2400"/>
              <a:buFont typeface="Calibri"/>
              <a:buAutoNum type="alphaUcPeriod"/>
            </a:pPr>
            <a:r>
              <a:rPr lang="es" sz="2400" b="0" i="0" u="none" strike="noStrike" cap="none" dirty="0">
                <a:latin typeface="Calibri"/>
                <a:ea typeface="Calibri"/>
                <a:cs typeface="Calibri"/>
                <a:sym typeface="Calibri"/>
              </a:rPr>
              <a:t>Consultoría con la administración y el personal sobre problemas específicos </a:t>
            </a:r>
            <a:endParaRPr sz="1400" b="0" i="0" u="none" strike="noStrike" cap="none" dirty="0">
              <a:latin typeface="Arial"/>
              <a:ea typeface="Arial"/>
              <a:cs typeface="Arial"/>
              <a:sym typeface="Arial"/>
            </a:endParaRPr>
          </a:p>
          <a:p>
            <a:pPr marL="457200" marR="0" lvl="0" indent="-457200" algn="l" rtl="0">
              <a:lnSpc>
                <a:spcPct val="100000"/>
              </a:lnSpc>
              <a:spcBef>
                <a:spcPts val="480"/>
              </a:spcBef>
              <a:spcAft>
                <a:spcPts val="0"/>
              </a:spcAft>
              <a:buSzPts val="2400"/>
              <a:buFont typeface="Calibri"/>
              <a:buAutoNum type="alphaUcPeriod"/>
            </a:pPr>
            <a:r>
              <a:rPr lang="es" sz="2400" b="0" i="0" u="none" strike="noStrike" cap="none" dirty="0">
                <a:latin typeface="Calibri"/>
                <a:ea typeface="Calibri"/>
                <a:cs typeface="Calibri"/>
                <a:sym typeface="Calibri"/>
              </a:rPr>
              <a:t>Actuar como asesor de recursos para el personal y los padres</a:t>
            </a:r>
            <a:endParaRPr sz="1400" b="0" i="0" u="none" strike="noStrike" cap="none" dirty="0">
              <a:latin typeface="Arial"/>
              <a:ea typeface="Arial"/>
              <a:cs typeface="Arial"/>
              <a:sym typeface="Arial"/>
            </a:endParaRPr>
          </a:p>
          <a:p>
            <a:pPr marL="457200" marR="0" lvl="0" indent="-457200" algn="l" rtl="0">
              <a:lnSpc>
                <a:spcPct val="100000"/>
              </a:lnSpc>
              <a:spcBef>
                <a:spcPts val="480"/>
              </a:spcBef>
              <a:spcAft>
                <a:spcPts val="0"/>
              </a:spcAft>
              <a:buSzPts val="2400"/>
              <a:buFont typeface="Calibri"/>
              <a:buAutoNum type="alphaUcPeriod"/>
            </a:pPr>
            <a:r>
              <a:rPr lang="es" sz="2400" b="0" i="0" u="none" strike="noStrike" cap="none" dirty="0">
                <a:latin typeface="Calibri"/>
                <a:ea typeface="Calibri"/>
                <a:cs typeface="Calibri"/>
                <a:sym typeface="Calibri"/>
              </a:rPr>
              <a:t>Documentar las actividades y observaciones requeridas en esta subsección en un registro de consultoría guardado en el centro durante dos (2) años.</a:t>
            </a:r>
            <a:r>
              <a:rPr lang="es" sz="2400" dirty="0">
                <a:latin typeface="Calibri"/>
                <a:ea typeface="Calibri"/>
                <a:cs typeface="Calibri"/>
                <a:sym typeface="Calibri"/>
              </a:rPr>
              <a:t>”</a:t>
            </a:r>
            <a:endParaRPr sz="2400" b="0" i="0" u="none" strike="noStrike" cap="none" dirty="0">
              <a:latin typeface="Calibri"/>
              <a:ea typeface="Calibri"/>
              <a:cs typeface="Calibri"/>
              <a:sym typeface="Calibri"/>
            </a:endParaRPr>
          </a:p>
          <a:p>
            <a:pPr marL="0" marR="0" lvl="0" indent="0" algn="l" rtl="0">
              <a:lnSpc>
                <a:spcPct val="100000"/>
              </a:lnSpc>
              <a:spcBef>
                <a:spcPts val="480"/>
              </a:spcBef>
              <a:spcAft>
                <a:spcPts val="0"/>
              </a:spcAft>
              <a:buNone/>
            </a:pPr>
            <a:endParaRPr sz="2100" dirty="0">
              <a:latin typeface="Calibri"/>
              <a:ea typeface="Calibri"/>
              <a:cs typeface="Calibri"/>
              <a:sym typeface="Calibri"/>
            </a:endParaRPr>
          </a:p>
          <a:p>
            <a:pPr marL="0" marR="0" lvl="0" indent="0" algn="l" rtl="0">
              <a:lnSpc>
                <a:spcPct val="100000"/>
              </a:lnSpc>
              <a:spcBef>
                <a:spcPts val="480"/>
              </a:spcBef>
              <a:spcAft>
                <a:spcPts val="0"/>
              </a:spcAft>
              <a:buNone/>
            </a:pPr>
            <a:r>
              <a:rPr lang="es" sz="2100" i="1" dirty="0">
                <a:latin typeface="Calibri"/>
                <a:ea typeface="Calibri"/>
                <a:cs typeface="Calibri"/>
                <a:sym typeface="Calibri"/>
              </a:rPr>
              <a:t>Fuente</a:t>
            </a:r>
            <a:r>
              <a:rPr lang="es" sz="2100" dirty="0">
                <a:latin typeface="Calibri"/>
                <a:ea typeface="Calibri"/>
                <a:cs typeface="Calibri"/>
                <a:sym typeface="Calibri"/>
              </a:rPr>
              <a:t>: https://www.ctoec.org/wp-content/uploads/2019/03/centers_statsregs.pdf</a:t>
            </a:r>
            <a:endParaRPr sz="2100" dirty="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43096"/>
    </mc:Choice>
    <mc:Fallback xmlns="">
      <p:transition spd="slow" advTm="4309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1898692bdbb_0_3"/>
          <p:cNvSpPr txBox="1">
            <a:spLocks noGrp="1"/>
          </p:cNvSpPr>
          <p:nvPr>
            <p:ph type="body" idx="1"/>
          </p:nvPr>
        </p:nvSpPr>
        <p:spPr>
          <a:xfrm>
            <a:off x="1427525" y="2238725"/>
            <a:ext cx="3930600" cy="1524000"/>
          </a:xfrm>
          <a:prstGeom prst="rect">
            <a:avLst/>
          </a:prstGeom>
          <a:noFill/>
          <a:ln>
            <a:noFill/>
          </a:ln>
        </p:spPr>
        <p:txBody>
          <a:bodyPr spcFirstLastPara="1" wrap="square" lIns="91425" tIns="45700" rIns="91425" bIns="45700" rtlCol="0" anchor="t" anchorCtr="0">
            <a:noAutofit/>
          </a:bodyPr>
          <a:lstStyle/>
          <a:p>
            <a:pPr marL="685800" lvl="0" indent="0" algn="l" rtl="0">
              <a:lnSpc>
                <a:spcPct val="115000"/>
              </a:lnSpc>
              <a:spcBef>
                <a:spcPts val="1200"/>
              </a:spcBef>
              <a:spcAft>
                <a:spcPts val="0"/>
              </a:spcAft>
              <a:buSzPts val="5000"/>
              <a:buNone/>
            </a:pPr>
            <a:r>
              <a:rPr lang="es" sz="1000">
                <a:latin typeface="Arial"/>
                <a:ea typeface="Arial"/>
                <a:cs typeface="Arial"/>
                <a:sym typeface="Arial"/>
              </a:rPr>
              <a:t>·</a:t>
            </a:r>
            <a:r>
              <a:rPr lang="es" sz="700">
                <a:latin typeface="Times New Roman"/>
                <a:ea typeface="Times New Roman"/>
                <a:cs typeface="Times New Roman"/>
                <a:sym typeface="Times New Roman"/>
              </a:rPr>
              <a:t>     </a:t>
            </a:r>
            <a:endParaRPr sz="1000" dirty="0">
              <a:latin typeface="Arial"/>
              <a:ea typeface="Arial"/>
              <a:cs typeface="Arial"/>
              <a:sym typeface="Arial"/>
            </a:endParaRPr>
          </a:p>
          <a:p>
            <a:pPr marL="0" lvl="0" indent="0" algn="l" rtl="0">
              <a:lnSpc>
                <a:spcPct val="100000"/>
              </a:lnSpc>
              <a:spcBef>
                <a:spcPts val="1200"/>
              </a:spcBef>
              <a:spcAft>
                <a:spcPts val="0"/>
              </a:spcAft>
              <a:buSzPts val="5000"/>
              <a:buNone/>
            </a:pPr>
            <a:r>
              <a:rPr lang="es"/>
              <a:t>Su dietista también puede ayudar con lo siguiente:</a:t>
            </a:r>
            <a:endParaRPr dirty="0"/>
          </a:p>
        </p:txBody>
      </p:sp>
      <p:sp>
        <p:nvSpPr>
          <p:cNvPr id="241" name="Google Shape;241;g1898692bdbb_0_3"/>
          <p:cNvSpPr txBox="1">
            <a:spLocks noGrp="1"/>
          </p:cNvSpPr>
          <p:nvPr>
            <p:ph type="body" idx="2"/>
          </p:nvPr>
        </p:nvSpPr>
        <p:spPr>
          <a:xfrm>
            <a:off x="5512325" y="1768950"/>
            <a:ext cx="6197700" cy="3765600"/>
          </a:xfrm>
          <a:prstGeom prst="rect">
            <a:avLst/>
          </a:prstGeom>
          <a:noFill/>
          <a:ln>
            <a:noFill/>
          </a:ln>
        </p:spPr>
        <p:txBody>
          <a:bodyPr spcFirstLastPara="1" wrap="square" lIns="91425" tIns="45700" rIns="91425" bIns="45700" rtlCol="0" anchor="t" anchorCtr="0">
            <a:noAutofit/>
          </a:bodyPr>
          <a:lstStyle/>
          <a:p>
            <a:pPr marL="457200" lvl="0" indent="-400050" algn="l" rtl="0">
              <a:lnSpc>
                <a:spcPct val="115000"/>
              </a:lnSpc>
              <a:spcBef>
                <a:spcPts val="1200"/>
              </a:spcBef>
              <a:spcAft>
                <a:spcPts val="0"/>
              </a:spcAft>
              <a:buClr>
                <a:srgbClr val="000000"/>
              </a:buClr>
              <a:buSzPts val="2700"/>
              <a:buFont typeface="Calibri"/>
              <a:buChar char="▪"/>
            </a:pPr>
            <a:r>
              <a:rPr lang="es" sz="2700" b="0">
                <a:solidFill>
                  <a:srgbClr val="000000"/>
                </a:solidFill>
              </a:rPr>
              <a:t>Desarrollo de menúes para dietas normales y terapéuticas</a:t>
            </a:r>
            <a:endParaRPr sz="2700" b="0" dirty="0">
              <a:solidFill>
                <a:srgbClr val="000000"/>
              </a:solidFill>
            </a:endParaRPr>
          </a:p>
          <a:p>
            <a:pPr marL="457200" lvl="0" indent="-400050" algn="l" rtl="0">
              <a:lnSpc>
                <a:spcPct val="115000"/>
              </a:lnSpc>
              <a:spcBef>
                <a:spcPts val="0"/>
              </a:spcBef>
              <a:spcAft>
                <a:spcPts val="0"/>
              </a:spcAft>
              <a:buClr>
                <a:srgbClr val="000000"/>
              </a:buClr>
              <a:buSzPts val="2700"/>
              <a:buChar char="▪"/>
            </a:pPr>
            <a:r>
              <a:rPr lang="es" sz="2700" b="0">
                <a:solidFill>
                  <a:srgbClr val="000000"/>
                </a:solidFill>
              </a:rPr>
              <a:t>Desarrollo de políticas sobre nutrición y servicios de comidas</a:t>
            </a:r>
            <a:endParaRPr sz="2700" b="0" dirty="0">
              <a:solidFill>
                <a:srgbClr val="000000"/>
              </a:solidFill>
            </a:endParaRPr>
          </a:p>
          <a:p>
            <a:pPr marL="457200" lvl="0" indent="-400050" algn="l" rtl="0">
              <a:lnSpc>
                <a:spcPct val="115000"/>
              </a:lnSpc>
              <a:spcBef>
                <a:spcPts val="0"/>
              </a:spcBef>
              <a:spcAft>
                <a:spcPts val="0"/>
              </a:spcAft>
              <a:buClr>
                <a:srgbClr val="000000"/>
              </a:buClr>
              <a:buSzPts val="2700"/>
              <a:buChar char="▪"/>
            </a:pPr>
            <a:r>
              <a:rPr lang="es" sz="2700" b="0">
                <a:solidFill>
                  <a:srgbClr val="000000"/>
                </a:solidFill>
              </a:rPr>
              <a:t>Capacitación del personal para entrenamientos anuales del CACFP o entrenamientos especializados</a:t>
            </a:r>
            <a:endParaRPr sz="2700" b="0" dirty="0">
              <a:solidFill>
                <a:srgbClr val="000000"/>
              </a:solidFill>
            </a:endParaRPr>
          </a:p>
          <a:p>
            <a:pPr marL="457200" lvl="0" indent="-400050" algn="l" rtl="0">
              <a:lnSpc>
                <a:spcPct val="115000"/>
              </a:lnSpc>
              <a:spcBef>
                <a:spcPts val="0"/>
              </a:spcBef>
              <a:spcAft>
                <a:spcPts val="0"/>
              </a:spcAft>
              <a:buClr>
                <a:srgbClr val="000000"/>
              </a:buClr>
              <a:buSzPts val="2700"/>
              <a:buChar char="▪"/>
            </a:pPr>
            <a:r>
              <a:rPr lang="es" sz="2700" b="0">
                <a:solidFill>
                  <a:srgbClr val="000000"/>
                </a:solidFill>
              </a:rPr>
              <a:t>Programas educativos sobre nutrición para familias</a:t>
            </a:r>
            <a:endParaRPr sz="2700" b="0"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1747"/>
    </mc:Choice>
    <mc:Fallback xmlns="">
      <p:transition spd="slow" advTm="21747"/>
    </mc:Fallback>
  </mc:AlternateContent>
</p:sld>
</file>

<file path=ppt/theme/theme1.xml><?xml version="1.0" encoding="utf-8"?>
<a:theme xmlns:a="http://schemas.openxmlformats.org/drawingml/2006/main" name="Rudd Center Theme">
  <a:themeElements>
    <a:clrScheme name="Rudd Color Pallete">
      <a:dk1>
        <a:srgbClr val="001640"/>
      </a:dk1>
      <a:lt1>
        <a:srgbClr val="FFFFFF"/>
      </a:lt1>
      <a:dk2>
        <a:srgbClr val="001640"/>
      </a:dk2>
      <a:lt2>
        <a:srgbClr val="FDFFFF"/>
      </a:lt2>
      <a:accent1>
        <a:srgbClr val="001640"/>
      </a:accent1>
      <a:accent2>
        <a:srgbClr val="BE2C2C"/>
      </a:accent2>
      <a:accent3>
        <a:srgbClr val="D4AE36"/>
      </a:accent3>
      <a:accent4>
        <a:srgbClr val="9E9A9F"/>
      </a:accent4>
      <a:accent5>
        <a:srgbClr val="4BACC6"/>
      </a:accent5>
      <a:accent6>
        <a:srgbClr val="F79646"/>
      </a:accent6>
      <a:hlink>
        <a:srgbClr val="0000FF"/>
      </a:hlink>
      <a:folHlink>
        <a:srgbClr val="BF19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2852</Words>
  <Application>Microsoft Macintosh PowerPoint</Application>
  <PresentationFormat>Widescreen</PresentationFormat>
  <Paragraphs>98</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Oswald SemiBold</vt:lpstr>
      <vt:lpstr>Calibri</vt:lpstr>
      <vt:lpstr>Assistant</vt:lpstr>
      <vt:lpstr>Noto Sans</vt:lpstr>
      <vt:lpstr>Arial</vt:lpstr>
      <vt:lpstr>Oswald</vt:lpstr>
      <vt:lpstr>Times New Roman</vt:lpstr>
      <vt:lpstr>Rudd Center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dc:creator>
  <cp:lastModifiedBy>Hardee, Carson</cp:lastModifiedBy>
  <cp:revision>8</cp:revision>
  <dcterms:created xsi:type="dcterms:W3CDTF">2022-06-30T21:06:27Z</dcterms:created>
  <dcterms:modified xsi:type="dcterms:W3CDTF">2024-01-11T22:18:57Z</dcterms:modified>
</cp:coreProperties>
</file>